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62E28-AFFC-413B-BB33-C3888E80E5E7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00DDB-AF25-4413-BCC3-18C3EE23F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45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1773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8212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3437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64909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3786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4651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20930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764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731600" y="2655800"/>
            <a:ext cx="47288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4800">
                <a:solidFill>
                  <a:srgbClr val="403228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4800">
                <a:solidFill>
                  <a:srgbClr val="403228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4800">
                <a:solidFill>
                  <a:srgbClr val="403228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4800">
                <a:solidFill>
                  <a:srgbClr val="403228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4800">
                <a:solidFill>
                  <a:srgbClr val="403228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4800">
                <a:solidFill>
                  <a:srgbClr val="403228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4800">
                <a:solidFill>
                  <a:srgbClr val="403228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4800">
                <a:solidFill>
                  <a:srgbClr val="403228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3600"/>
              <a:buNone/>
              <a:defRPr sz="4800">
                <a:solidFill>
                  <a:srgbClr val="40322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048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1881800" y="1777333"/>
            <a:ext cx="8428400" cy="3303200"/>
          </a:xfrm>
          <a:prstGeom prst="rect">
            <a:avLst/>
          </a:prstGeom>
          <a:noFill/>
          <a:ln w="28575" cap="flat" cmpd="sng">
            <a:solidFill>
              <a:srgbClr val="403228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2018600" y="2111133"/>
            <a:ext cx="81548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b="1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892433" y="3583533"/>
            <a:ext cx="44072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sz="2133" i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sz="2133" i="1"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sz="2133" i="1"/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i="1"/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i="1"/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None/>
              <a:defRPr i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i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i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i="1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136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1881800" y="960000"/>
            <a:ext cx="8428400" cy="4938000"/>
          </a:xfrm>
          <a:prstGeom prst="rect">
            <a:avLst/>
          </a:prstGeom>
          <a:noFill/>
          <a:ln w="28575" cap="flat" cmpd="sng">
            <a:solidFill>
              <a:srgbClr val="403228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403228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2806733" y="960000"/>
            <a:ext cx="6578400" cy="49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507987" algn="ctr" rtl="0">
              <a:spcBef>
                <a:spcPts val="800"/>
              </a:spcBef>
              <a:spcAft>
                <a:spcPts val="0"/>
              </a:spcAft>
              <a:buSzPts val="2400"/>
              <a:buChar char="✣"/>
              <a:defRPr i="1"/>
            </a:lvl1pPr>
            <a:lvl2pPr marL="1219170" lvl="1" indent="-474121" algn="ctr" rtl="0">
              <a:spcBef>
                <a:spcPts val="0"/>
              </a:spcBef>
              <a:spcAft>
                <a:spcPts val="0"/>
              </a:spcAft>
              <a:buSzPts val="2000"/>
              <a:buChar char="⨳"/>
              <a:defRPr i="1"/>
            </a:lvl2pPr>
            <a:lvl3pPr marL="1828754" lvl="2" indent="-474121" algn="ctr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i="1"/>
            </a:lvl3pPr>
            <a:lvl4pPr marL="2438339" lvl="3" indent="-440256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i="1"/>
            </a:lvl4pPr>
            <a:lvl5pPr marL="3047924" lvl="4" indent="-440256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i="1"/>
            </a:lvl5pPr>
            <a:lvl6pPr marL="3657509" lvl="5" indent="-440256" algn="ctr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i="1"/>
            </a:lvl6pPr>
            <a:lvl7pPr marL="4267093" lvl="6" indent="-440256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i="1"/>
            </a:lvl7pPr>
            <a:lvl8pPr marL="4876678" lvl="7" indent="-440256" algn="ctr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i="1"/>
            </a:lvl8pPr>
            <a:lvl9pPr marL="5486263" lvl="8" indent="-440256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 i="1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231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2517200" y="579433"/>
            <a:ext cx="71576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632567" y="1970333"/>
            <a:ext cx="8926800" cy="459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507987">
              <a:spcBef>
                <a:spcPts val="800"/>
              </a:spcBef>
              <a:spcAft>
                <a:spcPts val="0"/>
              </a:spcAft>
              <a:buSzPts val="2400"/>
              <a:buChar char="✣"/>
              <a:defRPr/>
            </a:lvl1pPr>
            <a:lvl2pPr marL="1219170" lvl="1" indent="-474121">
              <a:spcBef>
                <a:spcPts val="0"/>
              </a:spcBef>
              <a:spcAft>
                <a:spcPts val="0"/>
              </a:spcAft>
              <a:buSzPts val="2000"/>
              <a:buChar char="⨳"/>
              <a:defRPr/>
            </a:lvl2pPr>
            <a:lvl3pPr marL="1828754" lvl="2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2438339" lvl="3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cxnSp>
        <p:nvCxnSpPr>
          <p:cNvPr id="20" name="Shape 20"/>
          <p:cNvCxnSpPr/>
          <p:nvPr/>
        </p:nvCxnSpPr>
        <p:spPr>
          <a:xfrm>
            <a:off x="5706000" y="1903067"/>
            <a:ext cx="780000" cy="0"/>
          </a:xfrm>
          <a:prstGeom prst="straightConnector1">
            <a:avLst/>
          </a:prstGeom>
          <a:noFill/>
          <a:ln w="28575" cap="flat" cmpd="sng">
            <a:solidFill>
              <a:srgbClr val="926940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5890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2517200" y="579433"/>
            <a:ext cx="71576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801433" y="2024500"/>
            <a:ext cx="4169200" cy="434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✣"/>
              <a:defRPr sz="2667"/>
            </a:lvl1pPr>
            <a:lvl2pPr marL="1219170" lvl="1" indent="-474121">
              <a:spcBef>
                <a:spcPts val="0"/>
              </a:spcBef>
              <a:spcAft>
                <a:spcPts val="0"/>
              </a:spcAft>
              <a:buSzPts val="2000"/>
              <a:buChar char="⨳"/>
              <a:defRPr/>
            </a:lvl2pPr>
            <a:lvl3pPr marL="1828754" lvl="2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2438339" lvl="3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6221525" y="2024500"/>
            <a:ext cx="4169200" cy="434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✣"/>
              <a:defRPr sz="2667"/>
            </a:lvl1pPr>
            <a:lvl2pPr marL="1219170" lvl="1" indent="-474121">
              <a:spcBef>
                <a:spcPts val="0"/>
              </a:spcBef>
              <a:spcAft>
                <a:spcPts val="0"/>
              </a:spcAft>
              <a:buSzPts val="2000"/>
              <a:buChar char="⨳"/>
              <a:defRPr/>
            </a:lvl2pPr>
            <a:lvl3pPr marL="1828754" lvl="2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2438339" lvl="3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9pPr>
          </a:lstStyle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5706000" y="1903067"/>
            <a:ext cx="780000" cy="0"/>
          </a:xfrm>
          <a:prstGeom prst="straightConnector1">
            <a:avLst/>
          </a:prstGeom>
          <a:noFill/>
          <a:ln w="28575" cap="flat" cmpd="sng">
            <a:solidFill>
              <a:srgbClr val="926940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50500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2517200" y="579433"/>
            <a:ext cx="71576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1281600" y="2069800"/>
            <a:ext cx="3076000" cy="439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✣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⨳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515217" y="2069800"/>
            <a:ext cx="3076000" cy="439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✣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⨳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3"/>
          </p:nvPr>
        </p:nvSpPr>
        <p:spPr>
          <a:xfrm>
            <a:off x="7748835" y="2069800"/>
            <a:ext cx="3076000" cy="439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✣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⨳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cxnSp>
        <p:nvCxnSpPr>
          <p:cNvPr id="31" name="Shape 31"/>
          <p:cNvCxnSpPr/>
          <p:nvPr/>
        </p:nvCxnSpPr>
        <p:spPr>
          <a:xfrm>
            <a:off x="5706000" y="1903067"/>
            <a:ext cx="780000" cy="0"/>
          </a:xfrm>
          <a:prstGeom prst="straightConnector1">
            <a:avLst/>
          </a:prstGeom>
          <a:noFill/>
          <a:ln w="28575" cap="flat" cmpd="sng">
            <a:solidFill>
              <a:srgbClr val="926940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86173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2517200" y="579433"/>
            <a:ext cx="71576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cxnSp>
        <p:nvCxnSpPr>
          <p:cNvPr id="34" name="Shape 34"/>
          <p:cNvCxnSpPr/>
          <p:nvPr/>
        </p:nvCxnSpPr>
        <p:spPr>
          <a:xfrm>
            <a:off x="5706000" y="1903067"/>
            <a:ext cx="780000" cy="0"/>
          </a:xfrm>
          <a:prstGeom prst="straightConnector1">
            <a:avLst/>
          </a:prstGeom>
          <a:noFill/>
          <a:ln w="28575" cap="flat" cmpd="sng">
            <a:solidFill>
              <a:srgbClr val="926940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94823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09600" y="5875079"/>
            <a:ext cx="10972800" cy="69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304792" algn="ctr">
              <a:spcBef>
                <a:spcPts val="480"/>
              </a:spcBef>
              <a:spcAft>
                <a:spcPts val="0"/>
              </a:spcAft>
              <a:buSzPts val="1200"/>
              <a:buFont typeface="Cinzel"/>
              <a:buNone/>
              <a:defRPr sz="1600" b="1">
                <a:latin typeface="Cinzel"/>
                <a:ea typeface="Cinzel"/>
                <a:cs typeface="Cinzel"/>
                <a:sym typeface="Cinzel"/>
              </a:defRPr>
            </a:lvl1pPr>
          </a:lstStyle>
          <a:p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5706000" y="5517267"/>
            <a:ext cx="780000" cy="0"/>
          </a:xfrm>
          <a:prstGeom prst="straightConnector1">
            <a:avLst/>
          </a:prstGeom>
          <a:noFill/>
          <a:ln w="28575" cap="flat" cmpd="sng">
            <a:solidFill>
              <a:srgbClr val="926940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1334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405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517200" y="579433"/>
            <a:ext cx="71576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Cinzel"/>
              <a:buNone/>
              <a:defRPr sz="2400">
                <a:solidFill>
                  <a:srgbClr val="926940"/>
                </a:solidFill>
                <a:latin typeface="Cinzel"/>
                <a:ea typeface="Cinzel"/>
                <a:cs typeface="Cinzel"/>
                <a:sym typeface="Cinze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632567" y="1970333"/>
            <a:ext cx="8926800" cy="4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Char char="✣"/>
              <a:defRPr sz="24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⨳"/>
              <a:defRPr sz="20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■"/>
              <a:defRPr sz="20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●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○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■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●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○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■"/>
              <a:defRPr sz="1600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31748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632567" y="244444"/>
            <a:ext cx="8926800" cy="147818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6600" dirty="0" smtClean="0">
                <a:solidFill>
                  <a:schemeClr val="accent6">
                    <a:lumMod val="75000"/>
                  </a:schemeClr>
                </a:solidFill>
                <a:latin typeface="Imprint MT Shadow" panose="04020605060303030202" pitchFamily="82" charset="0"/>
              </a:rPr>
              <a:t>Dramatic Terminology</a:t>
            </a:r>
            <a:endParaRPr sz="6600" dirty="0">
              <a:solidFill>
                <a:schemeClr val="accent6">
                  <a:lumMod val="75000"/>
                </a:schemeClr>
              </a:solidFill>
              <a:latin typeface="Imprint MT Shadow" panose="04020605060303030202" pitchFamily="82" charset="0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632567" y="1970333"/>
            <a:ext cx="8926800" cy="4597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4000" i="1" dirty="0" smtClean="0"/>
              <a:t>Dramatic terminology </a:t>
            </a:r>
            <a:r>
              <a:rPr lang="en-US" sz="4000" i="1" u="sng" dirty="0" smtClean="0"/>
              <a:t>may</a:t>
            </a:r>
            <a:r>
              <a:rPr lang="en-US" sz="4000" i="1" dirty="0" smtClean="0"/>
              <a:t> be on Act Quizzes, and </a:t>
            </a:r>
            <a:r>
              <a:rPr lang="en-US" sz="4000" i="1" u="sng" dirty="0" smtClean="0"/>
              <a:t>will</a:t>
            </a:r>
            <a:r>
              <a:rPr lang="en-US" sz="4000" i="1" dirty="0" smtClean="0"/>
              <a:t> be on your Semester 2 Final Exam</a:t>
            </a:r>
            <a:endParaRPr sz="4000" i="1" dirty="0"/>
          </a:p>
        </p:txBody>
      </p:sp>
    </p:spTree>
    <p:extLst>
      <p:ext uri="{BB962C8B-B14F-4D97-AF65-F5344CB8AC3E}">
        <p14:creationId xmlns:p14="http://schemas.microsoft.com/office/powerpoint/2010/main" val="160736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hape 138"/>
          <p:cNvPicPr preferRelativeResize="0"/>
          <p:nvPr/>
        </p:nvPicPr>
        <p:blipFill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5745" l="10000" r="90000">
                        <a14:foregroundMark x1="12333" y1="23404" x2="22000" y2="12234"/>
                        <a14:foregroundMark x1="21667" y1="12234" x2="41667" y2="11702"/>
                        <a14:foregroundMark x1="44000" y1="46809" x2="72000" y2="34574"/>
                        <a14:foregroundMark x1="63667" y1="86170" x2="78333" y2="89894"/>
                        <a14:foregroundMark x1="72000" y1="94681" x2="71000" y2="95745"/>
                        <a14:backgroundMark x1="32333" y1="7979" x2="32333" y2="7979"/>
                        <a14:backgroundMark x1="25667" y1="7447" x2="25667" y2="7447"/>
                        <a14:backgroundMark x1="19000" y1="11170" x2="19000" y2="11170"/>
                        <a14:backgroundMark x1="23000" y1="11170" x2="23000" y2="11170"/>
                        <a14:backgroundMark x1="50667" y1="13830" x2="50667" y2="13830"/>
                        <a14:backgroundMark x1="51000" y1="29787" x2="51000" y2="29787"/>
                        <a14:backgroundMark x1="58000" y1="32447" x2="58000" y2="3244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88659" y="1490366"/>
            <a:ext cx="3406367" cy="2112913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632567" y="244444"/>
            <a:ext cx="8926800" cy="147818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6600" dirty="0" smtClean="0">
                <a:solidFill>
                  <a:schemeClr val="accent6">
                    <a:lumMod val="75000"/>
                  </a:schemeClr>
                </a:solidFill>
                <a:latin typeface="Imprint MT Shadow" panose="04020605060303030202" pitchFamily="82" charset="0"/>
              </a:rPr>
              <a:t>Dramatic Terminology</a:t>
            </a:r>
            <a:endParaRPr sz="6600" dirty="0">
              <a:solidFill>
                <a:schemeClr val="accent6">
                  <a:lumMod val="75000"/>
                </a:schemeClr>
              </a:solidFill>
              <a:latin typeface="Imprint MT Shadow" panose="04020605060303030202" pitchFamily="82" charset="0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872076" y="2006547"/>
            <a:ext cx="4523789" cy="4597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4000" b="1" dirty="0">
                <a:solidFill>
                  <a:schemeClr val="accent6"/>
                </a:solidFill>
              </a:rPr>
              <a:t>Tragedy:</a:t>
            </a:r>
          </a:p>
          <a:p>
            <a:r>
              <a:rPr lang="en-US" sz="3200" i="1" dirty="0">
                <a:solidFill>
                  <a:srgbClr val="4B3D35"/>
                </a:solidFill>
              </a:rPr>
              <a:t>A play dealing with tragic events and having an unhappy ending, especially one concerning the downfall of the main character.</a:t>
            </a:r>
          </a:p>
        </p:txBody>
      </p:sp>
      <p:sp>
        <p:nvSpPr>
          <p:cNvPr id="6" name="Shape 75"/>
          <p:cNvSpPr txBox="1">
            <a:spLocks/>
          </p:cNvSpPr>
          <p:nvPr/>
        </p:nvSpPr>
        <p:spPr>
          <a:xfrm>
            <a:off x="6166844" y="1725430"/>
            <a:ext cx="4523789" cy="459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609585" marR="0" lvl="0" indent="-507987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Char char="✣"/>
              <a:defRPr sz="24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1219170" marR="0" lvl="1" indent="-47412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⨳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1828754" marR="0" lvl="2" indent="-47412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2000"/>
              <a:buFont typeface="Libre Baskerville"/>
              <a:buChar char="■"/>
              <a:defRPr sz="20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2438339" marR="0" lvl="3" indent="-4402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●"/>
              <a:defRPr sz="16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3047924" marR="0" lvl="4" indent="-4402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○"/>
              <a:defRPr sz="16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3657509" marR="0" lvl="5" indent="-4402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26940"/>
              </a:buClr>
              <a:buSzPts val="1600"/>
              <a:buFont typeface="Libre Baskerville"/>
              <a:buChar char="■"/>
              <a:defRPr sz="16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4267093" marR="0" lvl="6" indent="-4402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●"/>
              <a:defRPr sz="16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4876678" marR="0" lvl="7" indent="-4402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○"/>
              <a:defRPr sz="16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5486263" marR="0" lvl="8" indent="-4402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3228"/>
              </a:buClr>
              <a:buSzPts val="1600"/>
              <a:buFont typeface="Libre Baskerville"/>
              <a:buChar char="■"/>
              <a:defRPr sz="1600" b="0" i="0" u="none" strike="noStrike" cap="none">
                <a:solidFill>
                  <a:srgbClr val="403228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609585" marR="0" lvl="0" indent="-507987" algn="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Char char="✣"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3334"/>
                </a:solidFill>
                <a:effectLst/>
                <a:uLnTx/>
                <a:uFillTx/>
                <a:latin typeface="Libre Baskerville"/>
                <a:sym typeface="Libre Baskerville"/>
              </a:rPr>
              <a:t>Comedy:</a:t>
            </a:r>
          </a:p>
          <a:p>
            <a:pPr marL="609585" marR="0" lvl="0" indent="-507987" algn="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926940"/>
              </a:buClr>
              <a:buSzPts val="2400"/>
              <a:buFont typeface="Libre Baskerville"/>
              <a:buChar char="✣"/>
              <a:tabLst/>
              <a:defRPr/>
            </a:pPr>
            <a:r>
              <a:rPr kumimoji="0" 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4B3D35"/>
                </a:solidFill>
                <a:effectLst/>
                <a:uLnTx/>
                <a:uFillTx/>
                <a:latin typeface="Libre Baskerville"/>
                <a:sym typeface="Libre Baskerville"/>
              </a:rPr>
              <a:t>A play that has a happy ending, usually involving marriages between the unmarried characters, and a tone and style that is more light-hearted than Shakespeare's other plays.</a:t>
            </a:r>
          </a:p>
        </p:txBody>
      </p:sp>
    </p:spTree>
    <p:extLst>
      <p:ext uri="{BB962C8B-B14F-4D97-AF65-F5344CB8AC3E}">
        <p14:creationId xmlns:p14="http://schemas.microsoft.com/office/powerpoint/2010/main" val="289423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632567" y="244444"/>
            <a:ext cx="8926800" cy="147818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6600" dirty="0" smtClean="0">
                <a:solidFill>
                  <a:schemeClr val="accent6">
                    <a:lumMod val="75000"/>
                  </a:schemeClr>
                </a:solidFill>
                <a:latin typeface="Imprint MT Shadow" panose="04020605060303030202" pitchFamily="82" charset="0"/>
              </a:rPr>
              <a:t>Dramatic Terminology</a:t>
            </a:r>
            <a:endParaRPr sz="6600" dirty="0">
              <a:solidFill>
                <a:schemeClr val="accent6">
                  <a:lumMod val="75000"/>
                </a:schemeClr>
              </a:solidFill>
              <a:latin typeface="Imprint MT Shadow" panose="04020605060303030202" pitchFamily="82" charset="0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872076" y="2006547"/>
            <a:ext cx="4225025" cy="4597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4000" b="1" dirty="0" smtClean="0">
                <a:solidFill>
                  <a:schemeClr val="accent6"/>
                </a:solidFill>
              </a:rPr>
              <a:t>Act</a:t>
            </a:r>
            <a:r>
              <a:rPr lang="en-US" sz="4000" b="1" i="1" dirty="0" smtClean="0">
                <a:solidFill>
                  <a:schemeClr val="accent6"/>
                </a:solidFill>
              </a:rPr>
              <a:t> </a:t>
            </a:r>
          </a:p>
          <a:p>
            <a:r>
              <a:rPr lang="en-US" sz="3600" i="1" dirty="0"/>
              <a:t>A division within a play. Shakespeare’s plays are each 5 acts long.</a:t>
            </a:r>
          </a:p>
          <a:p>
            <a:endParaRPr lang="en-US" sz="3600" i="1" dirty="0"/>
          </a:p>
        </p:txBody>
      </p:sp>
      <p:pic>
        <p:nvPicPr>
          <p:cNvPr id="4" name="Shape 145"/>
          <p:cNvPicPr preferRelativeResize="0"/>
          <p:nvPr/>
        </p:nvPicPr>
        <p:blipFill rotWithShape="1">
          <a:blip r:embed="rId3">
            <a:alphaModFix/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 b="6690"/>
          <a:stretch/>
        </p:blipFill>
        <p:spPr>
          <a:xfrm>
            <a:off x="5097101" y="2169508"/>
            <a:ext cx="5977860" cy="3552281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79513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632567" y="244444"/>
            <a:ext cx="8926800" cy="147818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6600" dirty="0" smtClean="0">
                <a:solidFill>
                  <a:schemeClr val="accent6">
                    <a:lumMod val="75000"/>
                  </a:schemeClr>
                </a:solidFill>
                <a:latin typeface="Imprint MT Shadow" panose="04020605060303030202" pitchFamily="82" charset="0"/>
              </a:rPr>
              <a:t>Dramatic Terminology</a:t>
            </a:r>
            <a:endParaRPr sz="6600" dirty="0">
              <a:solidFill>
                <a:schemeClr val="accent6">
                  <a:lumMod val="75000"/>
                </a:schemeClr>
              </a:solidFill>
              <a:latin typeface="Imprint MT Shadow" panose="04020605060303030202" pitchFamily="82" charset="0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872076" y="2006547"/>
            <a:ext cx="10100724" cy="4597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4400" b="1" dirty="0">
                <a:solidFill>
                  <a:schemeClr val="accent6"/>
                </a:solidFill>
              </a:rPr>
              <a:t>Scene: </a:t>
            </a:r>
          </a:p>
          <a:p>
            <a:r>
              <a:rPr lang="en-US" sz="2800" i="1" dirty="0">
                <a:solidFill>
                  <a:srgbClr val="4B3D35"/>
                </a:solidFill>
              </a:rPr>
              <a:t>Each act is divided into scenes (could indicate changes in character, set, etc.)</a:t>
            </a:r>
          </a:p>
          <a:p>
            <a:r>
              <a:rPr lang="en-US" sz="4400" b="1" dirty="0">
                <a:solidFill>
                  <a:schemeClr val="accent6"/>
                </a:solidFill>
              </a:rPr>
              <a:t>Line: </a:t>
            </a:r>
          </a:p>
          <a:p>
            <a:r>
              <a:rPr lang="en-US" sz="3200" i="1" dirty="0">
                <a:solidFill>
                  <a:srgbClr val="4B3D35"/>
                </a:solidFill>
              </a:rPr>
              <a:t>Each scene is divided into lines. When referencing the text, you can reference the line number (some line numbers may differ depending on edition)</a:t>
            </a:r>
          </a:p>
          <a:p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80286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632567" y="244444"/>
            <a:ext cx="8926800" cy="147818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6600" dirty="0" smtClean="0">
                <a:solidFill>
                  <a:schemeClr val="accent6">
                    <a:lumMod val="75000"/>
                  </a:schemeClr>
                </a:solidFill>
                <a:latin typeface="Imprint MT Shadow" panose="04020605060303030202" pitchFamily="82" charset="0"/>
              </a:rPr>
              <a:t>Dramatic Terminology</a:t>
            </a:r>
            <a:endParaRPr sz="6600" dirty="0">
              <a:solidFill>
                <a:schemeClr val="accent6">
                  <a:lumMod val="75000"/>
                </a:schemeClr>
              </a:solidFill>
              <a:latin typeface="Imprint MT Shadow" panose="04020605060303030202" pitchFamily="82" charset="0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872076" y="2006547"/>
            <a:ext cx="6053825" cy="4597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Stage Directions: </a:t>
            </a:r>
            <a:r>
              <a:rPr lang="en-US" sz="3600" i="1" dirty="0" smtClean="0"/>
              <a:t>Instructions in the text of </a:t>
            </a:r>
            <a:r>
              <a:rPr lang="en-US" sz="3600" i="1" dirty="0" smtClean="0">
                <a:solidFill>
                  <a:srgbClr val="4B3D35"/>
                </a:solidFill>
              </a:rPr>
              <a:t>the play, especially one indicating </a:t>
            </a:r>
            <a:r>
              <a:rPr lang="en-US" sz="3600" i="1" dirty="0" smtClean="0"/>
              <a:t>position, movement or tone of an actor, or sound effects and lighting.</a:t>
            </a:r>
            <a:endParaRPr lang="en-US" sz="3600" i="1" dirty="0"/>
          </a:p>
        </p:txBody>
      </p:sp>
      <p:pic>
        <p:nvPicPr>
          <p:cNvPr id="4" name="Shape 1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2362" y="1916013"/>
            <a:ext cx="4809700" cy="42835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37209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632567" y="244444"/>
            <a:ext cx="8926800" cy="147818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6600" dirty="0" smtClean="0">
                <a:solidFill>
                  <a:schemeClr val="accent6">
                    <a:lumMod val="75000"/>
                  </a:schemeClr>
                </a:solidFill>
                <a:latin typeface="Imprint MT Shadow" panose="04020605060303030202" pitchFamily="82" charset="0"/>
              </a:rPr>
              <a:t>Dramatic Terminology</a:t>
            </a:r>
            <a:endParaRPr sz="6600" dirty="0">
              <a:solidFill>
                <a:schemeClr val="accent6">
                  <a:lumMod val="75000"/>
                </a:schemeClr>
              </a:solidFill>
              <a:latin typeface="Imprint MT Shadow" panose="04020605060303030202" pitchFamily="82" charset="0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872076" y="2006547"/>
            <a:ext cx="10272740" cy="4597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4000" b="1" dirty="0">
                <a:solidFill>
                  <a:schemeClr val="accent6"/>
                </a:solidFill>
              </a:rPr>
              <a:t>Monologue</a:t>
            </a:r>
            <a:r>
              <a:rPr lang="en-US" sz="4000" b="1" i="1" dirty="0">
                <a:solidFill>
                  <a:schemeClr val="accent6"/>
                </a:solidFill>
              </a:rPr>
              <a:t> </a:t>
            </a:r>
            <a:endParaRPr lang="en-US" sz="4000" b="1" i="1" dirty="0" smtClean="0">
              <a:solidFill>
                <a:schemeClr val="accent6"/>
              </a:solidFill>
            </a:endParaRPr>
          </a:p>
          <a:p>
            <a:r>
              <a:rPr lang="en-US" sz="3600" i="1" dirty="0" smtClean="0"/>
              <a:t>A </a:t>
            </a:r>
            <a:r>
              <a:rPr lang="en-US" sz="3600" i="1" dirty="0"/>
              <a:t>long speech by one actor in a play or movie</a:t>
            </a:r>
          </a:p>
          <a:p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60898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632567" y="244444"/>
            <a:ext cx="8926800" cy="147818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6600" dirty="0" smtClean="0">
                <a:solidFill>
                  <a:schemeClr val="accent6">
                    <a:lumMod val="75000"/>
                  </a:schemeClr>
                </a:solidFill>
                <a:latin typeface="Imprint MT Shadow" panose="04020605060303030202" pitchFamily="82" charset="0"/>
              </a:rPr>
              <a:t>Dramatic Terminology</a:t>
            </a:r>
            <a:endParaRPr sz="6600" dirty="0">
              <a:solidFill>
                <a:schemeClr val="accent6">
                  <a:lumMod val="75000"/>
                </a:schemeClr>
              </a:solidFill>
              <a:latin typeface="Imprint MT Shadow" panose="04020605060303030202" pitchFamily="82" charset="0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872076" y="2006547"/>
            <a:ext cx="10272740" cy="4597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4000" b="1" dirty="0">
                <a:solidFill>
                  <a:schemeClr val="accent6"/>
                </a:solidFill>
              </a:rPr>
              <a:t>Soliloquy:</a:t>
            </a:r>
          </a:p>
          <a:p>
            <a:r>
              <a:rPr lang="en-US" sz="4000" i="1" dirty="0">
                <a:solidFill>
                  <a:srgbClr val="4B3D35"/>
                </a:solidFill>
              </a:rPr>
              <a:t>The act of speaking one’s thoughts aloud when by oneself (or regardless of any hearers), especially by a character in a play.</a:t>
            </a:r>
          </a:p>
        </p:txBody>
      </p:sp>
    </p:spTree>
    <p:extLst>
      <p:ext uri="{BB962C8B-B14F-4D97-AF65-F5344CB8AC3E}">
        <p14:creationId xmlns:p14="http://schemas.microsoft.com/office/powerpoint/2010/main" val="11951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632567" y="244444"/>
            <a:ext cx="8926800" cy="1478189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6600" dirty="0" smtClean="0">
                <a:solidFill>
                  <a:schemeClr val="accent6">
                    <a:lumMod val="75000"/>
                  </a:schemeClr>
                </a:solidFill>
                <a:latin typeface="Imprint MT Shadow" panose="04020605060303030202" pitchFamily="82" charset="0"/>
              </a:rPr>
              <a:t>Dramatic Terminology</a:t>
            </a:r>
            <a:endParaRPr sz="6600" dirty="0">
              <a:solidFill>
                <a:schemeClr val="accent6">
                  <a:lumMod val="75000"/>
                </a:schemeClr>
              </a:solidFill>
              <a:latin typeface="Imprint MT Shadow" panose="04020605060303030202" pitchFamily="82" charset="0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872076" y="2006547"/>
            <a:ext cx="10272740" cy="4597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4000" b="1" dirty="0" smtClean="0">
                <a:solidFill>
                  <a:schemeClr val="accent6"/>
                </a:solidFill>
              </a:rPr>
              <a:t>Aside:</a:t>
            </a:r>
          </a:p>
          <a:p>
            <a:r>
              <a:rPr lang="en-US" sz="4000" i="1" dirty="0" smtClean="0"/>
              <a:t>A </a:t>
            </a:r>
            <a:r>
              <a:rPr lang="en-US" sz="4000" i="1" dirty="0"/>
              <a:t>remark or passage by a character that is </a:t>
            </a:r>
            <a:r>
              <a:rPr lang="en-US" sz="4000" b="1" i="1" dirty="0">
                <a:latin typeface="Lato"/>
                <a:ea typeface="Lato"/>
                <a:cs typeface="Lato"/>
                <a:sym typeface="Lato"/>
              </a:rPr>
              <a:t>intended to be heard by the audience</a:t>
            </a:r>
            <a:r>
              <a:rPr lang="en-US" sz="4000" i="1" dirty="0"/>
              <a:t> (and possibly a select few characters) </a:t>
            </a:r>
            <a:r>
              <a:rPr lang="en-US" sz="4000" b="1" i="1" dirty="0">
                <a:latin typeface="Lato"/>
                <a:ea typeface="Lato"/>
                <a:cs typeface="Lato"/>
                <a:sym typeface="Lato"/>
              </a:rPr>
              <a:t>but unheard by the rest of the characters</a:t>
            </a:r>
            <a:r>
              <a:rPr lang="en-US" sz="4000" i="1" dirty="0"/>
              <a:t> in the play.</a:t>
            </a:r>
          </a:p>
        </p:txBody>
      </p:sp>
    </p:spTree>
    <p:extLst>
      <p:ext uri="{BB962C8B-B14F-4D97-AF65-F5344CB8AC3E}">
        <p14:creationId xmlns:p14="http://schemas.microsoft.com/office/powerpoint/2010/main" val="48014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label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Widescreen</PresentationFormat>
  <Paragraphs>26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Cinzel</vt:lpstr>
      <vt:lpstr>Imprint MT Shadow</vt:lpstr>
      <vt:lpstr>Lato</vt:lpstr>
      <vt:lpstr>Libre Baskerville</vt:lpstr>
      <vt:lpstr>Dolabella template</vt:lpstr>
      <vt:lpstr>Dramatic Terminology</vt:lpstr>
      <vt:lpstr>Dramatic Terminology</vt:lpstr>
      <vt:lpstr>Dramatic Terminology</vt:lpstr>
      <vt:lpstr>Dramatic Terminology</vt:lpstr>
      <vt:lpstr>Dramatic Terminology</vt:lpstr>
      <vt:lpstr>Dramatic Terminology</vt:lpstr>
      <vt:lpstr>Dramatic Terminology</vt:lpstr>
      <vt:lpstr>Dramatic Terminology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Dramatic Terminology</dc:title>
  <dc:creator>Gilpin, Courtney    SHS - Staff</dc:creator>
  <cp:lastModifiedBy>Gilpin, Courtney    SHS - Staff</cp:lastModifiedBy>
  <cp:revision>1</cp:revision>
  <dcterms:created xsi:type="dcterms:W3CDTF">2018-05-01T21:37:49Z</dcterms:created>
  <dcterms:modified xsi:type="dcterms:W3CDTF">2018-05-01T21:38:03Z</dcterms:modified>
</cp:coreProperties>
</file>