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1DDD9-38BB-47CD-9FF2-C7453C9BA54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256FC-BFCC-44C3-8355-6089C4C22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9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37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092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212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92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731600" y="2655800"/>
            <a:ext cx="47288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52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1881800" y="1777333"/>
            <a:ext cx="8428400" cy="3303200"/>
          </a:xfrm>
          <a:prstGeom prst="rect">
            <a:avLst/>
          </a:prstGeom>
          <a:noFill/>
          <a:ln w="28575" cap="flat" cmpd="sng">
            <a:solidFill>
              <a:srgbClr val="40322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018600" y="2111133"/>
            <a:ext cx="8154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892433" y="3583533"/>
            <a:ext cx="4407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sz="2133" i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sz="2133" i="1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sz="2133" i="1"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i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i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i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278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1881800" y="960000"/>
            <a:ext cx="8428400" cy="4938000"/>
          </a:xfrm>
          <a:prstGeom prst="rect">
            <a:avLst/>
          </a:prstGeom>
          <a:noFill/>
          <a:ln w="28575" cap="flat" cmpd="sng">
            <a:solidFill>
              <a:srgbClr val="40322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03228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2806733" y="960000"/>
            <a:ext cx="6578400" cy="49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SzPts val="2400"/>
              <a:buChar char="✣"/>
              <a:defRPr i="1"/>
            </a:lvl1pPr>
            <a:lvl2pPr marL="1219170" lvl="1" indent="-474121" algn="ctr" rtl="0">
              <a:spcBef>
                <a:spcPts val="0"/>
              </a:spcBef>
              <a:spcAft>
                <a:spcPts val="0"/>
              </a:spcAft>
              <a:buSzPts val="2000"/>
              <a:buChar char="⨳"/>
              <a:defRPr i="1"/>
            </a:lvl2pPr>
            <a:lvl3pPr marL="1828754" lvl="2" indent="-474121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251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2517200" y="579433"/>
            <a:ext cx="7157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632567" y="1970333"/>
            <a:ext cx="8926800" cy="4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✣"/>
              <a:defRPr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5706000" y="1903067"/>
            <a:ext cx="780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4705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517200" y="579433"/>
            <a:ext cx="7157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801433" y="2024500"/>
            <a:ext cx="4169200" cy="4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✣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221525" y="2024500"/>
            <a:ext cx="4169200" cy="4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✣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5706000" y="1903067"/>
            <a:ext cx="780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6102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2517200" y="579433"/>
            <a:ext cx="7157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281600" y="2069800"/>
            <a:ext cx="3076000" cy="43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✣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⨳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515217" y="2069800"/>
            <a:ext cx="3076000" cy="43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✣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⨳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7748835" y="2069800"/>
            <a:ext cx="3076000" cy="43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✣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⨳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cxnSp>
        <p:nvCxnSpPr>
          <p:cNvPr id="31" name="Shape 31"/>
          <p:cNvCxnSpPr/>
          <p:nvPr/>
        </p:nvCxnSpPr>
        <p:spPr>
          <a:xfrm>
            <a:off x="5706000" y="1903067"/>
            <a:ext cx="780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8658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517200" y="579433"/>
            <a:ext cx="7157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x="5706000" y="1903067"/>
            <a:ext cx="780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996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200"/>
              <a:buFont typeface="Cinzel"/>
              <a:buNone/>
              <a:defRPr sz="1600" b="1">
                <a:latin typeface="Cinzel"/>
                <a:ea typeface="Cinzel"/>
                <a:cs typeface="Cinzel"/>
                <a:sym typeface="Cinzel"/>
              </a:defRPr>
            </a:lvl1pPr>
          </a:lstStyle>
          <a:p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706000" y="5517267"/>
            <a:ext cx="780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3398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11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517200" y="579433"/>
            <a:ext cx="7157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632567" y="1970333"/>
            <a:ext cx="8926800" cy="4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Libre Baskerville"/>
              <a:buChar char="✣"/>
              <a:defRPr sz="24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⨳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■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05398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556952" y="244444"/>
            <a:ext cx="11238807" cy="190855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600" dirty="0" smtClean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</a:rPr>
              <a:t>Dramatic (Poetic) Terminology</a:t>
            </a:r>
            <a:endParaRPr sz="6600" dirty="0">
              <a:solidFill>
                <a:schemeClr val="accent6">
                  <a:lumMod val="75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72076" y="1878676"/>
            <a:ext cx="10272740" cy="47254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</a:rPr>
              <a:t>Sonnet</a:t>
            </a:r>
            <a:r>
              <a:rPr lang="en-US" sz="4000" b="1" i="1" dirty="0" smtClean="0">
                <a:solidFill>
                  <a:schemeClr val="accent6"/>
                </a:solidFill>
              </a:rPr>
              <a:t>: </a:t>
            </a:r>
            <a:r>
              <a:rPr lang="en-US" sz="3600" dirty="0" smtClean="0"/>
              <a:t>a </a:t>
            </a:r>
            <a:r>
              <a:rPr lang="en-US" sz="3600" dirty="0"/>
              <a:t>poem of </a:t>
            </a:r>
            <a:r>
              <a:rPr lang="en-US" sz="3600" u="sng" dirty="0"/>
              <a:t>14 lines</a:t>
            </a:r>
            <a:r>
              <a:rPr lang="en-US" sz="3600" dirty="0"/>
              <a:t> with a formal rhyme scheme, typically with 10 syllables per </a:t>
            </a:r>
            <a:r>
              <a:rPr lang="en-US" sz="3600" dirty="0" smtClean="0"/>
              <a:t>line.</a:t>
            </a:r>
          </a:p>
          <a:p>
            <a:pPr indent="-491054">
              <a:buSzPts val="2200"/>
            </a:pPr>
            <a:r>
              <a:rPr lang="en-US" sz="3600" dirty="0" smtClean="0"/>
              <a:t>Shakespearean </a:t>
            </a:r>
            <a:r>
              <a:rPr lang="en-US" sz="3600" dirty="0"/>
              <a:t>sonnet is made of 3 quatrains of 4 lines each, resolved by a </a:t>
            </a:r>
            <a:r>
              <a:rPr lang="en-US" sz="3600" b="1" dirty="0" smtClean="0">
                <a:latin typeface="Lato"/>
                <a:ea typeface="Lato"/>
                <a:cs typeface="Lato"/>
                <a:sym typeface="Lato"/>
              </a:rPr>
              <a:t>couplet</a:t>
            </a:r>
            <a:r>
              <a:rPr lang="en-US" sz="3600" dirty="0" smtClean="0"/>
              <a:t>.</a:t>
            </a:r>
          </a:p>
          <a:p>
            <a:pPr indent="-491054">
              <a:buSzPts val="2200"/>
            </a:pPr>
            <a:r>
              <a:rPr lang="en-US" sz="3600" b="1" dirty="0" smtClean="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Couplet</a:t>
            </a:r>
            <a:r>
              <a:rPr lang="en-US" sz="3600" dirty="0"/>
              <a:t>: two lines of verse, usually in the same meter and joined by rhyme, that form a unit.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1606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556952" y="244444"/>
            <a:ext cx="11238807" cy="190855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600" dirty="0" smtClean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</a:rPr>
              <a:t>Dramatic (Poetic) Terminology</a:t>
            </a:r>
            <a:endParaRPr sz="6600" dirty="0">
              <a:solidFill>
                <a:schemeClr val="accent6">
                  <a:lumMod val="75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72076" y="1878676"/>
            <a:ext cx="10272740" cy="47254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</a:rPr>
              <a:t>Is Romeo’s monologue (1.5.51-60) a sonnet? Why or why not?</a:t>
            </a:r>
          </a:p>
          <a:p>
            <a:r>
              <a:rPr lang="en-US" sz="4000" b="1" dirty="0" smtClean="0">
                <a:solidFill>
                  <a:schemeClr val="accent6"/>
                </a:solidFill>
              </a:rPr>
              <a:t>Have you ever read a Shakespearean Sonnet?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61785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32567" y="244444"/>
            <a:ext cx="8926800" cy="147818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600" dirty="0" smtClean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</a:rPr>
              <a:t>Dramatic Terminology</a:t>
            </a:r>
            <a:endParaRPr sz="6600" dirty="0">
              <a:solidFill>
                <a:schemeClr val="accent6">
                  <a:lumMod val="75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274320" y="2006547"/>
            <a:ext cx="7273636" cy="45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accent6"/>
                </a:solidFill>
              </a:rPr>
              <a:t>Chorus: </a:t>
            </a:r>
          </a:p>
          <a:p>
            <a:pPr marL="0" indent="0">
              <a:buNone/>
            </a:pPr>
            <a:r>
              <a:rPr lang="en-US" sz="2800" dirty="0" smtClean="0"/>
              <a:t>A </a:t>
            </a:r>
            <a:r>
              <a:rPr lang="en-US" sz="2800" dirty="0"/>
              <a:t>character (or group of characters) that speaks the prologue and comments on the  course of the events.</a:t>
            </a:r>
          </a:p>
          <a:p>
            <a:r>
              <a:rPr lang="en-US" sz="2800" dirty="0"/>
              <a:t>A chorus was a significant piece of Greek drama, arising from songs sung at various seasons to Dionysus; Athenian dramas used choruses to advise and restrain chief characters.</a:t>
            </a:r>
          </a:p>
          <a:p>
            <a:endParaRPr lang="en-US" sz="4400" b="1" dirty="0">
              <a:solidFill>
                <a:schemeClr val="accent6"/>
              </a:solidFill>
            </a:endParaRPr>
          </a:p>
          <a:p>
            <a:endParaRPr lang="en-US" sz="3600" i="1" dirty="0"/>
          </a:p>
        </p:txBody>
      </p:sp>
      <p:pic>
        <p:nvPicPr>
          <p:cNvPr id="5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533" y="2506175"/>
            <a:ext cx="4453567" cy="2509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9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32567" y="244444"/>
            <a:ext cx="8926800" cy="147818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600" dirty="0" smtClean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</a:rPr>
              <a:t>Dramatic Terminology</a:t>
            </a:r>
            <a:endParaRPr sz="6600" dirty="0">
              <a:solidFill>
                <a:schemeClr val="accent6">
                  <a:lumMod val="75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274320" y="2006547"/>
            <a:ext cx="5120640" cy="45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accent6"/>
                </a:solidFill>
              </a:rPr>
              <a:t>Chorus: </a:t>
            </a:r>
          </a:p>
          <a:p>
            <a:pPr marL="0" indent="0">
              <a:buNone/>
            </a:pPr>
            <a:r>
              <a:rPr lang="en-US" sz="3200" dirty="0" smtClean="0"/>
              <a:t>Shakespeare </a:t>
            </a:r>
            <a:r>
              <a:rPr lang="en-US" sz="3200" dirty="0"/>
              <a:t>uses the chorus </a:t>
            </a:r>
            <a:r>
              <a:rPr lang="en-US" sz="3200" dirty="0" smtClean="0"/>
              <a:t>to…?</a:t>
            </a:r>
            <a:endParaRPr lang="en-US" sz="3200" dirty="0"/>
          </a:p>
          <a:p>
            <a:pPr lvl="1" indent="-507987">
              <a:spcBef>
                <a:spcPts val="640"/>
              </a:spcBef>
              <a:buSzPts val="2400"/>
            </a:pPr>
            <a:r>
              <a:rPr lang="en-US" sz="3200" dirty="0"/>
              <a:t>Assist in scene changes</a:t>
            </a:r>
          </a:p>
          <a:p>
            <a:pPr lvl="1" indent="-507987">
              <a:buSzPts val="2400"/>
            </a:pPr>
            <a:r>
              <a:rPr lang="en-US" sz="3200" dirty="0"/>
              <a:t>Review the events</a:t>
            </a:r>
          </a:p>
          <a:p>
            <a:pPr lvl="1" indent="-507987">
              <a:buSzPts val="2400"/>
            </a:pPr>
            <a:r>
              <a:rPr lang="en-US" sz="3200" dirty="0"/>
              <a:t>Provide an outside perspective</a:t>
            </a:r>
          </a:p>
          <a:p>
            <a:endParaRPr lang="en-US" sz="4400" b="1" dirty="0">
              <a:solidFill>
                <a:schemeClr val="accent6"/>
              </a:solidFill>
            </a:endParaRPr>
          </a:p>
          <a:p>
            <a:endParaRPr lang="en-US" sz="3600" i="1" dirty="0"/>
          </a:p>
        </p:txBody>
      </p:sp>
      <p:pic>
        <p:nvPicPr>
          <p:cNvPr id="6" name="Shape 3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825" y="1464675"/>
            <a:ext cx="7146175" cy="529357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0726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label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Widescreen</PresentationFormat>
  <Paragraphs>17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Cinzel</vt:lpstr>
      <vt:lpstr>Imprint MT Shadow</vt:lpstr>
      <vt:lpstr>Lato</vt:lpstr>
      <vt:lpstr>Libre Baskerville</vt:lpstr>
      <vt:lpstr>Dolabella template</vt:lpstr>
      <vt:lpstr>Dramatic (Poetic) Terminology</vt:lpstr>
      <vt:lpstr>Dramatic (Poetic) Terminology</vt:lpstr>
      <vt:lpstr>Dramatic Terminology</vt:lpstr>
      <vt:lpstr>Dramatic Terminology</vt:lpstr>
    </vt:vector>
  </TitlesOfParts>
  <Company>Issaquah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Dramatic (Poetic) Terminology</dc:title>
  <dc:creator>Gilpin, Courtney    SHS - Staff</dc:creator>
  <cp:lastModifiedBy>Gilpin, Courtney    SHS - Staff</cp:lastModifiedBy>
  <cp:revision>1</cp:revision>
  <dcterms:created xsi:type="dcterms:W3CDTF">2018-05-11T22:04:21Z</dcterms:created>
  <dcterms:modified xsi:type="dcterms:W3CDTF">2018-05-11T22:05:01Z</dcterms:modified>
</cp:coreProperties>
</file>