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4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4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52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3832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542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791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72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08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7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5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0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8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7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0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7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4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2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919" y="2336873"/>
            <a:ext cx="10377973" cy="44428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Draw an illustration of a character in </a:t>
            </a:r>
            <a:r>
              <a:rPr lang="en-US" sz="3600" u="sng" dirty="0" smtClean="0"/>
              <a:t>Haroun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Around the illustration, identify 5 pieces of </a:t>
            </a:r>
            <a:r>
              <a:rPr lang="en-US" sz="3600" u="sng" dirty="0" smtClean="0"/>
              <a:t>characterization</a:t>
            </a:r>
            <a:r>
              <a:rPr lang="en-US" sz="3600" dirty="0" smtClean="0"/>
              <a:t> from at least 3 different categories</a:t>
            </a:r>
          </a:p>
          <a:p>
            <a:pPr lvl="1"/>
            <a:r>
              <a:rPr lang="en-US" sz="3200" dirty="0" smtClean="0"/>
              <a:t>Label characterization category clearly </a:t>
            </a:r>
          </a:p>
          <a:p>
            <a:pPr lvl="1"/>
            <a:r>
              <a:rPr lang="en-US" sz="3200" dirty="0" smtClean="0"/>
              <a:t>Direct quote</a:t>
            </a:r>
          </a:p>
          <a:p>
            <a:pPr lvl="1"/>
            <a:r>
              <a:rPr lang="en-US" sz="3200" dirty="0" smtClean="0"/>
              <a:t>Analysis of the quote – What does it tell us about their character?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380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</a:t>
            </a:r>
            <a:r>
              <a:rPr lang="en-US" dirty="0" smtClean="0"/>
              <a:t>Activity – More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919" y="2336873"/>
            <a:ext cx="10377973" cy="4442868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Your illustration should be clear, bold, and easy to see even from a few feet away.</a:t>
            </a:r>
          </a:p>
          <a:p>
            <a:r>
              <a:rPr lang="en-US" sz="3600" dirty="0" smtClean="0"/>
              <a:t>The art doesn’t have to be perfect, but it should be clear.</a:t>
            </a:r>
          </a:p>
          <a:p>
            <a:r>
              <a:rPr lang="en-US" sz="3600" dirty="0" smtClean="0"/>
              <a:t>Legible writing please. Of course.</a:t>
            </a:r>
          </a:p>
          <a:p>
            <a:r>
              <a:rPr lang="en-US" sz="3600" dirty="0" smtClean="0"/>
              <a:t>Use correct details from the book to draw the character (e.g., </a:t>
            </a:r>
            <a:r>
              <a:rPr lang="en-US" sz="3600" dirty="0" err="1" smtClean="0"/>
              <a:t>Iff’s</a:t>
            </a:r>
            <a:r>
              <a:rPr lang="en-US" sz="3600" dirty="0" smtClean="0"/>
              <a:t> blue beard) but if we don’t have all the info, use your imagination (maybe </a:t>
            </a:r>
            <a:r>
              <a:rPr lang="en-US" sz="3600" dirty="0" err="1" smtClean="0"/>
              <a:t>Iff</a:t>
            </a:r>
            <a:r>
              <a:rPr lang="en-US" sz="3600" dirty="0" smtClean="0"/>
              <a:t> has orange skin.)</a:t>
            </a:r>
          </a:p>
          <a:p>
            <a:r>
              <a:rPr lang="en-US" sz="3600" dirty="0" smtClean="0"/>
              <a:t>If possible, please use 11x17 paper. NO notebook paper!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134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 </a:t>
            </a:r>
            <a:r>
              <a:rPr lang="en-US" sz="5400" b="1" dirty="0"/>
              <a:t>Defining </a:t>
            </a:r>
            <a:r>
              <a:rPr lang="en-US" sz="5400" b="1" dirty="0">
                <a:solidFill>
                  <a:srgbClr val="FF0000"/>
                </a:solidFill>
              </a:rPr>
              <a:t>Characterization</a:t>
            </a:r>
            <a:r>
              <a:rPr lang="en-US" sz="5400" b="1" dirty="0"/>
              <a:t> 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Characterization </a:t>
            </a:r>
            <a:r>
              <a:rPr lang="en-US" sz="3600" dirty="0"/>
              <a:t>is the process by which the writer reveals the personality of a character. </a:t>
            </a:r>
            <a:endParaRPr lang="en-US" sz="3600" dirty="0" smtClean="0"/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direct</a:t>
            </a:r>
            <a:r>
              <a:rPr lang="en-US" sz="3200" b="1" dirty="0" smtClean="0"/>
              <a:t> </a:t>
            </a:r>
            <a:r>
              <a:rPr lang="en-US" sz="3200" b="1" dirty="0"/>
              <a:t>characterization </a:t>
            </a:r>
            <a:endParaRPr lang="en-US" sz="3200" b="1" dirty="0" smtClean="0"/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indirect</a:t>
            </a:r>
            <a:r>
              <a:rPr lang="en-US" sz="3200" b="1" dirty="0" smtClean="0"/>
              <a:t> </a:t>
            </a:r>
            <a:r>
              <a:rPr lang="en-US" sz="3200" b="1" dirty="0"/>
              <a:t>characterization</a:t>
            </a:r>
            <a:r>
              <a:rPr lang="en-US" sz="3200" dirty="0"/>
              <a:t>. 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811463" cy="4269873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Direct Characterization </a:t>
            </a:r>
            <a:r>
              <a:rPr lang="en-US" sz="4000" i="1" dirty="0"/>
              <a:t>tells </a:t>
            </a:r>
            <a:r>
              <a:rPr lang="en-US" sz="4000" dirty="0"/>
              <a:t>the audience what the personality of the character is. </a:t>
            </a:r>
          </a:p>
          <a:p>
            <a:pPr lvl="1"/>
            <a:r>
              <a:rPr lang="en-US" sz="3200" dirty="0"/>
              <a:t>Example: “The patient boy and quiet girl were both well mannered and did not disobey their mother.” </a:t>
            </a:r>
          </a:p>
          <a:p>
            <a:pPr lvl="1"/>
            <a:r>
              <a:rPr lang="en-US" sz="3200" dirty="0"/>
              <a:t>Explanation: The author is directly telling the audience the personality of these two children. The boy is “patient” and the girl is “quiet.” </a:t>
            </a:r>
          </a:p>
        </p:txBody>
      </p:sp>
    </p:spTree>
    <p:extLst>
      <p:ext uri="{BB962C8B-B14F-4D97-AF65-F5344CB8AC3E}">
        <p14:creationId xmlns:p14="http://schemas.microsoft.com/office/powerpoint/2010/main" val="24540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168911" cy="4335776"/>
          </a:xfrm>
        </p:spPr>
        <p:txBody>
          <a:bodyPr>
            <a:normAutofit fontScale="92500"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Indirect Characterization </a:t>
            </a:r>
            <a:r>
              <a:rPr lang="en-US" sz="3200" i="1" dirty="0"/>
              <a:t>shows </a:t>
            </a:r>
            <a:r>
              <a:rPr lang="en-US" sz="3200" dirty="0"/>
              <a:t>things that reveal the personality of a character. There are five different methods of indirect characterization: 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</a:rPr>
              <a:t>S</a:t>
            </a:r>
            <a:r>
              <a:rPr lang="en-US" sz="2200" dirty="0" smtClean="0">
                <a:solidFill>
                  <a:srgbClr val="FF0000"/>
                </a:solidFill>
              </a:rPr>
              <a:t>peech</a:t>
            </a:r>
            <a:r>
              <a:rPr lang="en-US" sz="2200" dirty="0" smtClean="0"/>
              <a:t> 	What does the character say? How does the character speak? 	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</a:rPr>
              <a:t>T</a:t>
            </a:r>
            <a:r>
              <a:rPr lang="en-US" sz="2200" dirty="0" smtClean="0">
                <a:solidFill>
                  <a:srgbClr val="FF0000"/>
                </a:solidFill>
              </a:rPr>
              <a:t>houghts</a:t>
            </a:r>
            <a:r>
              <a:rPr lang="en-US" sz="2200" dirty="0" smtClean="0"/>
              <a:t> 	What is revealed through the character’s private thoughts and feelings? 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</a:rPr>
              <a:t>E</a:t>
            </a:r>
            <a:r>
              <a:rPr lang="en-US" sz="2200" dirty="0" smtClean="0">
                <a:solidFill>
                  <a:srgbClr val="FF0000"/>
                </a:solidFill>
              </a:rPr>
              <a:t>ffect on others</a:t>
            </a:r>
            <a:r>
              <a:rPr lang="en-US" sz="2200" dirty="0" smtClean="0"/>
              <a:t> toward the character. 	What is revealed through the character’s effect on other people? How do other characters feel or behave in reaction to the character? 	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</a:rPr>
              <a:t>A</a:t>
            </a:r>
            <a:r>
              <a:rPr lang="en-US" sz="2200" dirty="0" smtClean="0">
                <a:solidFill>
                  <a:srgbClr val="FF0000"/>
                </a:solidFill>
              </a:rPr>
              <a:t>ctions</a:t>
            </a:r>
            <a:r>
              <a:rPr lang="en-US" sz="2200" dirty="0" smtClean="0"/>
              <a:t> </a:t>
            </a:r>
            <a:r>
              <a:rPr lang="en-US" sz="2200" dirty="0"/>
              <a:t>	What does the character do? How does the character behave? 	</a:t>
            </a:r>
          </a:p>
          <a:p>
            <a:pPr lvl="1"/>
            <a:r>
              <a:rPr lang="en-US" sz="2200" b="1" dirty="0">
                <a:solidFill>
                  <a:srgbClr val="FF0000"/>
                </a:solidFill>
              </a:rPr>
              <a:t>L</a:t>
            </a:r>
            <a:r>
              <a:rPr lang="en-US" sz="2200" dirty="0">
                <a:solidFill>
                  <a:srgbClr val="FF0000"/>
                </a:solidFill>
              </a:rPr>
              <a:t>ooks</a:t>
            </a:r>
            <a:r>
              <a:rPr lang="en-US" sz="2200" dirty="0"/>
              <a:t> 	What does the character look like? How does the character dress?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90537" cy="384779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</a:t>
            </a:r>
          </a:p>
          <a:p>
            <a:r>
              <a:rPr lang="en-US" sz="4400" dirty="0" smtClean="0"/>
              <a:t>T</a:t>
            </a:r>
          </a:p>
          <a:p>
            <a:r>
              <a:rPr lang="en-US" sz="4400" dirty="0" smtClean="0"/>
              <a:t>E</a:t>
            </a:r>
          </a:p>
          <a:p>
            <a:r>
              <a:rPr lang="en-US" sz="4400" dirty="0" smtClean="0"/>
              <a:t>A</a:t>
            </a:r>
          </a:p>
          <a:p>
            <a:r>
              <a:rPr lang="en-US" sz="4400" dirty="0" smtClean="0"/>
              <a:t>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46874" y="2336873"/>
            <a:ext cx="8519097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1848" y="2336873"/>
            <a:ext cx="1013321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What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does the character say? How does the character speak? 	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What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is revealed through the character’s private thoughts and feelings? 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What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is revealed through the character’s effect on other people? How do other characters feel or behave in reaction to the character? 	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What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does the character do? How does the character behave? 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What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does the character look like? How does the character dress?</a:t>
            </a:r>
          </a:p>
        </p:txBody>
      </p:sp>
    </p:spTree>
    <p:extLst>
      <p:ext uri="{BB962C8B-B14F-4D97-AF65-F5344CB8AC3E}">
        <p14:creationId xmlns:p14="http://schemas.microsoft.com/office/powerpoint/2010/main" val="30132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Characterization Activity</vt:lpstr>
      <vt:lpstr>Characterization Activity – More Notes</vt:lpstr>
      <vt:lpstr> Defining Characterization </vt:lpstr>
      <vt:lpstr>Direct Characterization</vt:lpstr>
      <vt:lpstr>Indirect Characterization</vt:lpstr>
      <vt:lpstr>Indirect Characterization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Characterization Activity</dc:title>
  <dc:creator>Gilpin, Courtney    SHS - Staff</dc:creator>
  <cp:lastModifiedBy>Gilpin, Courtney    SHS - Staff</cp:lastModifiedBy>
  <cp:revision>1</cp:revision>
  <dcterms:created xsi:type="dcterms:W3CDTF">2018-03-30T22:04:01Z</dcterms:created>
  <dcterms:modified xsi:type="dcterms:W3CDTF">2018-03-30T22:04:15Z</dcterms:modified>
</cp:coreProperties>
</file>