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1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6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64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8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1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8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2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9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3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1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0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7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8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97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0000">
              <a:schemeClr val="tx1"/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2" y="2061556"/>
            <a:ext cx="11072552" cy="4738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DO NOT!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. . . use quotes to repeat the same thing you’ve written</a:t>
            </a:r>
            <a:r>
              <a:rPr lang="en-US" u="sng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Duncan had trusted the first Thane of Cawdor. He says, “He was a gentleman on whom I built/An absolute trust” (1.4.14). </a:t>
            </a:r>
            <a:r>
              <a:rPr lang="en-US" b="1" dirty="0" smtClean="0">
                <a:solidFill>
                  <a:schemeClr val="bg1"/>
                </a:solidFill>
              </a:rPr>
              <a:t>NOOOOOOOOO!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&gt;&gt; To Duncan, the first Thane of Cawdor “was a gentleman on whom [he] built / An absolute trust” (1.4.14-15). Good!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</a:rPr>
              <a:t>DO NOT!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. </a:t>
            </a:r>
            <a:r>
              <a:rPr lang="en-US" b="1" u="sng" dirty="0">
                <a:solidFill>
                  <a:schemeClr val="bg1"/>
                </a:solidFill>
              </a:rPr>
              <a:t>. . use quotes that are very long</a:t>
            </a:r>
            <a:r>
              <a:rPr lang="en-US" dirty="0">
                <a:solidFill>
                  <a:schemeClr val="bg1"/>
                </a:solidFill>
              </a:rPr>
              <a:t>.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</a:t>
            </a:r>
            <a:r>
              <a:rPr lang="en-US" dirty="0">
                <a:solidFill>
                  <a:schemeClr val="bg1"/>
                </a:solidFill>
              </a:rPr>
              <a:t>the ellipsis (. . . ) to focus on the section of the quote that makes your point. Use an ellipsis whenever a part of a sentence  is omitted.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 paraphrasing to sum up a long part of the quote, then quote the important words.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0000">
              <a:schemeClr val="tx1"/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5" y="2061556"/>
            <a:ext cx="10756669" cy="4738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00B050"/>
                </a:solidFill>
              </a:rPr>
              <a:t>DO!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bg1"/>
                </a:solidFill>
              </a:rPr>
              <a:t>Provide </a:t>
            </a:r>
            <a:r>
              <a:rPr lang="en-US" b="1" u="sng" dirty="0" smtClean="0">
                <a:solidFill>
                  <a:schemeClr val="bg1"/>
                </a:solidFill>
              </a:rPr>
              <a:t>Context - explain </a:t>
            </a:r>
            <a:r>
              <a:rPr lang="en-US" b="1" u="sng" dirty="0">
                <a:solidFill>
                  <a:schemeClr val="bg1"/>
                </a:solidFill>
              </a:rPr>
              <a:t>what’s happening</a:t>
            </a:r>
            <a:r>
              <a:rPr lang="en-US" b="1" u="sng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This can be very brief: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Trying to cover up his outburst at Banquo’s ghost, Macbeth explains, “I have a strange infirmity . . . “(3.4.86).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As she considers killing Duncan, Lady Macbeth asks for dark so  “That my keen knife see not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wound it makes” (1.5.50</a:t>
            </a:r>
            <a:r>
              <a:rPr lang="en-US" dirty="0" smtClean="0">
                <a:solidFill>
                  <a:schemeClr val="bg1"/>
                </a:solidFill>
              </a:rPr>
              <a:t>).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0000">
              <a:schemeClr val="tx1"/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5" y="2061556"/>
            <a:ext cx="10756669" cy="4738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00B050"/>
                </a:solidFill>
              </a:rPr>
              <a:t>DO!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Create </a:t>
            </a:r>
            <a:r>
              <a:rPr lang="en-US" b="1" u="sng" dirty="0">
                <a:solidFill>
                  <a:schemeClr val="bg1"/>
                </a:solidFill>
              </a:rPr>
              <a:t>a frame</a:t>
            </a:r>
            <a:r>
              <a:rPr lang="en-US" dirty="0">
                <a:solidFill>
                  <a:schemeClr val="bg1"/>
                </a:solidFill>
              </a:rPr>
              <a:t>=smoothly incorporate the quote into your sentence.  It can be done through </a:t>
            </a:r>
            <a:r>
              <a:rPr lang="en-US" b="1" dirty="0">
                <a:solidFill>
                  <a:schemeClr val="bg1"/>
                </a:solidFill>
              </a:rPr>
              <a:t>context</a:t>
            </a:r>
            <a:r>
              <a:rPr lang="en-US" dirty="0">
                <a:solidFill>
                  <a:schemeClr val="bg1"/>
                </a:solidFill>
              </a:rPr>
              <a:t> (see above), </a:t>
            </a:r>
            <a:r>
              <a:rPr lang="en-US" b="1" dirty="0">
                <a:solidFill>
                  <a:schemeClr val="bg1"/>
                </a:solidFill>
              </a:rPr>
              <a:t>commentary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en-US" i="1" u="sng" dirty="0">
                <a:solidFill>
                  <a:schemeClr val="bg1"/>
                </a:solidFill>
              </a:rPr>
              <a:t>Because she cannot face her proposed crime, Lady Macbeth asks for dark so </a:t>
            </a:r>
            <a:r>
              <a:rPr lang="en-US" dirty="0">
                <a:solidFill>
                  <a:schemeClr val="bg1"/>
                </a:solidFill>
              </a:rPr>
              <a:t> “That </a:t>
            </a:r>
            <a:r>
              <a:rPr lang="en-US" dirty="0" smtClean="0">
                <a:solidFill>
                  <a:schemeClr val="bg1"/>
                </a:solidFill>
              </a:rPr>
              <a:t>[her] </a:t>
            </a:r>
            <a:r>
              <a:rPr lang="en-US" dirty="0">
                <a:solidFill>
                  <a:schemeClr val="bg1"/>
                </a:solidFill>
              </a:rPr>
              <a:t>keen knife see not the </a:t>
            </a:r>
            <a:r>
              <a:rPr lang="en-US" dirty="0" smtClean="0">
                <a:solidFill>
                  <a:schemeClr val="bg1"/>
                </a:solidFill>
              </a:rPr>
              <a:t>wound </a:t>
            </a:r>
            <a:r>
              <a:rPr lang="en-US" dirty="0">
                <a:solidFill>
                  <a:schemeClr val="bg1"/>
                </a:solidFill>
              </a:rPr>
              <a:t>it makes” (1.5.50).</a:t>
            </a:r>
          </a:p>
          <a:p>
            <a:r>
              <a:rPr lang="en-US" dirty="0">
                <a:solidFill>
                  <a:schemeClr val="bg1"/>
                </a:solidFill>
              </a:rPr>
              <a:t>or </a:t>
            </a:r>
            <a:r>
              <a:rPr lang="en-US" b="1" dirty="0">
                <a:solidFill>
                  <a:schemeClr val="bg1"/>
                </a:solidFill>
              </a:rPr>
              <a:t>transitions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en-US" i="1" dirty="0">
                <a:solidFill>
                  <a:schemeClr val="bg1"/>
                </a:solidFill>
              </a:rPr>
              <a:t>In the beginning</a:t>
            </a:r>
            <a:r>
              <a:rPr lang="en-US" dirty="0">
                <a:solidFill>
                  <a:schemeClr val="bg1"/>
                </a:solidFill>
              </a:rPr>
              <a:t>, Duncan </a:t>
            </a:r>
            <a:r>
              <a:rPr lang="en-US" dirty="0" smtClean="0">
                <a:solidFill>
                  <a:schemeClr val="bg1"/>
                </a:solidFill>
              </a:rPr>
              <a:t>hails “noble </a:t>
            </a:r>
            <a:r>
              <a:rPr lang="en-US" dirty="0">
                <a:solidFill>
                  <a:schemeClr val="bg1"/>
                </a:solidFill>
              </a:rPr>
              <a:t>Macbeth”(1.2.68). His bravery has won the admiration of the king and all the nobles.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But by the end</a:t>
            </a:r>
            <a:r>
              <a:rPr lang="en-US" dirty="0">
                <a:solidFill>
                  <a:schemeClr val="bg1"/>
                </a:solidFill>
              </a:rPr>
              <a:t>, Macbeth is </a:t>
            </a:r>
            <a:r>
              <a:rPr lang="en-US" dirty="0" smtClean="0">
                <a:solidFill>
                  <a:schemeClr val="bg1"/>
                </a:solidFill>
              </a:rPr>
              <a:t>“this </a:t>
            </a:r>
            <a:r>
              <a:rPr lang="en-US" dirty="0">
                <a:solidFill>
                  <a:schemeClr val="bg1"/>
                </a:solidFill>
              </a:rPr>
              <a:t>dead butcher” (5.8.68).  His death is a cause for celebration.</a:t>
            </a:r>
          </a:p>
        </p:txBody>
      </p:sp>
    </p:spTree>
    <p:extLst>
      <p:ext uri="{BB962C8B-B14F-4D97-AF65-F5344CB8AC3E}">
        <p14:creationId xmlns:p14="http://schemas.microsoft.com/office/powerpoint/2010/main" val="42845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Embedding Quotes</vt:lpstr>
      <vt:lpstr>Embedding Quotes</vt:lpstr>
      <vt:lpstr>Embedding Quotes</vt:lpstr>
      <vt:lpstr>Embedding Quotes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Quotes</dc:title>
  <dc:creator>Gilpin, Courtney    SHS - Staff</dc:creator>
  <cp:lastModifiedBy>Gilpin, Courtney    SHS - Staff</cp:lastModifiedBy>
  <cp:revision>1</cp:revision>
  <dcterms:created xsi:type="dcterms:W3CDTF">2017-11-17T19:06:26Z</dcterms:created>
  <dcterms:modified xsi:type="dcterms:W3CDTF">2017-11-17T19:06:45Z</dcterms:modified>
</cp:coreProperties>
</file>