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64B2-C7EA-4603-B2A7-AC52F0CE2AAF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3F1DB-7279-4BE3-964B-4295CA06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52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44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50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4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6" name="Shape 7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27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1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4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81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6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4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8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8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8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8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4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EF52CC-F3D9-41D4-BCE4-C208E61A3F31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11/28/2017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41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moviemaze-wallpaper.de/08469824481f2329846f1667486476acf8151dd0a5b/zoolander-wallpaper-2-640.jpg&amp;imgrefurl=http://www.moviemaze.de/media/wallpaper/116/zoolander.html&amp;h=480&amp;w=640&amp;sz=224&amp;hl=en&amp;start=5&amp;tbnid=2tOjDFd3zHvh0M:&amp;tbnh=103&amp;tbnw=137&amp;prev=/images?q%3DZoolander%26svnum%3D10%26hl%3Den%26lr%3D%26safe%3Dact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452136" cy="3599316"/>
          </a:xfrm>
        </p:spPr>
        <p:txBody>
          <a:bodyPr/>
          <a:lstStyle/>
          <a:p>
            <a:r>
              <a:rPr lang="en-US" sz="3600" dirty="0"/>
              <a:t>Learning </a:t>
            </a:r>
            <a:r>
              <a:rPr lang="en-US" sz="3600" dirty="0" smtClean="0"/>
              <a:t>Objectives:</a:t>
            </a:r>
            <a:endParaRPr lang="en-US" sz="3600" dirty="0"/>
          </a:p>
          <a:p>
            <a:pPr marL="285750" indent="-285750"/>
            <a:r>
              <a:rPr lang="en-US" sz="2800" dirty="0" smtClean="0">
                <a:solidFill>
                  <a:srgbClr val="FFFF00"/>
                </a:solidFill>
              </a:rPr>
              <a:t>Analyze</a:t>
            </a:r>
            <a:r>
              <a:rPr lang="en-US" sz="2800" dirty="0" smtClean="0"/>
              <a:t> </a:t>
            </a:r>
            <a:r>
              <a:rPr lang="en-US" sz="2800" dirty="0"/>
              <a:t>examples of satire</a:t>
            </a:r>
          </a:p>
          <a:p>
            <a:pPr marL="742950" lvl="1" indent="-285750"/>
            <a:r>
              <a:rPr lang="en-US" sz="2800" dirty="0"/>
              <a:t>to determine which satirical techniques are used and </a:t>
            </a:r>
            <a:r>
              <a:rPr lang="en-US" sz="2800" dirty="0" smtClean="0"/>
              <a:t>why</a:t>
            </a:r>
            <a:endParaRPr lang="en-US" sz="2800" dirty="0"/>
          </a:p>
          <a:p>
            <a:pPr marL="742950" lvl="1" indent="-285750"/>
            <a:r>
              <a:rPr lang="en-US" sz="2800" dirty="0"/>
              <a:t>to determine author’s purpose</a:t>
            </a:r>
          </a:p>
          <a:p>
            <a:pPr marL="285750" indent="-285750"/>
            <a:r>
              <a:rPr lang="en-US" sz="2800" dirty="0">
                <a:solidFill>
                  <a:srgbClr val="FFFF00"/>
                </a:solidFill>
              </a:rPr>
              <a:t>Evaluate</a:t>
            </a:r>
            <a:r>
              <a:rPr lang="en-US" sz="2800" dirty="0"/>
              <a:t> satire for </a:t>
            </a:r>
            <a:r>
              <a:rPr lang="en-US" sz="2800" dirty="0" smtClean="0"/>
              <a:t>effectiveness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7028" y="783772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Georgia" panose="02040502050405020303" pitchFamily="18" charset="0"/>
              </a:rPr>
              <a:t>Satirical </a:t>
            </a:r>
            <a:r>
              <a:rPr lang="en-US" altLang="en-US" sz="6000" dirty="0" smtClean="0">
                <a:latin typeface="Georgia" panose="02040502050405020303" pitchFamily="18" charset="0"/>
              </a:rPr>
              <a:t>Media</a:t>
            </a:r>
            <a:endParaRPr lang="en-US" altLang="en-US" sz="6000" dirty="0">
              <a:latin typeface="Georgia" panose="02040502050405020303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70857" y="2293256"/>
            <a:ext cx="9644743" cy="4049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latin typeface="Georgia" panose="02040502050405020303" pitchFamily="18" charset="0"/>
              </a:rPr>
              <a:t>Writing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Georgia" panose="02040502050405020303" pitchFamily="18" charset="0"/>
              </a:rPr>
              <a:t>Fiction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Georgia" panose="02040502050405020303" pitchFamily="18" charset="0"/>
              </a:rPr>
              <a:t>Essays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Georgia" panose="02040502050405020303" pitchFamily="18" charset="0"/>
              </a:rPr>
              <a:t>Faux (fake) news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latin typeface="Georgia" panose="02040502050405020303" pitchFamily="18" charset="0"/>
              </a:rPr>
              <a:t>Film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latin typeface="Georgia" panose="02040502050405020303" pitchFamily="18" charset="0"/>
              </a:rPr>
              <a:t>Visual Art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dirty="0">
                <a:latin typeface="Georgia" panose="02040502050405020303" pitchFamily="18" charset="0"/>
              </a:rPr>
              <a:t>Political Cartoons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3600" dirty="0" smtClean="0">
                <a:latin typeface="Georgia" panose="02040502050405020303" pitchFamily="18" charset="0"/>
              </a:rPr>
              <a:t>Caricatures</a:t>
            </a:r>
            <a:endParaRPr lang="en-US" altLang="en-US" sz="3600" dirty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44114" y="2772229"/>
            <a:ext cx="267062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</a:rPr>
              <a:t>Quick note— “Media” is the plural form of “medium” (although you can also say “mediums”)</a:t>
            </a:r>
          </a:p>
        </p:txBody>
      </p:sp>
    </p:spTree>
    <p:extLst>
      <p:ext uri="{BB962C8B-B14F-4D97-AF65-F5344CB8AC3E}">
        <p14:creationId xmlns:p14="http://schemas.microsoft.com/office/powerpoint/2010/main" val="26390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2278800" y="98100"/>
            <a:ext cx="7322400" cy="570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Satire: 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idx="1"/>
          </p:nvPr>
        </p:nvSpPr>
        <p:spPr>
          <a:xfrm>
            <a:off x="598515" y="624400"/>
            <a:ext cx="10224655" cy="1678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3120"/>
              </a:lnSpc>
              <a:spcBef>
                <a:spcPts val="0"/>
              </a:spcBef>
              <a:buNone/>
            </a:pPr>
            <a:r>
              <a:rPr lang="en-US" sz="3200" b="1" dirty="0">
                <a:latin typeface="Georgia"/>
                <a:ea typeface="Georgia"/>
                <a:cs typeface="Georgia"/>
                <a:sym typeface="Georgia"/>
              </a:rPr>
              <a:t>Exaggeration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 To enlarge, increase, or represent something beyond normal bounds so that it becomes ridiculous and its faults can be seen. </a:t>
            </a:r>
          </a:p>
          <a:p>
            <a:pPr>
              <a:lnSpc>
                <a:spcPct val="133120"/>
              </a:lnSpc>
              <a:spcBef>
                <a:spcPts val="0"/>
              </a:spcBef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24800"/>
              </a:lnSpc>
              <a:spcBef>
                <a:spcPts val="0"/>
              </a:spcBef>
              <a:buNone/>
            </a:pPr>
            <a:endParaRPr sz="800" dirty="0">
              <a:solidFill>
                <a:srgbClr val="666666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5" name="Picture 7" descr="zoolander-wallpaper-2-64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6699" y="2476500"/>
            <a:ext cx="5220137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title"/>
          </p:nvPr>
        </p:nvSpPr>
        <p:spPr>
          <a:xfrm>
            <a:off x="2278800" y="98100"/>
            <a:ext cx="7322400" cy="570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Satire: </a:t>
            </a:r>
          </a:p>
        </p:txBody>
      </p:sp>
      <p:sp>
        <p:nvSpPr>
          <p:cNvPr id="688" name="Shape 688"/>
          <p:cNvSpPr txBox="1">
            <a:spLocks noGrp="1"/>
          </p:cNvSpPr>
          <p:nvPr>
            <p:ph idx="1"/>
          </p:nvPr>
        </p:nvSpPr>
        <p:spPr>
          <a:xfrm>
            <a:off x="598515" y="624400"/>
            <a:ext cx="10224655" cy="1678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3120"/>
              </a:lnSpc>
              <a:spcBef>
                <a:spcPts val="0"/>
              </a:spcBef>
              <a:buNone/>
            </a:pPr>
            <a:r>
              <a:rPr lang="en-US" sz="3200" b="1" dirty="0">
                <a:latin typeface="Georgia"/>
                <a:ea typeface="Georgia"/>
                <a:cs typeface="Georgia"/>
                <a:sym typeface="Georgia"/>
              </a:rPr>
              <a:t>Exaggeration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: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 To enlarge, increase, or represent something beyond normal bounds so that it becomes ridiculous and its faults can be seen. </a:t>
            </a:r>
          </a:p>
          <a:p>
            <a:pPr>
              <a:lnSpc>
                <a:spcPct val="133120"/>
              </a:lnSpc>
              <a:spcBef>
                <a:spcPts val="0"/>
              </a:spcBef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24800"/>
              </a:lnSpc>
              <a:spcBef>
                <a:spcPts val="0"/>
              </a:spcBef>
              <a:buNone/>
            </a:pPr>
            <a:endParaRPr sz="800" dirty="0">
              <a:solidFill>
                <a:srgbClr val="666666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Image result for liberal news 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9" y="2200567"/>
            <a:ext cx="5460263" cy="40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 rei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508168"/>
            <a:ext cx="63817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lbert 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87" y="1857375"/>
            <a:ext cx="90392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bert report s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11512"/>
            <a:ext cx="113347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2278800" y="98100"/>
            <a:ext cx="7322400" cy="570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Satire: </a:t>
            </a:r>
          </a:p>
        </p:txBody>
      </p:sp>
      <p:sp>
        <p:nvSpPr>
          <p:cNvPr id="695" name="Shape 695"/>
          <p:cNvSpPr txBox="1">
            <a:spLocks noGrp="1"/>
          </p:cNvSpPr>
          <p:nvPr>
            <p:ph idx="1"/>
          </p:nvPr>
        </p:nvSpPr>
        <p:spPr>
          <a:xfrm>
            <a:off x="431800" y="624400"/>
            <a:ext cx="9124800" cy="298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3120"/>
              </a:lnSpc>
              <a:spcBef>
                <a:spcPts val="0"/>
              </a:spcBef>
              <a:buNone/>
            </a:pPr>
            <a:r>
              <a:rPr lang="en-US" sz="3600" b="1" dirty="0">
                <a:latin typeface="Georgia"/>
                <a:ea typeface="Georgia"/>
                <a:cs typeface="Georgia"/>
                <a:sym typeface="Georgia"/>
              </a:rPr>
              <a:t>Incongruity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To present things that are out of place or are absurd in relation to its surroundings. </a:t>
            </a:r>
          </a:p>
          <a:p>
            <a:pPr>
              <a:lnSpc>
                <a:spcPct val="133120"/>
              </a:lnSpc>
              <a:spcBef>
                <a:spcPts val="0"/>
              </a:spcBef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24800"/>
              </a:lnSpc>
              <a:spcBef>
                <a:spcPts val="0"/>
              </a:spcBef>
              <a:buNone/>
            </a:pPr>
            <a:endParaRPr sz="800" dirty="0">
              <a:solidFill>
                <a:srgbClr val="666666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696" name="Shape 6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637" y="2059850"/>
            <a:ext cx="6394725" cy="47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ebarddoes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7737" y="2059850"/>
            <a:ext cx="6629625" cy="55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2278800" y="98100"/>
            <a:ext cx="7322400" cy="570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Satire: </a:t>
            </a:r>
          </a:p>
        </p:txBody>
      </p:sp>
      <p:sp>
        <p:nvSpPr>
          <p:cNvPr id="702" name="Shape 702"/>
          <p:cNvSpPr txBox="1">
            <a:spLocks noGrp="1"/>
          </p:cNvSpPr>
          <p:nvPr>
            <p:ph idx="1"/>
          </p:nvPr>
        </p:nvSpPr>
        <p:spPr>
          <a:xfrm>
            <a:off x="317500" y="383550"/>
            <a:ext cx="10934700" cy="298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3120"/>
              </a:lnSpc>
              <a:spcBef>
                <a:spcPts val="0"/>
              </a:spcBef>
              <a:buNone/>
            </a:pPr>
            <a:r>
              <a:rPr lang="en-US" sz="4400" b="1" dirty="0">
                <a:latin typeface="Georgia"/>
                <a:ea typeface="Georgia"/>
                <a:cs typeface="Georgia"/>
                <a:sym typeface="Georgia"/>
              </a:rPr>
              <a:t>Reversal:</a:t>
            </a:r>
            <a:r>
              <a:rPr lang="en-US" sz="4400" dirty="0">
                <a:latin typeface="Georgia"/>
                <a:ea typeface="Georgia"/>
                <a:cs typeface="Georgia"/>
                <a:sym typeface="Georgia"/>
              </a:rPr>
              <a:t>  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To present the opposite of the normal order (e.g., the order of events, hierarchical order). </a:t>
            </a:r>
          </a:p>
          <a:p>
            <a:pPr>
              <a:lnSpc>
                <a:spcPct val="124800"/>
              </a:lnSpc>
              <a:spcBef>
                <a:spcPts val="0"/>
              </a:spcBef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33120"/>
              </a:lnSpc>
              <a:spcBef>
                <a:spcPts val="0"/>
              </a:spcBef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>
              <a:lnSpc>
                <a:spcPct val="124800"/>
              </a:lnSpc>
              <a:spcBef>
                <a:spcPts val="0"/>
              </a:spcBef>
              <a:buNone/>
            </a:pPr>
            <a:endParaRPr sz="800" dirty="0">
              <a:solidFill>
                <a:srgbClr val="666666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703" name="Shape 7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351" y="2082799"/>
            <a:ext cx="6180749" cy="45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159" t="24409" r="15238" b="16455"/>
          <a:stretch/>
        </p:blipFill>
        <p:spPr>
          <a:xfrm>
            <a:off x="1861486" y="2082799"/>
            <a:ext cx="8157028" cy="60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title"/>
          </p:nvPr>
        </p:nvSpPr>
        <p:spPr>
          <a:xfrm>
            <a:off x="2278800" y="98100"/>
            <a:ext cx="7322400" cy="570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Satire: </a:t>
            </a:r>
          </a:p>
        </p:txBody>
      </p:sp>
      <p:sp>
        <p:nvSpPr>
          <p:cNvPr id="709" name="Shape 709"/>
          <p:cNvSpPr txBox="1">
            <a:spLocks noGrp="1"/>
          </p:cNvSpPr>
          <p:nvPr>
            <p:ph idx="1"/>
          </p:nvPr>
        </p:nvSpPr>
        <p:spPr>
          <a:xfrm>
            <a:off x="98262" y="378088"/>
            <a:ext cx="7620000" cy="298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3120"/>
              </a:lnSpc>
              <a:spcBef>
                <a:spcPts val="0"/>
              </a:spcBef>
              <a:buNone/>
            </a:pPr>
            <a:r>
              <a:rPr lang="en-US" sz="4800" b="1" dirty="0">
                <a:latin typeface="Georgia"/>
                <a:ea typeface="Georgia"/>
                <a:cs typeface="Georgia"/>
                <a:sym typeface="Georgia"/>
              </a:rPr>
              <a:t>Parody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dirty="0">
                <a:latin typeface="Georgia"/>
                <a:ea typeface="Georgia"/>
                <a:cs typeface="Georgia"/>
                <a:sym typeface="Georgia"/>
              </a:rPr>
              <a:t>To imitate the techniques and/or style of some person, place, or thing.</a:t>
            </a:r>
          </a:p>
          <a:p>
            <a:pPr>
              <a:lnSpc>
                <a:spcPct val="124800"/>
              </a:lnSpc>
              <a:spcBef>
                <a:spcPts val="0"/>
              </a:spcBef>
              <a:buNone/>
            </a:pPr>
            <a:endParaRPr sz="800" dirty="0">
              <a:solidFill>
                <a:srgbClr val="666666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dirty="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3">
            <a:alphaModFix/>
          </a:blip>
          <a:srcRect b="3790"/>
          <a:stretch/>
        </p:blipFill>
        <p:spPr>
          <a:xfrm>
            <a:off x="98262" y="2115850"/>
            <a:ext cx="3587475" cy="47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mage result for austin powers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34" y="3816178"/>
            <a:ext cx="4552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chorman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72" y="2060825"/>
            <a:ext cx="4762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2475"/>
            <a:ext cx="9613900" cy="1081088"/>
          </a:xfrm>
        </p:spPr>
        <p:txBody>
          <a:bodyPr>
            <a:noAutofit/>
          </a:bodyPr>
          <a:lstStyle/>
          <a:p>
            <a:r>
              <a:rPr lang="en-US" sz="9600" dirty="0" smtClean="0"/>
              <a:t>Satire</a:t>
            </a:r>
            <a:r>
              <a:rPr lang="en-US" sz="9600" i="1" dirty="0" smtClean="0"/>
              <a:t> </a:t>
            </a:r>
            <a:r>
              <a:rPr lang="en-US" sz="4800" i="1" dirty="0" smtClean="0">
                <a:solidFill>
                  <a:srgbClr val="FFFF00"/>
                </a:solidFill>
              </a:rPr>
              <a:t>two definitions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262" y="2244436"/>
            <a:ext cx="11079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satire: </a:t>
            </a:r>
            <a:r>
              <a:rPr lang="en-US" sz="3600" dirty="0">
                <a:solidFill>
                  <a:prstClr val="white"/>
                </a:solidFill>
              </a:rPr>
              <a:t>A </a:t>
            </a:r>
            <a:r>
              <a:rPr lang="en-US" sz="3600" dirty="0">
                <a:solidFill>
                  <a:prstClr val="white"/>
                </a:solidFill>
              </a:rPr>
              <a:t>literary convention which blends humor with criticism for the purpose of instruction or the improvement of </a:t>
            </a:r>
            <a:r>
              <a:rPr lang="en-US" sz="3600" dirty="0">
                <a:solidFill>
                  <a:prstClr val="white"/>
                </a:solidFill>
              </a:rPr>
              <a:t>humanity</a:t>
            </a:r>
          </a:p>
          <a:p>
            <a:pPr defTabSz="457200"/>
            <a:endParaRPr lang="en-US" sz="3600" dirty="0">
              <a:solidFill>
                <a:prstClr val="white"/>
              </a:solidFill>
            </a:endParaRPr>
          </a:p>
          <a:p>
            <a:pPr defTabSz="457200"/>
            <a:r>
              <a:rPr lang="en-US" sz="3600" b="1" dirty="0">
                <a:solidFill>
                  <a:prstClr val="white"/>
                </a:solidFill>
              </a:rPr>
              <a:t>satire: </a:t>
            </a:r>
            <a:r>
              <a:rPr lang="en-US" sz="3600" dirty="0">
                <a:solidFill>
                  <a:prstClr val="white"/>
                </a:solidFill>
              </a:rPr>
              <a:t>Use of wit, especially irony, sarcasm, and ridicule, to criticize faults</a:t>
            </a:r>
            <a:endParaRPr lang="en-US" sz="3600" dirty="0">
              <a:solidFill>
                <a:prstClr val="white"/>
              </a:solidFill>
            </a:endParaRPr>
          </a:p>
          <a:p>
            <a:pPr defTabSz="457200"/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2475"/>
            <a:ext cx="9613900" cy="1081088"/>
          </a:xfrm>
        </p:spPr>
        <p:txBody>
          <a:bodyPr>
            <a:noAutofit/>
          </a:bodyPr>
          <a:lstStyle/>
          <a:p>
            <a:r>
              <a:rPr lang="en-US" sz="9600" dirty="0" smtClean="0"/>
              <a:t>Satire</a:t>
            </a:r>
            <a:r>
              <a:rPr lang="en-US" sz="9600" i="1" dirty="0" smtClean="0"/>
              <a:t> </a:t>
            </a:r>
            <a:r>
              <a:rPr lang="en-US" sz="4800" i="1" dirty="0" smtClean="0">
                <a:solidFill>
                  <a:srgbClr val="FFFF00"/>
                </a:solidFill>
              </a:rPr>
              <a:t>ingredients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262" y="2244436"/>
            <a:ext cx="11079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Humor</a:t>
            </a:r>
          </a:p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Criticism, either general criticism of humanity or human nature or specific criticism of an individual or </a:t>
            </a:r>
            <a:r>
              <a:rPr lang="en-US" sz="3600" dirty="0">
                <a:solidFill>
                  <a:prstClr val="white"/>
                </a:solidFill>
              </a:rPr>
              <a:t>group</a:t>
            </a:r>
            <a:endParaRPr lang="en-US" sz="3600" dirty="0">
              <a:solidFill>
                <a:prstClr val="white"/>
              </a:solidFill>
            </a:endParaRPr>
          </a:p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Some kind of moral voice: simply mocking or criticism is not “satire.”</a:t>
            </a:r>
          </a:p>
          <a:p>
            <a:pPr defTabSz="457200"/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2475"/>
            <a:ext cx="9613900" cy="1081088"/>
          </a:xfrm>
        </p:spPr>
        <p:txBody>
          <a:bodyPr>
            <a:noAutofit/>
          </a:bodyPr>
          <a:lstStyle/>
          <a:p>
            <a:r>
              <a:rPr lang="en-US" sz="9600" dirty="0" smtClean="0"/>
              <a:t>Satire</a:t>
            </a:r>
            <a:r>
              <a:rPr lang="en-US" sz="9600" i="1" dirty="0" smtClean="0"/>
              <a:t> </a:t>
            </a:r>
            <a:r>
              <a:rPr lang="en-US" sz="4800" i="1" dirty="0" smtClean="0">
                <a:solidFill>
                  <a:srgbClr val="FFFF00"/>
                </a:solidFill>
              </a:rPr>
              <a:t>mockery =/= satire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spongebob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07" y="2051462"/>
            <a:ext cx="8839783" cy="462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2475"/>
            <a:ext cx="9613900" cy="1081088"/>
          </a:xfrm>
        </p:spPr>
        <p:txBody>
          <a:bodyPr>
            <a:noAutofit/>
          </a:bodyPr>
          <a:lstStyle/>
          <a:p>
            <a:r>
              <a:rPr lang="en-US" sz="9600" dirty="0" smtClean="0"/>
              <a:t>Satire</a:t>
            </a:r>
            <a:r>
              <a:rPr lang="en-US" sz="9600" i="1" dirty="0" smtClean="0"/>
              <a:t> </a:t>
            </a:r>
            <a:r>
              <a:rPr lang="en-US" sz="4800" i="1" dirty="0" smtClean="0">
                <a:solidFill>
                  <a:srgbClr val="FFFF00"/>
                </a:solidFill>
              </a:rPr>
              <a:t>examples?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62" y="2244436"/>
            <a:ext cx="11079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dirty="0">
                <a:solidFill>
                  <a:prstClr val="white"/>
                </a:solidFill>
              </a:rPr>
              <a:t>With your group, </a:t>
            </a:r>
            <a:r>
              <a:rPr lang="en-US" sz="4800" dirty="0">
                <a:solidFill>
                  <a:srgbClr val="FFFF00"/>
                </a:solidFill>
              </a:rPr>
              <a:t>brainstorm</a:t>
            </a:r>
            <a:r>
              <a:rPr lang="en-US" sz="4800" dirty="0">
                <a:solidFill>
                  <a:prstClr val="white"/>
                </a:solidFill>
              </a:rPr>
              <a:t> examples of satire.</a:t>
            </a:r>
            <a:endParaRPr lang="en-US" sz="4800" dirty="0">
              <a:solidFill>
                <a:prstClr val="white"/>
              </a:solidFill>
            </a:endParaRPr>
          </a:p>
          <a:p>
            <a:pPr defTabSz="457200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405" y="4368094"/>
            <a:ext cx="11035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>
                <a:solidFill>
                  <a:prstClr val="white"/>
                </a:solidFill>
              </a:rPr>
              <a:t>Political cartoons; Saturday Night </a:t>
            </a:r>
            <a:r>
              <a:rPr lang="en-US" sz="4000" dirty="0" smtClean="0">
                <a:solidFill>
                  <a:prstClr val="white"/>
                </a:solidFill>
              </a:rPr>
              <a:t>Live sketches; Last </a:t>
            </a:r>
            <a:r>
              <a:rPr lang="en-US" sz="4000" dirty="0">
                <a:solidFill>
                  <a:prstClr val="white"/>
                </a:solidFill>
              </a:rPr>
              <a:t>Week Tonight with John Oliver; stand up comedy; the Daily Show; the Colbert Report; Animal </a:t>
            </a:r>
            <a:r>
              <a:rPr lang="en-US" sz="4000" dirty="0" smtClean="0">
                <a:solidFill>
                  <a:prstClr val="white"/>
                </a:solidFill>
              </a:rPr>
              <a:t>Farm 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2475"/>
            <a:ext cx="9613900" cy="1081088"/>
          </a:xfrm>
        </p:spPr>
        <p:txBody>
          <a:bodyPr>
            <a:noAutofit/>
          </a:bodyPr>
          <a:lstStyle/>
          <a:p>
            <a:r>
              <a:rPr lang="en-US" sz="9600" dirty="0" smtClean="0"/>
              <a:t>Satire</a:t>
            </a:r>
            <a:r>
              <a:rPr lang="en-US" sz="9600" i="1" dirty="0" smtClean="0"/>
              <a:t> </a:t>
            </a:r>
            <a:r>
              <a:rPr lang="en-US" sz="4800" i="1" dirty="0" smtClean="0">
                <a:solidFill>
                  <a:srgbClr val="FFFF00"/>
                </a:solidFill>
              </a:rPr>
              <a:t>historical connection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262" y="2244436"/>
            <a:ext cx="11079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Used in ancient Egypt, Greece, Rome</a:t>
            </a:r>
          </a:p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Used in medieval Arabic poetry</a:t>
            </a:r>
          </a:p>
          <a:p>
            <a:pPr marL="571500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Age of Enlightenment</a:t>
            </a:r>
          </a:p>
          <a:p>
            <a:pPr marL="1028700" lvl="1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Brought revival of satire </a:t>
            </a:r>
          </a:p>
          <a:p>
            <a:pPr marL="1028700" lvl="1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Fueled by rise of partisan politics</a:t>
            </a:r>
          </a:p>
          <a:p>
            <a:pPr marL="1028700" lvl="1" indent="-571500" defTabSz="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</a:rPr>
              <a:t>Propagated by new printing techniques </a:t>
            </a:r>
            <a:endParaRPr lang="en-US" sz="3600" dirty="0">
              <a:solidFill>
                <a:prstClr val="white"/>
              </a:solidFill>
            </a:endParaRPr>
          </a:p>
          <a:p>
            <a:pPr defTabSz="457200"/>
            <a:endParaRPr lang="en-US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Text: Jonathan Swift’s </a:t>
            </a:r>
            <a:br>
              <a:rPr lang="en-US" dirty="0" smtClean="0"/>
            </a:br>
            <a:r>
              <a:rPr lang="en-US" u="sng" dirty="0" smtClean="0"/>
              <a:t>A Modest Proposal (1729)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418650" cy="3599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Full name: </a:t>
            </a:r>
            <a:r>
              <a:rPr lang="en-US" sz="3200" u="sng" dirty="0" smtClean="0"/>
              <a:t>A Modest Proposal for Preventing the Children of Poor People from Being a Burden to Their Parents or Country, and For Making them Beneficial to the </a:t>
            </a:r>
            <a:r>
              <a:rPr lang="en-US" sz="3200" u="sng" dirty="0" err="1" smtClean="0"/>
              <a:t>Publick</a:t>
            </a:r>
            <a:endParaRPr lang="en-US" sz="3200" u="sng" dirty="0" smtClean="0"/>
          </a:p>
          <a:p>
            <a:endParaRPr lang="en-US" sz="3200" u="sng" dirty="0" smtClean="0"/>
          </a:p>
          <a:p>
            <a:endParaRPr lang="en-US" sz="3200" u="sng" dirty="0"/>
          </a:p>
        </p:txBody>
      </p:sp>
      <p:pic>
        <p:nvPicPr>
          <p:cNvPr id="1026" name="Picture 2" descr="File:A Modest Proposal 1729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03" y="59425"/>
            <a:ext cx="3867397" cy="67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Text: Jonathan Swift’s </a:t>
            </a:r>
            <a:br>
              <a:rPr lang="en-US" dirty="0" smtClean="0"/>
            </a:br>
            <a:r>
              <a:rPr lang="en-US" u="sng" dirty="0" smtClean="0"/>
              <a:t>A Modest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7418650" cy="359931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Read and annotate</a:t>
            </a:r>
            <a:endParaRPr lang="en-US" sz="5400" u="sng" dirty="0"/>
          </a:p>
          <a:p>
            <a:endParaRPr lang="en-US" sz="3200" u="sng" dirty="0"/>
          </a:p>
        </p:txBody>
      </p:sp>
      <p:pic>
        <p:nvPicPr>
          <p:cNvPr id="1026" name="Picture 2" descr="File:A Modest Proposal 1729 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03" y="59425"/>
            <a:ext cx="3867397" cy="67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856343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Georgia" panose="02040502050405020303" pitchFamily="18" charset="0"/>
              </a:rPr>
              <a:t>Satirical </a:t>
            </a:r>
            <a:r>
              <a:rPr lang="en-US" altLang="en-US" sz="6000" b="1" dirty="0">
                <a:latin typeface="Georgia" panose="02040502050405020303" pitchFamily="18" charset="0"/>
              </a:rPr>
              <a:t>Tone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45143" y="2525486"/>
            <a:ext cx="9818914" cy="33056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Ironic/Sarcastic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Always opposed to pretense and hypocrisy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>
                <a:latin typeface="Georgia" panose="02040502050405020303" pitchFamily="18" charset="0"/>
              </a:rPr>
              <a:t>More than a little bit prone to references to things society finds taboo or disgusting (bodily functions, sexuality, etc.)</a:t>
            </a:r>
          </a:p>
        </p:txBody>
      </p:sp>
    </p:spTree>
    <p:extLst>
      <p:ext uri="{BB962C8B-B14F-4D97-AF65-F5344CB8AC3E}">
        <p14:creationId xmlns:p14="http://schemas.microsoft.com/office/powerpoint/2010/main" val="40026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68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Trebuchet MS</vt:lpstr>
      <vt:lpstr>Berlin</vt:lpstr>
      <vt:lpstr>Satire Unit</vt:lpstr>
      <vt:lpstr>Satire two definitions</vt:lpstr>
      <vt:lpstr>Satire ingredients</vt:lpstr>
      <vt:lpstr>Satire mockery =/= satire</vt:lpstr>
      <vt:lpstr>Satire examples?</vt:lpstr>
      <vt:lpstr>Satire historical connection</vt:lpstr>
      <vt:lpstr>Text: Jonathan Swift’s  A Modest Proposal (1729)</vt:lpstr>
      <vt:lpstr>Text: Jonathan Swift’s  A Modest Proposal</vt:lpstr>
      <vt:lpstr>Satirical Tone</vt:lpstr>
      <vt:lpstr>Satirical Media</vt:lpstr>
      <vt:lpstr>Satire: </vt:lpstr>
      <vt:lpstr>Satire: </vt:lpstr>
      <vt:lpstr>Satire: </vt:lpstr>
      <vt:lpstr>Satire: </vt:lpstr>
      <vt:lpstr>Satire: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Satire Unit</dc:title>
  <dc:creator>Gilpin, Courtney    SHS - Staff</dc:creator>
  <cp:lastModifiedBy>Gilpin, Courtney    SHS - Staff</cp:lastModifiedBy>
  <cp:revision>1</cp:revision>
  <dcterms:created xsi:type="dcterms:W3CDTF">2017-11-28T21:37:23Z</dcterms:created>
  <dcterms:modified xsi:type="dcterms:W3CDTF">2017-11-28T21:37:34Z</dcterms:modified>
</cp:coreProperties>
</file>