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9" r:id="rId2"/>
    <p:sldId id="257" r:id="rId3"/>
    <p:sldId id="260" r:id="rId4"/>
    <p:sldId id="262" r:id="rId5"/>
    <p:sldId id="264" r:id="rId6"/>
    <p:sldId id="265" r:id="rId7"/>
    <p:sldId id="266"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9CF7-C4BD-4F4C-8D71-EE71F694F208}"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C143E-6319-44F2-A65C-657DB7606682}" type="slidenum">
              <a:rPr lang="en-US" smtClean="0"/>
              <a:t>‹#›</a:t>
            </a:fld>
            <a:endParaRPr lang="en-US"/>
          </a:p>
        </p:txBody>
      </p:sp>
    </p:spTree>
    <p:extLst>
      <p:ext uri="{BB962C8B-B14F-4D97-AF65-F5344CB8AC3E}">
        <p14:creationId xmlns:p14="http://schemas.microsoft.com/office/powerpoint/2010/main" val="239566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498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193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370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94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940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992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330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498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967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642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210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1988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415601" y="593367"/>
            <a:ext cx="11360799" cy="763599"/>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1" y="1536633"/>
            <a:ext cx="11360799"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296610" y="6217621"/>
            <a:ext cx="731599"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1290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Bertran_de_Born"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344190" y="2236124"/>
            <a:ext cx="9448800" cy="3616036"/>
          </a:xfrm>
          <a:prstGeom prst="rect">
            <a:avLst/>
          </a:prstGeom>
        </p:spPr>
        <p:txBody>
          <a:bodyPr vert="horz" wrap="square" lIns="121900" tIns="121900" rIns="121900" bIns="121900" rtlCol="0" anchor="b" anchorCtr="0">
            <a:noAutofit/>
          </a:bodyPr>
          <a:lstStyle/>
          <a:p>
            <a:pPr>
              <a:spcBef>
                <a:spcPts val="0"/>
              </a:spcBef>
            </a:pPr>
            <a:r>
              <a:rPr lang="en" sz="7200" dirty="0" smtClean="0"/>
              <a:t>Circles</a:t>
            </a:r>
            <a:br>
              <a:rPr lang="en" sz="7200" dirty="0" smtClean="0"/>
            </a:br>
            <a:r>
              <a:rPr lang="en" sz="7200" dirty="0" smtClean="0"/>
              <a:t>of Hell</a:t>
            </a:r>
            <a:endParaRPr lang="en" sz="7200" dirty="0"/>
          </a:p>
        </p:txBody>
      </p:sp>
      <p:sp>
        <p:nvSpPr>
          <p:cNvPr id="60" name="Shape 60"/>
          <p:cNvSpPr txBox="1">
            <a:spLocks noGrp="1"/>
          </p:cNvSpPr>
          <p:nvPr>
            <p:ph type="subTitle" idx="1"/>
          </p:nvPr>
        </p:nvSpPr>
        <p:spPr>
          <a:prstGeom prst="rect">
            <a:avLst/>
          </a:prstGeom>
        </p:spPr>
        <p:txBody>
          <a:bodyPr vert="horz" wrap="square" lIns="121900" tIns="121900" rIns="121900" bIns="121900" rtlCol="0" anchor="t" anchorCtr="0">
            <a:noAutofit/>
          </a:bodyPr>
          <a:lstStyle/>
          <a:p>
            <a:pPr>
              <a:spcBef>
                <a:spcPts val="0"/>
              </a:spcBef>
            </a:pPr>
            <a:endParaRPr dirty="0"/>
          </a:p>
        </p:txBody>
      </p:sp>
      <p:pic>
        <p:nvPicPr>
          <p:cNvPr id="4" name="Picture 2" descr="Botticelli's &lt;em&gt;Map of Hell&lt;/em&g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52" b="94815" l="7845" r="94224">
                        <a14:foregroundMark x1="8448" y1="24938" x2="7931" y2="11235"/>
                        <a14:foregroundMark x1="8103" y1="6790" x2="18017" y2="1975"/>
                        <a14:foregroundMark x1="94310" y1="9506" x2="93534" y2="15802"/>
                        <a14:foregroundMark x1="43966" y1="94815" x2="46983" y2="89753"/>
                        <a14:backgroundMark x1="80862" y1="69753" x2="86466" y2="82716"/>
                      </a14:backgroundRemoval>
                    </a14:imgEffect>
                  </a14:imgLayer>
                </a14:imgProps>
              </a:ext>
              <a:ext uri="{28A0092B-C50C-407E-A947-70E740481C1C}">
                <a14:useLocalDpi xmlns:a14="http://schemas.microsoft.com/office/drawing/2010/main"/>
              </a:ext>
            </a:extLst>
          </a:blip>
          <a:srcRect/>
          <a:stretch>
            <a:fillRect/>
          </a:stretch>
        </p:blipFill>
        <p:spPr bwMode="auto">
          <a:xfrm>
            <a:off x="3432540" y="127042"/>
            <a:ext cx="8968048" cy="626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0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79321" y="1788262"/>
            <a:ext cx="6262800" cy="763599"/>
          </a:xfrm>
          <a:prstGeom prst="rect">
            <a:avLst/>
          </a:prstGeom>
        </p:spPr>
        <p:txBody>
          <a:bodyPr vert="horz" wrap="square" lIns="121900" tIns="121900" rIns="121900" bIns="121900" rtlCol="0" anchor="t" anchorCtr="0">
            <a:noAutofit/>
          </a:bodyPr>
          <a:lstStyle/>
          <a:p>
            <a:pPr algn="ctr"/>
            <a:r>
              <a:rPr lang="en" dirty="0"/>
              <a:t>The Third Circle</a:t>
            </a:r>
          </a:p>
        </p:txBody>
      </p:sp>
      <p:sp>
        <p:nvSpPr>
          <p:cNvPr id="193" name="Shape 193"/>
          <p:cNvSpPr txBox="1">
            <a:spLocks noGrp="1"/>
          </p:cNvSpPr>
          <p:nvPr>
            <p:ph type="body" idx="1"/>
          </p:nvPr>
        </p:nvSpPr>
        <p:spPr>
          <a:xfrm>
            <a:off x="374038" y="2623687"/>
            <a:ext cx="5873367" cy="4555200"/>
          </a:xfrm>
          <a:prstGeom prst="rect">
            <a:avLst/>
          </a:prstGeom>
        </p:spPr>
        <p:txBody>
          <a:bodyPr vert="horz" wrap="square" lIns="121900" tIns="121900" rIns="121900" bIns="121900" rtlCol="0" anchor="t" anchorCtr="0">
            <a:noAutofit/>
          </a:bodyPr>
          <a:lstStyle/>
          <a:p>
            <a:pPr algn="ctr">
              <a:buNone/>
            </a:pPr>
            <a:r>
              <a:rPr lang="en" sz="3200" b="1" dirty="0" smtClean="0">
                <a:solidFill>
                  <a:schemeClr val="accent2">
                    <a:lumMod val="60000"/>
                    <a:lumOff val="40000"/>
                  </a:schemeClr>
                </a:solidFill>
              </a:rPr>
              <a:t>Gluttony</a:t>
            </a:r>
            <a:endParaRPr lang="en" sz="3200" b="1" dirty="0">
              <a:solidFill>
                <a:schemeClr val="accent2">
                  <a:lumMod val="60000"/>
                  <a:lumOff val="40000"/>
                </a:schemeClr>
              </a:solidFill>
            </a:endParaRPr>
          </a:p>
          <a:p>
            <a:pPr>
              <a:buNone/>
            </a:pPr>
            <a:r>
              <a:rPr lang="en" sz="3200" dirty="0"/>
              <a:t>Guarded by Cerberus</a:t>
            </a:r>
          </a:p>
          <a:p>
            <a:pPr>
              <a:buNone/>
            </a:pPr>
            <a:r>
              <a:rPr lang="en" sz="3200" dirty="0"/>
              <a:t/>
            </a:r>
            <a:br>
              <a:rPr lang="en" sz="3200" dirty="0"/>
            </a:br>
            <a:r>
              <a:rPr lang="en" sz="3200" b="1" dirty="0"/>
              <a:t>Punishment</a:t>
            </a:r>
            <a:r>
              <a:rPr lang="en" sz="3200" dirty="0"/>
              <a:t>: Wallow in mud and muck besieged by hail and filthy water. </a:t>
            </a:r>
          </a:p>
        </p:txBody>
      </p:sp>
      <p:pic>
        <p:nvPicPr>
          <p:cNvPr id="195" name="Shape 19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336216" y="3757767"/>
            <a:ext cx="3554000" cy="2665500"/>
          </a:xfrm>
          <a:prstGeom prst="rect">
            <a:avLst/>
          </a:prstGeom>
          <a:noFill/>
          <a:ln>
            <a:noFill/>
          </a:ln>
        </p:spPr>
      </p:pic>
      <p:cxnSp>
        <p:nvCxnSpPr>
          <p:cNvPr id="196" name="Shape 196"/>
          <p:cNvCxnSpPr/>
          <p:nvPr/>
        </p:nvCxnSpPr>
        <p:spPr>
          <a:xfrm>
            <a:off x="4904955" y="3406053"/>
            <a:ext cx="4239163" cy="1083841"/>
          </a:xfrm>
          <a:prstGeom prst="straightConnector1">
            <a:avLst/>
          </a:prstGeom>
          <a:noFill/>
          <a:ln w="1905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76474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32225" y="2048095"/>
            <a:ext cx="6756000" cy="763599"/>
          </a:xfrm>
          <a:prstGeom prst="rect">
            <a:avLst/>
          </a:prstGeom>
        </p:spPr>
        <p:txBody>
          <a:bodyPr vert="horz" wrap="square" lIns="121900" tIns="121900" rIns="121900" bIns="121900" rtlCol="0" anchor="t" anchorCtr="0">
            <a:noAutofit/>
          </a:bodyPr>
          <a:lstStyle/>
          <a:p>
            <a:pPr algn="ctr"/>
            <a:r>
              <a:rPr lang="en" dirty="0"/>
              <a:t>The Fourth Circle</a:t>
            </a:r>
          </a:p>
        </p:txBody>
      </p:sp>
      <p:sp>
        <p:nvSpPr>
          <p:cNvPr id="203" name="Shape 203"/>
          <p:cNvSpPr txBox="1">
            <a:spLocks noGrp="1"/>
          </p:cNvSpPr>
          <p:nvPr>
            <p:ph type="body" idx="1"/>
          </p:nvPr>
        </p:nvSpPr>
        <p:spPr>
          <a:xfrm>
            <a:off x="374036" y="2717040"/>
            <a:ext cx="6756000" cy="4555200"/>
          </a:xfrm>
          <a:prstGeom prst="rect">
            <a:avLst/>
          </a:prstGeom>
        </p:spPr>
        <p:txBody>
          <a:bodyPr vert="horz" wrap="square" lIns="121900" tIns="121900" rIns="121900" bIns="121900" rtlCol="0" anchor="t" anchorCtr="0">
            <a:noAutofit/>
          </a:bodyPr>
          <a:lstStyle/>
          <a:p>
            <a:pPr algn="ctr">
              <a:buNone/>
            </a:pPr>
            <a:r>
              <a:rPr lang="en" sz="2667" b="1" dirty="0" smtClean="0">
                <a:solidFill>
                  <a:schemeClr val="accent2">
                    <a:lumMod val="60000"/>
                    <a:lumOff val="40000"/>
                  </a:schemeClr>
                </a:solidFill>
              </a:rPr>
              <a:t>Greed </a:t>
            </a:r>
            <a:r>
              <a:rPr lang="en" sz="2667" b="1" dirty="0">
                <a:solidFill>
                  <a:schemeClr val="accent2">
                    <a:lumMod val="60000"/>
                    <a:lumOff val="40000"/>
                  </a:schemeClr>
                </a:solidFill>
              </a:rPr>
              <a:t>and </a:t>
            </a:r>
            <a:r>
              <a:rPr lang="en" sz="2667" b="1" dirty="0" smtClean="0">
                <a:solidFill>
                  <a:schemeClr val="accent2">
                    <a:lumMod val="60000"/>
                    <a:lumOff val="40000"/>
                  </a:schemeClr>
                </a:solidFill>
              </a:rPr>
              <a:t>Waste</a:t>
            </a:r>
          </a:p>
          <a:p>
            <a:pPr algn="ctr">
              <a:buNone/>
            </a:pPr>
            <a:r>
              <a:rPr lang="en" sz="2667" dirty="0" smtClean="0"/>
              <a:t>Two </a:t>
            </a:r>
            <a:r>
              <a:rPr lang="en" sz="2667" dirty="0"/>
              <a:t>groups</a:t>
            </a:r>
          </a:p>
          <a:p>
            <a:pPr>
              <a:buNone/>
            </a:pPr>
            <a:r>
              <a:rPr lang="en" sz="2667" dirty="0"/>
              <a:t>Each pushing a boulder against each other</a:t>
            </a:r>
          </a:p>
          <a:p>
            <a:pPr>
              <a:buNone/>
            </a:pPr>
            <a:r>
              <a:rPr lang="en" sz="2667" dirty="0"/>
              <a:t>Symbolic of their mundane existence on earth, with sin punishing in opposite sin</a:t>
            </a:r>
          </a:p>
        </p:txBody>
      </p:sp>
      <p:pic>
        <p:nvPicPr>
          <p:cNvPr id="204" name="Shape 204"/>
          <p:cNvPicPr preferRelativeResize="0"/>
          <p:nvPr/>
        </p:nvPicPr>
        <p:blipFill>
          <a:blip r:embed="rId3">
            <a:alphaModFix/>
          </a:blip>
          <a:stretch>
            <a:fillRect/>
          </a:stretch>
        </p:blipFill>
        <p:spPr>
          <a:xfrm>
            <a:off x="7458267" y="0"/>
            <a:ext cx="4572000" cy="6858000"/>
          </a:xfrm>
          <a:prstGeom prst="rect">
            <a:avLst/>
          </a:prstGeom>
          <a:noFill/>
          <a:ln>
            <a:noFill/>
          </a:ln>
        </p:spPr>
      </p:pic>
    </p:spTree>
    <p:extLst>
      <p:ext uri="{BB962C8B-B14F-4D97-AF65-F5344CB8AC3E}">
        <p14:creationId xmlns:p14="http://schemas.microsoft.com/office/powerpoint/2010/main" val="79863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7236767" y="593367"/>
            <a:ext cx="4539599" cy="763599"/>
          </a:xfrm>
          <a:prstGeom prst="rect">
            <a:avLst/>
          </a:prstGeom>
        </p:spPr>
        <p:txBody>
          <a:bodyPr vert="horz" wrap="square" lIns="121900" tIns="121900" rIns="121900" bIns="121900" rtlCol="0" anchor="t" anchorCtr="0">
            <a:noAutofit/>
          </a:bodyPr>
          <a:lstStyle/>
          <a:p>
            <a:pPr algn="ctr"/>
            <a:r>
              <a:rPr lang="en"/>
              <a:t>The Fifth Circle</a:t>
            </a:r>
          </a:p>
        </p:txBody>
      </p:sp>
      <p:sp>
        <p:nvSpPr>
          <p:cNvPr id="210" name="Shape 210"/>
          <p:cNvSpPr txBox="1">
            <a:spLocks noGrp="1"/>
          </p:cNvSpPr>
          <p:nvPr>
            <p:ph type="body" idx="1"/>
          </p:nvPr>
        </p:nvSpPr>
        <p:spPr>
          <a:xfrm>
            <a:off x="7153601" y="1536633"/>
            <a:ext cx="4883999" cy="4555200"/>
          </a:xfrm>
          <a:prstGeom prst="rect">
            <a:avLst/>
          </a:prstGeom>
        </p:spPr>
        <p:txBody>
          <a:bodyPr vert="horz" wrap="square" lIns="121900" tIns="121900" rIns="121900" bIns="121900" rtlCol="0" anchor="t" anchorCtr="0">
            <a:noAutofit/>
          </a:bodyPr>
          <a:lstStyle/>
          <a:p>
            <a:pPr algn="ctr">
              <a:buNone/>
            </a:pPr>
            <a:r>
              <a:rPr lang="en" sz="2667" b="1" dirty="0" smtClean="0">
                <a:solidFill>
                  <a:schemeClr val="accent2">
                    <a:lumMod val="60000"/>
                    <a:lumOff val="40000"/>
                  </a:schemeClr>
                </a:solidFill>
              </a:rPr>
              <a:t>Wrath and Sloth</a:t>
            </a:r>
            <a:endParaRPr lang="en" sz="2667" b="1" dirty="0">
              <a:solidFill>
                <a:schemeClr val="accent2">
                  <a:lumMod val="60000"/>
                  <a:lumOff val="40000"/>
                </a:schemeClr>
              </a:solidFill>
            </a:endParaRPr>
          </a:p>
          <a:p>
            <a:pPr>
              <a:buNone/>
            </a:pPr>
            <a:r>
              <a:rPr lang="en" sz="2667" i="1" dirty="0"/>
              <a:t>Punishment:</a:t>
            </a:r>
            <a:r>
              <a:rPr lang="en" sz="2667" dirty="0"/>
              <a:t> trapped beneath the swampy water in the River Styx</a:t>
            </a:r>
          </a:p>
          <a:p>
            <a:pPr>
              <a:buNone/>
            </a:pPr>
            <a:r>
              <a:rPr lang="en" sz="2667" dirty="0"/>
              <a:t>attacking one another forever, or just skulking around</a:t>
            </a:r>
          </a:p>
        </p:txBody>
      </p:sp>
      <p:pic>
        <p:nvPicPr>
          <p:cNvPr id="211" name="Shape 211"/>
          <p:cNvPicPr preferRelativeResize="0"/>
          <p:nvPr/>
        </p:nvPicPr>
        <p:blipFill>
          <a:blip r:embed="rId3">
            <a:alphaModFix/>
          </a:blip>
          <a:stretch>
            <a:fillRect/>
          </a:stretch>
        </p:blipFill>
        <p:spPr>
          <a:xfrm>
            <a:off x="-322799" y="841901"/>
            <a:ext cx="7353901" cy="5521167"/>
          </a:xfrm>
          <a:prstGeom prst="rect">
            <a:avLst/>
          </a:prstGeom>
          <a:noFill/>
          <a:ln>
            <a:noFill/>
          </a:ln>
        </p:spPr>
      </p:pic>
    </p:spTree>
    <p:extLst>
      <p:ext uri="{BB962C8B-B14F-4D97-AF65-F5344CB8AC3E}">
        <p14:creationId xmlns:p14="http://schemas.microsoft.com/office/powerpoint/2010/main" val="3065229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32473" y="1815338"/>
            <a:ext cx="6132400" cy="763599"/>
          </a:xfrm>
          <a:prstGeom prst="rect">
            <a:avLst/>
          </a:prstGeom>
        </p:spPr>
        <p:txBody>
          <a:bodyPr vert="horz" wrap="square" lIns="121900" tIns="121900" rIns="121900" bIns="121900" rtlCol="0" anchor="t" anchorCtr="0">
            <a:noAutofit/>
          </a:bodyPr>
          <a:lstStyle/>
          <a:p>
            <a:pPr algn="ctr"/>
            <a:r>
              <a:rPr lang="en" dirty="0"/>
              <a:t>The Sixth Circle</a:t>
            </a:r>
          </a:p>
        </p:txBody>
      </p:sp>
      <p:sp>
        <p:nvSpPr>
          <p:cNvPr id="217" name="Shape 217"/>
          <p:cNvSpPr txBox="1">
            <a:spLocks noGrp="1"/>
          </p:cNvSpPr>
          <p:nvPr>
            <p:ph type="body" idx="1"/>
          </p:nvPr>
        </p:nvSpPr>
        <p:spPr>
          <a:xfrm>
            <a:off x="332473" y="2475972"/>
            <a:ext cx="6132400" cy="4927599"/>
          </a:xfrm>
          <a:prstGeom prst="rect">
            <a:avLst/>
          </a:prstGeom>
        </p:spPr>
        <p:txBody>
          <a:bodyPr vert="horz" wrap="square" lIns="121900" tIns="121900" rIns="121900" bIns="121900" rtlCol="0" anchor="t" anchorCtr="0">
            <a:noAutofit/>
          </a:bodyPr>
          <a:lstStyle/>
          <a:p>
            <a:pPr algn="ctr">
              <a:buNone/>
            </a:pPr>
            <a:r>
              <a:rPr lang="en" sz="3200" b="1" dirty="0">
                <a:solidFill>
                  <a:schemeClr val="accent2">
                    <a:lumMod val="60000"/>
                    <a:lumOff val="40000"/>
                  </a:schemeClr>
                </a:solidFill>
              </a:rPr>
              <a:t>Heresy</a:t>
            </a:r>
          </a:p>
          <a:p>
            <a:pPr>
              <a:buNone/>
            </a:pPr>
            <a:r>
              <a:rPr lang="en" sz="2667" b="1" dirty="0"/>
              <a:t>People there</a:t>
            </a:r>
            <a:r>
              <a:rPr lang="en" sz="2667" dirty="0"/>
              <a:t>: Atheists &amp; Non believers in the afterlife</a:t>
            </a:r>
          </a:p>
          <a:p>
            <a:pPr>
              <a:buNone/>
            </a:pPr>
            <a:r>
              <a:rPr lang="en" sz="2667" b="1" dirty="0"/>
              <a:t>Punishment</a:t>
            </a:r>
            <a:r>
              <a:rPr lang="en" sz="2667" dirty="0"/>
              <a:t>: Entombed in flaming graves for all eternity</a:t>
            </a:r>
          </a:p>
          <a:p>
            <a:pPr>
              <a:buNone/>
            </a:pPr>
            <a:r>
              <a:rPr lang="en" sz="2667" dirty="0"/>
              <a:t>They believe the soul dies with the body, so that is their fate</a:t>
            </a:r>
          </a:p>
        </p:txBody>
      </p:sp>
      <p:pic>
        <p:nvPicPr>
          <p:cNvPr id="218" name="Shape 218"/>
          <p:cNvPicPr preferRelativeResize="0"/>
          <p:nvPr/>
        </p:nvPicPr>
        <p:blipFill>
          <a:blip r:embed="rId3">
            <a:alphaModFix/>
          </a:blip>
          <a:stretch>
            <a:fillRect/>
          </a:stretch>
        </p:blipFill>
        <p:spPr>
          <a:xfrm>
            <a:off x="6785536" y="1"/>
            <a:ext cx="5406459" cy="6857999"/>
          </a:xfrm>
          <a:prstGeom prst="rect">
            <a:avLst/>
          </a:prstGeom>
          <a:noFill/>
          <a:ln>
            <a:noFill/>
          </a:ln>
        </p:spPr>
      </p:pic>
    </p:spTree>
    <p:extLst>
      <p:ext uri="{BB962C8B-B14F-4D97-AF65-F5344CB8AC3E}">
        <p14:creationId xmlns:p14="http://schemas.microsoft.com/office/powerpoint/2010/main" val="1149797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49099" y="1687434"/>
            <a:ext cx="5609200" cy="763599"/>
          </a:xfrm>
          <a:prstGeom prst="rect">
            <a:avLst/>
          </a:prstGeom>
        </p:spPr>
        <p:txBody>
          <a:bodyPr vert="horz" wrap="square" lIns="121900" tIns="121900" rIns="121900" bIns="121900" rtlCol="0" anchor="t" anchorCtr="0">
            <a:noAutofit/>
          </a:bodyPr>
          <a:lstStyle/>
          <a:p>
            <a:pPr algn="ctr"/>
            <a:r>
              <a:rPr lang="en" dirty="0"/>
              <a:t>The Seventh Circle</a:t>
            </a:r>
          </a:p>
        </p:txBody>
      </p:sp>
      <p:sp>
        <p:nvSpPr>
          <p:cNvPr id="224" name="Shape 224"/>
          <p:cNvSpPr txBox="1">
            <a:spLocks noGrp="1"/>
          </p:cNvSpPr>
          <p:nvPr>
            <p:ph type="body" idx="1"/>
          </p:nvPr>
        </p:nvSpPr>
        <p:spPr>
          <a:xfrm>
            <a:off x="349099" y="2451033"/>
            <a:ext cx="5415200" cy="4555200"/>
          </a:xfrm>
          <a:prstGeom prst="rect">
            <a:avLst/>
          </a:prstGeom>
        </p:spPr>
        <p:txBody>
          <a:bodyPr vert="horz" wrap="square" lIns="121900" tIns="121900" rIns="121900" bIns="121900" rtlCol="0" anchor="t" anchorCtr="0">
            <a:noAutofit/>
          </a:bodyPr>
          <a:lstStyle/>
          <a:p>
            <a:pPr algn="ctr">
              <a:buNone/>
            </a:pPr>
            <a:r>
              <a:rPr lang="en" sz="2400" b="1" dirty="0">
                <a:solidFill>
                  <a:schemeClr val="accent2">
                    <a:lumMod val="60000"/>
                    <a:lumOff val="40000"/>
                  </a:schemeClr>
                </a:solidFill>
              </a:rPr>
              <a:t>Violence</a:t>
            </a:r>
            <a:endParaRPr lang="en" b="1" dirty="0">
              <a:solidFill>
                <a:schemeClr val="accent2">
                  <a:lumMod val="60000"/>
                  <a:lumOff val="40000"/>
                </a:schemeClr>
              </a:solidFill>
            </a:endParaRPr>
          </a:p>
          <a:p>
            <a:pPr>
              <a:buNone/>
            </a:pPr>
            <a:r>
              <a:rPr lang="en" dirty="0"/>
              <a:t>Against God</a:t>
            </a:r>
            <a:r>
              <a:rPr lang="en" dirty="0" smtClean="0"/>
              <a:t>, </a:t>
            </a:r>
            <a:r>
              <a:rPr lang="en" dirty="0"/>
              <a:t>his </a:t>
            </a:r>
            <a:r>
              <a:rPr lang="en" dirty="0" smtClean="0"/>
              <a:t>creation (other people), </a:t>
            </a:r>
            <a:r>
              <a:rPr lang="en" dirty="0"/>
              <a:t>and </a:t>
            </a:r>
            <a:r>
              <a:rPr lang="en" dirty="0" smtClean="0"/>
              <a:t>self.</a:t>
            </a:r>
          </a:p>
          <a:p>
            <a:pPr marL="457189" indent="-457189">
              <a:buAutoNum type="arabicParenR"/>
            </a:pPr>
            <a:r>
              <a:rPr lang="en-US" dirty="0" smtClean="0"/>
              <a:t>Violent </a:t>
            </a:r>
            <a:r>
              <a:rPr lang="en-US" dirty="0"/>
              <a:t>against </a:t>
            </a:r>
            <a:r>
              <a:rPr lang="en-US" dirty="0" smtClean="0"/>
              <a:t>Neighbors: </a:t>
            </a:r>
            <a:r>
              <a:rPr lang="en-US" dirty="0"/>
              <a:t>on the </a:t>
            </a:r>
            <a:r>
              <a:rPr lang="en-US" dirty="0" smtClean="0"/>
              <a:t>boiling bloody </a:t>
            </a:r>
            <a:r>
              <a:rPr lang="en-US" dirty="0"/>
              <a:t>River </a:t>
            </a:r>
            <a:r>
              <a:rPr lang="en-US" dirty="0" err="1"/>
              <a:t>Phlegethon</a:t>
            </a:r>
            <a:r>
              <a:rPr lang="en-US" dirty="0" smtClean="0"/>
              <a:t>;</a:t>
            </a:r>
          </a:p>
          <a:p>
            <a:pPr marL="457189" indent="-457189">
              <a:buAutoNum type="arabicParenR"/>
            </a:pPr>
            <a:r>
              <a:rPr lang="en-US" dirty="0" smtClean="0"/>
              <a:t>Violent </a:t>
            </a:r>
            <a:r>
              <a:rPr lang="en-US" dirty="0"/>
              <a:t>against </a:t>
            </a:r>
            <a:r>
              <a:rPr lang="en-US" dirty="0" smtClean="0"/>
              <a:t>Self: in </a:t>
            </a:r>
            <a:r>
              <a:rPr lang="en-US" dirty="0"/>
              <a:t>the Wood of </a:t>
            </a:r>
            <a:r>
              <a:rPr lang="en-US" dirty="0" smtClean="0"/>
              <a:t>Suicides</a:t>
            </a:r>
          </a:p>
          <a:p>
            <a:pPr marL="457189" indent="-457189">
              <a:buAutoNum type="arabicParenR"/>
            </a:pPr>
            <a:r>
              <a:rPr lang="en-US" dirty="0" smtClean="0"/>
              <a:t>Violent </a:t>
            </a:r>
            <a:r>
              <a:rPr lang="en-US" dirty="0"/>
              <a:t>against God, Art, and </a:t>
            </a:r>
            <a:r>
              <a:rPr lang="en-US" dirty="0" smtClean="0"/>
              <a:t>Nature: </a:t>
            </a:r>
            <a:r>
              <a:rPr lang="en-US" dirty="0"/>
              <a:t>on the Burning Sand</a:t>
            </a:r>
            <a:r>
              <a:rPr lang="en-US" dirty="0" smtClean="0"/>
              <a:t>.</a:t>
            </a:r>
          </a:p>
          <a:p>
            <a:pPr marL="0" indent="0">
              <a:buNone/>
            </a:pPr>
            <a:endParaRPr lang="en" dirty="0"/>
          </a:p>
          <a:p>
            <a:pPr>
              <a:buNone/>
            </a:pPr>
            <a:r>
              <a:rPr lang="en" dirty="0" smtClean="0"/>
              <a:t>Centaurs </a:t>
            </a:r>
            <a:r>
              <a:rPr lang="en" dirty="0"/>
              <a:t>keep the violent from escaping </a:t>
            </a:r>
          </a:p>
        </p:txBody>
      </p:sp>
      <p:pic>
        <p:nvPicPr>
          <p:cNvPr id="225" name="Shape 225"/>
          <p:cNvPicPr preferRelativeResize="0"/>
          <p:nvPr/>
        </p:nvPicPr>
        <p:blipFill>
          <a:blip r:embed="rId3">
            <a:alphaModFix/>
          </a:blip>
          <a:stretch>
            <a:fillRect/>
          </a:stretch>
        </p:blipFill>
        <p:spPr>
          <a:xfrm>
            <a:off x="6117786" y="0"/>
            <a:ext cx="6074228" cy="6858000"/>
          </a:xfrm>
          <a:prstGeom prst="rect">
            <a:avLst/>
          </a:prstGeom>
          <a:noFill/>
          <a:ln>
            <a:noFill/>
          </a:ln>
        </p:spPr>
      </p:pic>
    </p:spTree>
    <p:extLst>
      <p:ext uri="{BB962C8B-B14F-4D97-AF65-F5344CB8AC3E}">
        <p14:creationId xmlns:p14="http://schemas.microsoft.com/office/powerpoint/2010/main" val="358559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559709" y="967767"/>
            <a:ext cx="5577691" cy="763599"/>
          </a:xfrm>
          <a:prstGeom prst="rect">
            <a:avLst/>
          </a:prstGeom>
        </p:spPr>
        <p:txBody>
          <a:bodyPr vert="horz" wrap="square" lIns="121900" tIns="121900" rIns="121900" bIns="121900" rtlCol="0" anchor="t" anchorCtr="0">
            <a:noAutofit/>
          </a:bodyPr>
          <a:lstStyle/>
          <a:p>
            <a:pPr algn="ctr"/>
            <a:r>
              <a:rPr lang="en" dirty="0"/>
              <a:t>The Eighth </a:t>
            </a:r>
            <a:r>
              <a:rPr lang="en" dirty="0" smtClean="0"/>
              <a:t>Circle</a:t>
            </a:r>
            <a:br>
              <a:rPr lang="en" dirty="0" smtClean="0"/>
            </a:br>
            <a:r>
              <a:rPr lang="en" sz="1800" dirty="0" smtClean="0"/>
              <a:t>(</a:t>
            </a:r>
            <a:r>
              <a:rPr lang="en" sz="1600" dirty="0" smtClean="0"/>
              <a:t>the “malebolge” – evil ditches)</a:t>
            </a:r>
            <a:endParaRPr lang="en" sz="1600" dirty="0"/>
          </a:p>
        </p:txBody>
      </p:sp>
      <p:sp>
        <p:nvSpPr>
          <p:cNvPr id="231" name="Shape 231"/>
          <p:cNvSpPr txBox="1">
            <a:spLocks noGrp="1"/>
          </p:cNvSpPr>
          <p:nvPr>
            <p:ph type="body" idx="1"/>
          </p:nvPr>
        </p:nvSpPr>
        <p:spPr>
          <a:xfrm>
            <a:off x="415601" y="1993833"/>
            <a:ext cx="7007664" cy="4555200"/>
          </a:xfrm>
          <a:prstGeom prst="rect">
            <a:avLst/>
          </a:prstGeom>
        </p:spPr>
        <p:txBody>
          <a:bodyPr vert="horz" wrap="square" lIns="121900" tIns="121900" rIns="121900" bIns="121900" rtlCol="0" anchor="t" anchorCtr="0">
            <a:noAutofit/>
          </a:bodyPr>
          <a:lstStyle/>
          <a:p>
            <a:pPr algn="ctr">
              <a:buNone/>
            </a:pPr>
            <a:r>
              <a:rPr lang="en" sz="3733" b="1" dirty="0" smtClean="0">
                <a:solidFill>
                  <a:schemeClr val="accent2">
                    <a:lumMod val="60000"/>
                    <a:lumOff val="40000"/>
                  </a:schemeClr>
                </a:solidFill>
              </a:rPr>
              <a:t>Fraud</a:t>
            </a:r>
          </a:p>
          <a:p>
            <a:r>
              <a:rPr lang="en" sz="2800" dirty="0"/>
              <a:t>Pimps, panderers, fortune-tellers, flatterers, hypocrites, thieves, evil counselors, deceivers, the scandalous, falsifiers</a:t>
            </a:r>
          </a:p>
          <a:p>
            <a:r>
              <a:rPr lang="en" sz="2800" dirty="0"/>
              <a:t>Many different punishments for each – 10 </a:t>
            </a:r>
            <a:r>
              <a:rPr lang="en" sz="2800" i="1" dirty="0"/>
              <a:t>bolgias</a:t>
            </a:r>
            <a:r>
              <a:rPr lang="en" sz="2800" dirty="0"/>
              <a:t> (ditches</a:t>
            </a:r>
            <a:r>
              <a:rPr lang="en" sz="2800" dirty="0" smtClean="0"/>
              <a:t>) – on next slides</a:t>
            </a:r>
            <a:endParaRPr lang="en" sz="2800" dirty="0"/>
          </a:p>
          <a:p>
            <a:r>
              <a:rPr lang="en" sz="2800" dirty="0"/>
              <a:t>Dante and V</a:t>
            </a:r>
            <a:r>
              <a:rPr lang="en-US" sz="2800" dirty="0" err="1"/>
              <a:t>i</a:t>
            </a:r>
            <a:r>
              <a:rPr lang="en" sz="2800" dirty="0"/>
              <a:t>rgil ride in on Geryon, personification of fraud -  </a:t>
            </a:r>
            <a:r>
              <a:rPr lang="en" sz="2800" dirty="0" smtClean="0"/>
              <a:t>Cheerful face of a human, but has a scorpion tail</a:t>
            </a:r>
            <a:endParaRPr lang="en" sz="2800" dirty="0"/>
          </a:p>
        </p:txBody>
      </p:sp>
      <p:pic>
        <p:nvPicPr>
          <p:cNvPr id="5" name="Picture 2" descr="http://www2.stjohnsprep.org/teachers/mm_english/dante/inferno/graphics/dali/hell17.jpg"/>
          <p:cNvPicPr>
            <a:picLocks noChangeAspect="1" noChangeArrowheads="1"/>
          </p:cNvPicPr>
          <p:nvPr/>
        </p:nvPicPr>
        <p:blipFill>
          <a:blip r:embed="rId3"/>
          <a:srcRect/>
          <a:stretch>
            <a:fillRect/>
          </a:stretch>
        </p:blipFill>
        <p:spPr bwMode="auto">
          <a:xfrm>
            <a:off x="7930342" y="434253"/>
            <a:ext cx="3891741" cy="5515980"/>
          </a:xfrm>
          <a:prstGeom prst="rect">
            <a:avLst/>
          </a:prstGeom>
          <a:noFill/>
        </p:spPr>
      </p:pic>
      <p:sp>
        <p:nvSpPr>
          <p:cNvPr id="2" name="TextBox 1"/>
          <p:cNvSpPr txBox="1"/>
          <p:nvPr/>
        </p:nvSpPr>
        <p:spPr>
          <a:xfrm>
            <a:off x="7564582" y="6010102"/>
            <a:ext cx="4116833" cy="369332"/>
          </a:xfrm>
          <a:prstGeom prst="rect">
            <a:avLst/>
          </a:prstGeom>
          <a:noFill/>
        </p:spPr>
        <p:txBody>
          <a:bodyPr wrap="none" rtlCol="0">
            <a:spAutoFit/>
          </a:bodyPr>
          <a:lstStyle/>
          <a:p>
            <a:r>
              <a:rPr lang="en-US" dirty="0" smtClean="0"/>
              <a:t>“On </a:t>
            </a:r>
            <a:r>
              <a:rPr lang="en-US" dirty="0" err="1" smtClean="0"/>
              <a:t>Geryon’s</a:t>
            </a:r>
            <a:r>
              <a:rPr lang="en-US" dirty="0" smtClean="0"/>
              <a:t> Back” – Salvador Dali</a:t>
            </a:r>
            <a:endParaRPr lang="en-US" dirty="0"/>
          </a:p>
        </p:txBody>
      </p:sp>
    </p:spTree>
    <p:extLst>
      <p:ext uri="{BB962C8B-B14F-4D97-AF65-F5344CB8AC3E}">
        <p14:creationId xmlns:p14="http://schemas.microsoft.com/office/powerpoint/2010/main" val="1348721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01" y="183505"/>
            <a:ext cx="11360799" cy="763599"/>
          </a:xfrm>
        </p:spPr>
        <p:txBody>
          <a:bodyPr>
            <a:normAutofit fontScale="90000"/>
          </a:bodyPr>
          <a:lstStyle/>
          <a:p>
            <a:r>
              <a:rPr lang="en-US" dirty="0" smtClean="0"/>
              <a:t>Frauds + Punishments</a:t>
            </a:r>
            <a:br>
              <a:rPr lang="en-US" dirty="0" smtClean="0"/>
            </a:br>
            <a:r>
              <a:rPr lang="en-US" dirty="0" smtClean="0"/>
              <a:t>The ten </a:t>
            </a:r>
            <a:r>
              <a:rPr lang="en-US" dirty="0" err="1" smtClean="0"/>
              <a:t>bolgia</a:t>
            </a:r>
            <a:r>
              <a:rPr lang="en-US" dirty="0" smtClean="0"/>
              <a:t> (ditches)</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nvPr>
        </p:nvGraphicFramePr>
        <p:xfrm>
          <a:off x="263200" y="1351431"/>
          <a:ext cx="11776400" cy="5680416"/>
        </p:xfrm>
        <a:graphic>
          <a:graphicData uri="http://schemas.openxmlformats.org/drawingml/2006/table">
            <a:tbl>
              <a:tblPr bandRow="1">
                <a:tableStyleId>{5C22544A-7EE6-4342-B048-85BDC9FD1C3A}</a:tableStyleId>
              </a:tblPr>
              <a:tblGrid>
                <a:gridCol w="540364">
                  <a:extLst>
                    <a:ext uri="{9D8B030D-6E8A-4147-A177-3AD203B41FA5}">
                      <a16:colId xmlns:a16="http://schemas.microsoft.com/office/drawing/2014/main" val="3287127483"/>
                    </a:ext>
                  </a:extLst>
                </a:gridCol>
                <a:gridCol w="4081549">
                  <a:extLst>
                    <a:ext uri="{9D8B030D-6E8A-4147-A177-3AD203B41FA5}">
                      <a16:colId xmlns:a16="http://schemas.microsoft.com/office/drawing/2014/main" val="2560081011"/>
                    </a:ext>
                  </a:extLst>
                </a:gridCol>
                <a:gridCol w="7154487">
                  <a:extLst>
                    <a:ext uri="{9D8B030D-6E8A-4147-A177-3AD203B41FA5}">
                      <a16:colId xmlns:a16="http://schemas.microsoft.com/office/drawing/2014/main" val="608262748"/>
                    </a:ext>
                  </a:extLst>
                </a:gridCol>
              </a:tblGrid>
              <a:tr h="889559">
                <a:tc>
                  <a:txBody>
                    <a:bodyPr/>
                    <a:lstStyle/>
                    <a:p>
                      <a:r>
                        <a:rPr lang="en-US" sz="3200" dirty="0" smtClean="0"/>
                        <a:t>1</a:t>
                      </a:r>
                      <a:endParaRPr lang="en-US" sz="3200" dirty="0"/>
                    </a:p>
                  </a:txBody>
                  <a:tcPr/>
                </a:tc>
                <a:tc>
                  <a:txBody>
                    <a:bodyPr/>
                    <a:lstStyle/>
                    <a:p>
                      <a:r>
                        <a:rPr lang="en" sz="3200" dirty="0" smtClean="0">
                          <a:solidFill>
                            <a:srgbClr val="9900FF"/>
                          </a:solidFill>
                        </a:rPr>
                        <a:t>Seducers</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800" dirty="0" smtClean="0">
                          <a:solidFill>
                            <a:srgbClr val="000000"/>
                          </a:solidFill>
                        </a:rPr>
                        <a:t>Run forever in opposite directions and are whipped by demons</a:t>
                      </a:r>
                    </a:p>
                  </a:txBody>
                  <a:tcPr/>
                </a:tc>
                <a:extLst>
                  <a:ext uri="{0D108BD9-81ED-4DB2-BD59-A6C34878D82A}">
                    <a16:rowId xmlns:a16="http://schemas.microsoft.com/office/drawing/2014/main" val="1227836928"/>
                  </a:ext>
                </a:extLst>
              </a:tr>
              <a:tr h="889559">
                <a:tc>
                  <a:txBody>
                    <a:bodyPr/>
                    <a:lstStyle/>
                    <a:p>
                      <a:r>
                        <a:rPr lang="en-US" sz="3200" dirty="0" smtClean="0"/>
                        <a:t>2</a:t>
                      </a:r>
                      <a:endParaRPr lang="en-US" sz="3200" dirty="0"/>
                    </a:p>
                  </a:txBody>
                  <a:tcPr/>
                </a:tc>
                <a:tc>
                  <a:txBody>
                    <a:bodyPr/>
                    <a:lstStyle/>
                    <a:p>
                      <a:r>
                        <a:rPr lang="en" sz="3200" dirty="0" smtClean="0">
                          <a:solidFill>
                            <a:srgbClr val="9900FF"/>
                          </a:solidFill>
                        </a:rPr>
                        <a:t>Flatterers</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800" dirty="0" smtClean="0">
                          <a:solidFill>
                            <a:srgbClr val="000000"/>
                          </a:solidFill>
                        </a:rPr>
                        <a:t>Lie up to their necks in human feces – like the “bull” they spoke while alive</a:t>
                      </a:r>
                    </a:p>
                  </a:txBody>
                  <a:tcPr/>
                </a:tc>
                <a:extLst>
                  <a:ext uri="{0D108BD9-81ED-4DB2-BD59-A6C34878D82A}">
                    <a16:rowId xmlns:a16="http://schemas.microsoft.com/office/drawing/2014/main" val="4033404466"/>
                  </a:ext>
                </a:extLst>
              </a:tr>
              <a:tr h="889559">
                <a:tc>
                  <a:txBody>
                    <a:bodyPr/>
                    <a:lstStyle/>
                    <a:p>
                      <a:r>
                        <a:rPr lang="en-US" sz="3200" dirty="0" smtClean="0"/>
                        <a:t>3</a:t>
                      </a:r>
                      <a:endParaRPr lang="en-US" sz="3200" dirty="0"/>
                    </a:p>
                  </a:txBody>
                  <a:tcPr/>
                </a:tc>
                <a:tc>
                  <a:txBody>
                    <a:bodyPr/>
                    <a:lstStyle/>
                    <a:p>
                      <a:r>
                        <a:rPr lang="en" sz="3200" dirty="0" smtClean="0">
                          <a:solidFill>
                            <a:srgbClr val="9900FF"/>
                          </a:solidFill>
                        </a:rPr>
                        <a:t>Simoniacs</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800" dirty="0" smtClean="0">
                          <a:solidFill>
                            <a:srgbClr val="000000"/>
                          </a:solidFill>
                        </a:rPr>
                        <a:t>(Those who buy pardons or benefices) Placed head-first in flaming holes</a:t>
                      </a:r>
                    </a:p>
                  </a:txBody>
                  <a:tcPr/>
                </a:tc>
                <a:extLst>
                  <a:ext uri="{0D108BD9-81ED-4DB2-BD59-A6C34878D82A}">
                    <a16:rowId xmlns:a16="http://schemas.microsoft.com/office/drawing/2014/main" val="2127441356"/>
                  </a:ext>
                </a:extLst>
              </a:tr>
              <a:tr h="1463468">
                <a:tc>
                  <a:txBody>
                    <a:bodyPr/>
                    <a:lstStyle/>
                    <a:p>
                      <a:r>
                        <a:rPr lang="en-US" sz="3200" dirty="0" smtClean="0"/>
                        <a:t>4</a:t>
                      </a:r>
                      <a:endParaRPr lang="en-US" sz="3200" dirty="0"/>
                    </a:p>
                  </a:txBody>
                  <a:tcPr/>
                </a:tc>
                <a:tc>
                  <a:txBody>
                    <a:bodyPr/>
                    <a:lstStyle/>
                    <a:p>
                      <a:r>
                        <a:rPr lang="en" sz="3200" dirty="0" smtClean="0">
                          <a:solidFill>
                            <a:srgbClr val="9900FF"/>
                          </a:solidFill>
                        </a:rPr>
                        <a:t>Sorcerers, false prophets,</a:t>
                      </a:r>
                      <a:r>
                        <a:rPr lang="en" sz="3200" baseline="0" dirty="0" smtClean="0">
                          <a:solidFill>
                            <a:srgbClr val="9900FF"/>
                          </a:solidFill>
                        </a:rPr>
                        <a:t> astrologers</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800" dirty="0" smtClean="0">
                          <a:solidFill>
                            <a:srgbClr val="000000"/>
                          </a:solidFill>
                        </a:rPr>
                        <a:t>Their heads are twisted around on their bodies backward</a:t>
                      </a:r>
                    </a:p>
                  </a:txBody>
                  <a:tcPr/>
                </a:tc>
                <a:extLst>
                  <a:ext uri="{0D108BD9-81ED-4DB2-BD59-A6C34878D82A}">
                    <a16:rowId xmlns:a16="http://schemas.microsoft.com/office/drawing/2014/main" val="409928554"/>
                  </a:ext>
                </a:extLst>
              </a:tr>
              <a:tr h="1291296">
                <a:tc>
                  <a:txBody>
                    <a:bodyPr/>
                    <a:lstStyle/>
                    <a:p>
                      <a:r>
                        <a:rPr lang="en-US" sz="3200" dirty="0" smtClean="0"/>
                        <a:t>5</a:t>
                      </a:r>
                      <a:endParaRPr lang="en-US" sz="3200" dirty="0"/>
                    </a:p>
                  </a:txBody>
                  <a:tcPr/>
                </a:tc>
                <a:tc>
                  <a:txBody>
                    <a:bodyPr/>
                    <a:lstStyle/>
                    <a:p>
                      <a:r>
                        <a:rPr lang="en" sz="3200" dirty="0" smtClean="0">
                          <a:solidFill>
                            <a:srgbClr val="9900FF"/>
                          </a:solidFill>
                        </a:rPr>
                        <a:t>Grafters</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800" dirty="0" smtClean="0">
                          <a:solidFill>
                            <a:srgbClr val="000000"/>
                          </a:solidFill>
                        </a:rPr>
                        <a:t>(Corrupt politicians who abuse</a:t>
                      </a:r>
                      <a:r>
                        <a:rPr lang="en" sz="2800" baseline="0" dirty="0" smtClean="0">
                          <a:solidFill>
                            <a:srgbClr val="000000"/>
                          </a:solidFill>
                        </a:rPr>
                        <a:t> their power) </a:t>
                      </a:r>
                      <a:r>
                        <a:rPr lang="en" sz="2800" dirty="0" smtClean="0">
                          <a:solidFill>
                            <a:srgbClr val="000000"/>
                          </a:solidFill>
                        </a:rPr>
                        <a:t>Trapped in a lake of burning tar</a:t>
                      </a:r>
                      <a:endParaRPr lang="en-US" sz="2800" dirty="0"/>
                    </a:p>
                  </a:txBody>
                  <a:tcPr/>
                </a:tc>
                <a:extLst>
                  <a:ext uri="{0D108BD9-81ED-4DB2-BD59-A6C34878D82A}">
                    <a16:rowId xmlns:a16="http://schemas.microsoft.com/office/drawing/2014/main" val="1959149820"/>
                  </a:ext>
                </a:extLst>
              </a:tr>
            </a:tbl>
          </a:graphicData>
        </a:graphic>
      </p:graphicFrame>
    </p:spTree>
    <p:extLst>
      <p:ext uri="{BB962C8B-B14F-4D97-AF65-F5344CB8AC3E}">
        <p14:creationId xmlns:p14="http://schemas.microsoft.com/office/powerpoint/2010/main" val="1713612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Frauds + Punishments</a:t>
            </a:r>
            <a:br>
              <a:rPr lang="en-US" dirty="0"/>
            </a:br>
            <a:r>
              <a:rPr lang="en-US" dirty="0"/>
              <a:t>The ten </a:t>
            </a:r>
            <a:r>
              <a:rPr lang="en-US" dirty="0" err="1"/>
              <a:t>bolgia</a:t>
            </a:r>
            <a:r>
              <a:rPr lang="en-US" dirty="0"/>
              <a:t> (ditches)</a:t>
            </a:r>
          </a:p>
        </p:txBody>
      </p:sp>
      <p:graphicFrame>
        <p:nvGraphicFramePr>
          <p:cNvPr id="4" name="Table 3"/>
          <p:cNvGraphicFramePr>
            <a:graphicFrameLocks noGrp="1"/>
          </p:cNvGraphicFramePr>
          <p:nvPr>
            <p:extLst/>
          </p:nvPr>
        </p:nvGraphicFramePr>
        <p:xfrm>
          <a:off x="207800" y="1745038"/>
          <a:ext cx="11776400" cy="4968240"/>
        </p:xfrm>
        <a:graphic>
          <a:graphicData uri="http://schemas.openxmlformats.org/drawingml/2006/table">
            <a:tbl>
              <a:tblPr bandRow="1">
                <a:tableStyleId>{5C22544A-7EE6-4342-B048-85BDC9FD1C3A}</a:tableStyleId>
              </a:tblPr>
              <a:tblGrid>
                <a:gridCol w="432280">
                  <a:extLst>
                    <a:ext uri="{9D8B030D-6E8A-4147-A177-3AD203B41FA5}">
                      <a16:colId xmlns:a16="http://schemas.microsoft.com/office/drawing/2014/main" val="2440739958"/>
                    </a:ext>
                  </a:extLst>
                </a:gridCol>
                <a:gridCol w="2286000">
                  <a:extLst>
                    <a:ext uri="{9D8B030D-6E8A-4147-A177-3AD203B41FA5}">
                      <a16:colId xmlns:a16="http://schemas.microsoft.com/office/drawing/2014/main" val="1816824986"/>
                    </a:ext>
                  </a:extLst>
                </a:gridCol>
                <a:gridCol w="9058120">
                  <a:extLst>
                    <a:ext uri="{9D8B030D-6E8A-4147-A177-3AD203B41FA5}">
                      <a16:colId xmlns:a16="http://schemas.microsoft.com/office/drawing/2014/main" val="3222645012"/>
                    </a:ext>
                  </a:extLst>
                </a:gridCol>
              </a:tblGrid>
              <a:tr h="489974">
                <a:tc>
                  <a:txBody>
                    <a:bodyPr/>
                    <a:lstStyle/>
                    <a:p>
                      <a:r>
                        <a:rPr lang="en-US" sz="2000" dirty="0" smtClean="0"/>
                        <a:t>6</a:t>
                      </a:r>
                      <a:endParaRPr lang="en-US" sz="2000" dirty="0"/>
                    </a:p>
                  </a:txBody>
                  <a:tcPr/>
                </a:tc>
                <a:tc>
                  <a:txBody>
                    <a:bodyPr/>
                    <a:lstStyle/>
                    <a:p>
                      <a:r>
                        <a:rPr lang="en" sz="2000" dirty="0" smtClean="0">
                          <a:solidFill>
                            <a:srgbClr val="9900FF"/>
                          </a:solidFill>
                        </a:rPr>
                        <a:t>Hypocrites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smtClean="0">
                          <a:solidFill>
                            <a:srgbClr val="000000"/>
                          </a:solidFill>
                        </a:rPr>
                        <a:t>Made to wear brightly painted lead cloaks – “</a:t>
                      </a:r>
                      <a:r>
                        <a:rPr lang="en-US" sz="1800" dirty="0" smtClean="0">
                          <a:solidFill>
                            <a:srgbClr val="000000"/>
                          </a:solidFill>
                        </a:rPr>
                        <a:t>just as Jesus compares hypocritical scribes and Pharisees to tombs that appear clean and beautiful on the outside while containing bones of the dead (Matthew 23:27), so the bright golden cloaks of Dante's hypocrites conceal heavy lead on the inside (Inf. 23.64-6)”</a:t>
                      </a:r>
                      <a:endParaRPr lang="en" sz="1800" dirty="0" smtClean="0">
                        <a:solidFill>
                          <a:srgbClr val="000000"/>
                        </a:solidFill>
                      </a:endParaRPr>
                    </a:p>
                  </a:txBody>
                  <a:tcPr/>
                </a:tc>
                <a:extLst>
                  <a:ext uri="{0D108BD9-81ED-4DB2-BD59-A6C34878D82A}">
                    <a16:rowId xmlns:a16="http://schemas.microsoft.com/office/drawing/2014/main" val="591657572"/>
                  </a:ext>
                </a:extLst>
              </a:tr>
              <a:tr h="489974">
                <a:tc>
                  <a:txBody>
                    <a:bodyPr/>
                    <a:lstStyle/>
                    <a:p>
                      <a:r>
                        <a:rPr lang="en-US" sz="2000" dirty="0" smtClean="0"/>
                        <a:t>7</a:t>
                      </a:r>
                      <a:endParaRPr lang="en-US" sz="2000" dirty="0"/>
                    </a:p>
                  </a:txBody>
                  <a:tcPr/>
                </a:tc>
                <a:tc>
                  <a:txBody>
                    <a:bodyPr/>
                    <a:lstStyle/>
                    <a:p>
                      <a:r>
                        <a:rPr lang="en" sz="2000" dirty="0" smtClean="0">
                          <a:solidFill>
                            <a:srgbClr val="9900FF"/>
                          </a:solidFill>
                        </a:rPr>
                        <a:t>Thieves</a:t>
                      </a:r>
                      <a:endParaRPr lang="en-US" sz="2000" dirty="0"/>
                    </a:p>
                  </a:txBody>
                  <a:tcPr/>
                </a:tc>
                <a:tc>
                  <a:txBody>
                    <a:bodyPr/>
                    <a:lstStyle/>
                    <a:p>
                      <a:pPr>
                        <a:buNone/>
                      </a:pPr>
                      <a:r>
                        <a:rPr lang="en" sz="1800" dirty="0" smtClean="0">
                          <a:solidFill>
                            <a:srgbClr val="000000"/>
                          </a:solidFill>
                        </a:rPr>
                        <a:t>Chased by venomous snakes and who, after being bitten by the</a:t>
                      </a:r>
                    </a:p>
                    <a:p>
                      <a:pPr>
                        <a:buNone/>
                      </a:pPr>
                      <a:r>
                        <a:rPr lang="en" sz="1800" dirty="0" smtClean="0">
                          <a:solidFill>
                            <a:srgbClr val="000000"/>
                          </a:solidFill>
                        </a:rPr>
                        <a:t>venomous snakes, turn into snakes themselves and chase the other thieves in turn</a:t>
                      </a:r>
                    </a:p>
                    <a:p>
                      <a:pPr>
                        <a:buNone/>
                      </a:pPr>
                      <a:r>
                        <a:rPr lang="en" sz="1800" dirty="0" smtClean="0">
                          <a:solidFill>
                            <a:srgbClr val="000000"/>
                          </a:solidFill>
                        </a:rPr>
                        <a:t>-No possession,</a:t>
                      </a:r>
                      <a:r>
                        <a:rPr lang="en" sz="1800" baseline="0" dirty="0" smtClean="0">
                          <a:solidFill>
                            <a:srgbClr val="000000"/>
                          </a:solidFill>
                        </a:rPr>
                        <a:t> not even your own body, is safe from theft</a:t>
                      </a:r>
                      <a:endParaRPr lang="en" sz="1800" dirty="0" smtClean="0">
                        <a:solidFill>
                          <a:srgbClr val="000000"/>
                        </a:solidFill>
                      </a:endParaRPr>
                    </a:p>
                  </a:txBody>
                  <a:tcPr/>
                </a:tc>
                <a:extLst>
                  <a:ext uri="{0D108BD9-81ED-4DB2-BD59-A6C34878D82A}">
                    <a16:rowId xmlns:a16="http://schemas.microsoft.com/office/drawing/2014/main" val="2587426974"/>
                  </a:ext>
                </a:extLst>
              </a:tr>
              <a:tr h="489974">
                <a:tc>
                  <a:txBody>
                    <a:bodyPr/>
                    <a:lstStyle/>
                    <a:p>
                      <a:r>
                        <a:rPr lang="en-US" sz="2000" dirty="0" smtClean="0"/>
                        <a:t>8</a:t>
                      </a:r>
                      <a:endParaRPr lang="en-US" sz="2000" dirty="0"/>
                    </a:p>
                  </a:txBody>
                  <a:tcPr/>
                </a:tc>
                <a:tc>
                  <a:txBody>
                    <a:bodyPr/>
                    <a:lstStyle/>
                    <a:p>
                      <a:r>
                        <a:rPr lang="en" sz="2000" dirty="0" smtClean="0">
                          <a:solidFill>
                            <a:srgbClr val="9900FF"/>
                          </a:solidFill>
                        </a:rPr>
                        <a:t>Evil Counselor</a:t>
                      </a:r>
                      <a:r>
                        <a:rPr lang="en" sz="2000" baseline="0" dirty="0" smtClean="0">
                          <a:solidFill>
                            <a:srgbClr val="9900FF"/>
                          </a:solidFill>
                        </a:rPr>
                        <a:t>s/ Deceivers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smtClean="0">
                          <a:solidFill>
                            <a:srgbClr val="000000"/>
                          </a:solidFill>
                        </a:rPr>
                        <a:t>Eternally trapped in flames – S</a:t>
                      </a:r>
                      <a:r>
                        <a:rPr lang="en-US" sz="1800" dirty="0" smtClean="0">
                          <a:solidFill>
                            <a:srgbClr val="000000"/>
                          </a:solidFill>
                        </a:rPr>
                        <a:t>p</a:t>
                      </a:r>
                      <a:r>
                        <a:rPr lang="en" sz="1800" dirty="0" smtClean="0">
                          <a:solidFill>
                            <a:srgbClr val="000000"/>
                          </a:solidFill>
                        </a:rPr>
                        <a:t>eaking</a:t>
                      </a:r>
                      <a:r>
                        <a:rPr lang="en" sz="1800" baseline="0" dirty="0" smtClean="0">
                          <a:solidFill>
                            <a:srgbClr val="000000"/>
                          </a:solidFill>
                        </a:rPr>
                        <a:t> “tongues of flame”</a:t>
                      </a:r>
                      <a:endParaRPr lang="en" sz="1800" dirty="0" smtClean="0">
                        <a:solidFill>
                          <a:srgbClr val="000000"/>
                        </a:solidFill>
                      </a:endParaRPr>
                    </a:p>
                    <a:p>
                      <a:endParaRPr lang="en-US" sz="1800" dirty="0"/>
                    </a:p>
                  </a:txBody>
                  <a:tcPr/>
                </a:tc>
                <a:extLst>
                  <a:ext uri="{0D108BD9-81ED-4DB2-BD59-A6C34878D82A}">
                    <a16:rowId xmlns:a16="http://schemas.microsoft.com/office/drawing/2014/main" val="3140308092"/>
                  </a:ext>
                </a:extLst>
              </a:tr>
              <a:tr h="489974">
                <a:tc>
                  <a:txBody>
                    <a:bodyPr/>
                    <a:lstStyle/>
                    <a:p>
                      <a:r>
                        <a:rPr lang="en-US" sz="2000" dirty="0" smtClean="0"/>
                        <a:t>9</a:t>
                      </a:r>
                      <a:endParaRPr lang="en-US" sz="2000" dirty="0"/>
                    </a:p>
                  </a:txBody>
                  <a:tcPr/>
                </a:tc>
                <a:tc>
                  <a:txBody>
                    <a:bodyPr/>
                    <a:lstStyle/>
                    <a:p>
                      <a:r>
                        <a:rPr lang="en" sz="2000" dirty="0" smtClean="0">
                          <a:solidFill>
                            <a:srgbClr val="9900FF"/>
                          </a:solidFill>
                        </a:rPr>
                        <a:t>Sowers of discord </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smtClean="0">
                          <a:solidFill>
                            <a:srgbClr val="000000"/>
                          </a:solidFill>
                        </a:rPr>
                        <a:t>Their bodies are sliced apart, healed, and then destroyed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kern="1200" dirty="0" err="1" smtClean="0">
                          <a:solidFill>
                            <a:schemeClr val="dk1"/>
                          </a:solidFill>
                          <a:effectLst/>
                          <a:latin typeface="+mn-lt"/>
                          <a:ea typeface="+mn-ea"/>
                          <a:cs typeface="+mn-cs"/>
                          <a:hlinkClick r:id="rId2"/>
                        </a:rPr>
                        <a:t>Bertran</a:t>
                      </a:r>
                      <a:r>
                        <a:rPr lang="en-US" sz="1800" b="0" i="0" u="sng" kern="1200" dirty="0" smtClean="0">
                          <a:solidFill>
                            <a:schemeClr val="dk1"/>
                          </a:solidFill>
                          <a:effectLst/>
                          <a:latin typeface="+mn-lt"/>
                          <a:ea typeface="+mn-ea"/>
                          <a:cs typeface="+mn-cs"/>
                          <a:hlinkClick r:id="rId2"/>
                        </a:rPr>
                        <a:t> de Born</a:t>
                      </a:r>
                      <a:r>
                        <a:rPr lang="en-US" sz="1800" b="0" i="0" kern="1200" dirty="0" smtClean="0">
                          <a:solidFill>
                            <a:schemeClr val="dk1"/>
                          </a:solidFill>
                          <a:effectLst/>
                          <a:latin typeface="+mn-lt"/>
                          <a:ea typeface="+mn-ea"/>
                          <a:cs typeface="+mn-cs"/>
                        </a:rPr>
                        <a:t>, who carries around his severed head like a lantern</a:t>
                      </a:r>
                      <a:r>
                        <a:rPr lang="en-US" sz="1800" b="0" i="0" kern="1200" baseline="0" dirty="0" smtClean="0">
                          <a:solidFill>
                            <a:schemeClr val="dk1"/>
                          </a:solidFill>
                          <a:effectLst/>
                          <a:latin typeface="+mn-lt"/>
                          <a:ea typeface="+mn-ea"/>
                          <a:cs typeface="+mn-cs"/>
                        </a:rPr>
                        <a:t> – He caused a schism by inciting Henry the Young King against his dad Henry II</a:t>
                      </a:r>
                      <a:endParaRPr lang="en-US" sz="1800" dirty="0"/>
                    </a:p>
                  </a:txBody>
                  <a:tcPr/>
                </a:tc>
                <a:extLst>
                  <a:ext uri="{0D108BD9-81ED-4DB2-BD59-A6C34878D82A}">
                    <a16:rowId xmlns:a16="http://schemas.microsoft.com/office/drawing/2014/main" val="672436047"/>
                  </a:ext>
                </a:extLst>
              </a:tr>
              <a:tr h="489974">
                <a:tc>
                  <a:txBody>
                    <a:bodyPr/>
                    <a:lstStyle/>
                    <a:p>
                      <a:r>
                        <a:rPr lang="en-US" sz="2000" dirty="0" smtClean="0"/>
                        <a:t>10</a:t>
                      </a:r>
                      <a:endParaRPr lang="en-US" sz="2000" dirty="0"/>
                    </a:p>
                  </a:txBody>
                  <a:tcPr/>
                </a:tc>
                <a:tc>
                  <a:txBody>
                    <a:bodyPr/>
                    <a:lstStyle/>
                    <a:p>
                      <a:r>
                        <a:rPr lang="en" sz="2000" dirty="0" smtClean="0">
                          <a:solidFill>
                            <a:srgbClr val="9900FF"/>
                          </a:solidFill>
                        </a:rPr>
                        <a:t>Falsifiers</a:t>
                      </a:r>
                      <a:endParaRPr lang="en-US" sz="2000" dirty="0"/>
                    </a:p>
                  </a:txBody>
                  <a:tcPr/>
                </a:tc>
                <a:tc>
                  <a:txBody>
                    <a:bodyPr/>
                    <a:lstStyle/>
                    <a:p>
                      <a:pPr>
                        <a:buNone/>
                      </a:pPr>
                      <a:r>
                        <a:rPr lang="en-US" sz="1800" dirty="0" smtClean="0">
                          <a:solidFill>
                            <a:srgbClr val="000000"/>
                          </a:solidFill>
                        </a:rPr>
                        <a:t>(Alchemists, counterfeiters, and perjurers)Cursed with disease – mirrors</a:t>
                      </a:r>
                      <a:r>
                        <a:rPr lang="en-US" sz="1800" baseline="0" dirty="0" smtClean="0">
                          <a:solidFill>
                            <a:srgbClr val="000000"/>
                          </a:solidFill>
                        </a:rPr>
                        <a:t> their </a:t>
                      </a:r>
                      <a:r>
                        <a:rPr lang="en-US" sz="1800" dirty="0" smtClean="0">
                          <a:solidFill>
                            <a:srgbClr val="000000"/>
                          </a:solidFill>
                        </a:rPr>
                        <a:t>“corrupting influence”</a:t>
                      </a:r>
                    </a:p>
                  </a:txBody>
                  <a:tcPr/>
                </a:tc>
                <a:extLst>
                  <a:ext uri="{0D108BD9-81ED-4DB2-BD59-A6C34878D82A}">
                    <a16:rowId xmlns:a16="http://schemas.microsoft.com/office/drawing/2014/main" val="1426265219"/>
                  </a:ext>
                </a:extLst>
              </a:tr>
            </a:tbl>
          </a:graphicData>
        </a:graphic>
      </p:graphicFrame>
    </p:spTree>
    <p:extLst>
      <p:ext uri="{BB962C8B-B14F-4D97-AF65-F5344CB8AC3E}">
        <p14:creationId xmlns:p14="http://schemas.microsoft.com/office/powerpoint/2010/main" val="2724853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021034" y="1699917"/>
            <a:ext cx="4742093" cy="763599"/>
          </a:xfrm>
          <a:prstGeom prst="rect">
            <a:avLst/>
          </a:prstGeom>
        </p:spPr>
        <p:txBody>
          <a:bodyPr vert="horz" wrap="square" lIns="121900" tIns="121900" rIns="121900" bIns="121900" rtlCol="0" anchor="t" anchorCtr="0">
            <a:noAutofit/>
          </a:bodyPr>
          <a:lstStyle/>
          <a:p>
            <a:pPr algn="l"/>
            <a:r>
              <a:rPr lang="en" dirty="0"/>
              <a:t>The Ninth </a:t>
            </a:r>
            <a:r>
              <a:rPr lang="en" dirty="0" smtClean="0"/>
              <a:t>Circle</a:t>
            </a:r>
            <a:endParaRPr lang="en" dirty="0"/>
          </a:p>
        </p:txBody>
      </p:sp>
      <p:sp>
        <p:nvSpPr>
          <p:cNvPr id="243" name="Shape 243"/>
          <p:cNvSpPr txBox="1">
            <a:spLocks noGrp="1"/>
          </p:cNvSpPr>
          <p:nvPr>
            <p:ph type="body" idx="1"/>
          </p:nvPr>
        </p:nvSpPr>
        <p:spPr>
          <a:xfrm>
            <a:off x="347561" y="2463516"/>
            <a:ext cx="6298399" cy="4891600"/>
          </a:xfrm>
          <a:prstGeom prst="rect">
            <a:avLst/>
          </a:prstGeom>
        </p:spPr>
        <p:txBody>
          <a:bodyPr vert="horz" wrap="square" lIns="121900" tIns="121900" rIns="121900" bIns="121900" rtlCol="0" anchor="t" anchorCtr="0">
            <a:noAutofit/>
          </a:bodyPr>
          <a:lstStyle/>
          <a:p>
            <a:pPr algn="ctr">
              <a:buNone/>
            </a:pPr>
            <a:r>
              <a:rPr lang="en" sz="3200" b="1" dirty="0" smtClean="0">
                <a:solidFill>
                  <a:schemeClr val="accent2">
                    <a:lumMod val="60000"/>
                    <a:lumOff val="40000"/>
                  </a:schemeClr>
                </a:solidFill>
              </a:rPr>
              <a:t>Betrayal</a:t>
            </a:r>
            <a:endParaRPr lang="en" b="1" dirty="0" smtClean="0">
              <a:solidFill>
                <a:schemeClr val="accent2">
                  <a:lumMod val="60000"/>
                  <a:lumOff val="40000"/>
                </a:schemeClr>
              </a:solidFill>
            </a:endParaRPr>
          </a:p>
          <a:p>
            <a:r>
              <a:rPr lang="en" dirty="0" smtClean="0"/>
              <a:t>Those </a:t>
            </a:r>
            <a:r>
              <a:rPr lang="en" dirty="0"/>
              <a:t>who betrayed their benefactors</a:t>
            </a:r>
          </a:p>
          <a:p>
            <a:r>
              <a:rPr lang="en" dirty="0"/>
              <a:t>Most are frozen up their necks in ice, crying out for those they betrayed for eternity</a:t>
            </a:r>
          </a:p>
          <a:p>
            <a:r>
              <a:rPr lang="en" dirty="0"/>
              <a:t>Home of </a:t>
            </a:r>
            <a:r>
              <a:rPr lang="en" dirty="0" smtClean="0"/>
              <a:t>Lucifer/Satan/Dis/Beelzebub who </a:t>
            </a:r>
            <a:r>
              <a:rPr lang="en" dirty="0"/>
              <a:t>has 3 </a:t>
            </a:r>
            <a:r>
              <a:rPr lang="en" dirty="0" smtClean="0"/>
              <a:t>faces; huge size, zero power</a:t>
            </a:r>
            <a:endParaRPr lang="en" dirty="0"/>
          </a:p>
          <a:p>
            <a:r>
              <a:rPr lang="en" dirty="0"/>
              <a:t>Devours the worst of the three betrayers daily in each </a:t>
            </a:r>
            <a:r>
              <a:rPr lang="en" dirty="0" smtClean="0"/>
              <a:t>mouth</a:t>
            </a:r>
          </a:p>
          <a:p>
            <a:pPr lvl="1"/>
            <a:r>
              <a:rPr lang="en" dirty="0" smtClean="0"/>
              <a:t>Judas: Betrayer </a:t>
            </a:r>
            <a:r>
              <a:rPr lang="en" dirty="0"/>
              <a:t>of Jesus </a:t>
            </a:r>
            <a:r>
              <a:rPr lang="en" dirty="0" smtClean="0"/>
              <a:t>Christ</a:t>
            </a:r>
          </a:p>
          <a:p>
            <a:pPr lvl="1"/>
            <a:r>
              <a:rPr lang="en" dirty="0" smtClean="0"/>
              <a:t>Brutus </a:t>
            </a:r>
            <a:r>
              <a:rPr lang="en" dirty="0"/>
              <a:t>&amp; Cassius: Betrayers of Julius Caesar</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887" y="0"/>
            <a:ext cx="5445559" cy="6858000"/>
          </a:xfrm>
          <a:prstGeom prst="rect">
            <a:avLst/>
          </a:prstGeom>
        </p:spPr>
      </p:pic>
    </p:spTree>
    <p:extLst>
      <p:ext uri="{BB962C8B-B14F-4D97-AF65-F5344CB8AC3E}">
        <p14:creationId xmlns:p14="http://schemas.microsoft.com/office/powerpoint/2010/main" val="1991688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Contrapasso</a:t>
            </a:r>
            <a:endParaRPr lang="en-US" dirty="0"/>
          </a:p>
        </p:txBody>
      </p:sp>
      <p:sp>
        <p:nvSpPr>
          <p:cNvPr id="3" name="Content Placeholder 2"/>
          <p:cNvSpPr>
            <a:spLocks noGrp="1"/>
          </p:cNvSpPr>
          <p:nvPr>
            <p:ph idx="1"/>
          </p:nvPr>
        </p:nvSpPr>
        <p:spPr/>
        <p:txBody>
          <a:bodyPr>
            <a:normAutofit/>
          </a:bodyPr>
          <a:lstStyle/>
          <a:p>
            <a:r>
              <a:rPr lang="en-US" sz="4000" b="1" u="sng" dirty="0" err="1" smtClean="0">
                <a:solidFill>
                  <a:schemeClr val="accent2">
                    <a:lumMod val="60000"/>
                    <a:lumOff val="40000"/>
                  </a:schemeClr>
                </a:solidFill>
              </a:rPr>
              <a:t>Contrapasso</a:t>
            </a:r>
            <a:r>
              <a:rPr lang="en-US" sz="4000" dirty="0" smtClean="0"/>
              <a:t> is the concept that for every sin there is an equal and matching punishment </a:t>
            </a:r>
          </a:p>
          <a:p>
            <a:r>
              <a:rPr lang="en-US" sz="3600" dirty="0" smtClean="0">
                <a:solidFill>
                  <a:schemeClr val="bg1">
                    <a:lumMod val="50000"/>
                  </a:schemeClr>
                </a:solidFill>
              </a:rPr>
              <a:t>Etymology: contra- (counter), -</a:t>
            </a:r>
            <a:r>
              <a:rPr lang="en-US" sz="3600" dirty="0" err="1" smtClean="0">
                <a:solidFill>
                  <a:schemeClr val="bg1">
                    <a:lumMod val="50000"/>
                  </a:schemeClr>
                </a:solidFill>
              </a:rPr>
              <a:t>passo</a:t>
            </a:r>
            <a:r>
              <a:rPr lang="en-US" sz="3600" dirty="0" smtClean="0">
                <a:solidFill>
                  <a:schemeClr val="bg1">
                    <a:lumMod val="50000"/>
                  </a:schemeClr>
                </a:solidFill>
              </a:rPr>
              <a:t> (step)</a:t>
            </a:r>
          </a:p>
          <a:p>
            <a:r>
              <a:rPr lang="en-US" sz="2400" dirty="0" smtClean="0"/>
              <a:t>It "functions </a:t>
            </a:r>
            <a:r>
              <a:rPr lang="en-US" sz="2400" u="sng" dirty="0"/>
              <a:t>not</a:t>
            </a:r>
            <a:r>
              <a:rPr lang="en-US" sz="2400" dirty="0"/>
              <a:t> merely as a form of divine revenge, but rather as the fulfilment of a </a:t>
            </a:r>
            <a:r>
              <a:rPr lang="en-US" sz="2400" u="sng" dirty="0"/>
              <a:t>destiny freely chosen </a:t>
            </a:r>
            <a:r>
              <a:rPr lang="en-US" sz="2400" dirty="0"/>
              <a:t>by each soul during his or her life</a:t>
            </a:r>
            <a:r>
              <a:rPr lang="en-US" sz="2400" dirty="0" smtClean="0"/>
              <a:t>.“</a:t>
            </a:r>
          </a:p>
          <a:p>
            <a:r>
              <a:rPr lang="en-US" sz="2400" dirty="0" smtClean="0"/>
              <a:t>Supports the idea that God is just – Hell is not a random punishment but the end destination of a person’s bad path through life</a:t>
            </a:r>
            <a:endParaRPr lang="en-US" sz="4400" dirty="0"/>
          </a:p>
        </p:txBody>
      </p:sp>
    </p:spTree>
    <p:extLst>
      <p:ext uri="{BB962C8B-B14F-4D97-AF65-F5344CB8AC3E}">
        <p14:creationId xmlns:p14="http://schemas.microsoft.com/office/powerpoint/2010/main" val="5438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367532" y="0"/>
            <a:ext cx="3481068" cy="6885554"/>
          </a:xfrm>
        </p:spPr>
      </p:pic>
    </p:spTree>
    <p:extLst>
      <p:ext uri="{BB962C8B-B14F-4D97-AF65-F5344CB8AC3E}">
        <p14:creationId xmlns:p14="http://schemas.microsoft.com/office/powerpoint/2010/main" val="5363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Contrapasso</a:t>
            </a:r>
            <a:endParaRPr lang="en-US" dirty="0"/>
          </a:p>
        </p:txBody>
      </p:sp>
      <p:sp>
        <p:nvSpPr>
          <p:cNvPr id="3" name="Content Placeholder 2"/>
          <p:cNvSpPr>
            <a:spLocks noGrp="1"/>
          </p:cNvSpPr>
          <p:nvPr>
            <p:ph idx="1"/>
          </p:nvPr>
        </p:nvSpPr>
        <p:spPr>
          <a:xfrm>
            <a:off x="685800" y="2057401"/>
            <a:ext cx="10820400" cy="4940166"/>
          </a:xfrm>
        </p:spPr>
        <p:txBody>
          <a:bodyPr>
            <a:normAutofit lnSpcReduction="10000"/>
          </a:bodyPr>
          <a:lstStyle/>
          <a:p>
            <a:r>
              <a:rPr lang="en-US" sz="2800" dirty="0" smtClean="0"/>
              <a:t>Is </a:t>
            </a:r>
            <a:r>
              <a:rPr lang="en-US" sz="2800" dirty="0" err="1" smtClean="0"/>
              <a:t>Contrapasso</a:t>
            </a:r>
            <a:r>
              <a:rPr lang="en-US" sz="2800" dirty="0" smtClean="0"/>
              <a:t> the same as “an eye for an eye”?</a:t>
            </a:r>
          </a:p>
          <a:p>
            <a:pPr lvl="1"/>
            <a:r>
              <a:rPr lang="en-US" sz="2800" dirty="0" smtClean="0"/>
              <a:t>“</a:t>
            </a:r>
            <a:r>
              <a:rPr lang="en-US" sz="2800" dirty="0"/>
              <a:t>Fracture for fracture, eye for eye, tooth for tooth, the same sort of injury he inflicted should be inflicted on him.”​—Leviticus </a:t>
            </a:r>
            <a:r>
              <a:rPr lang="en-US" sz="2800" dirty="0" smtClean="0"/>
              <a:t>24:20 (Old Testament of the Bible)</a:t>
            </a:r>
          </a:p>
          <a:p>
            <a:r>
              <a:rPr lang="en-US" sz="3000" u="sng" dirty="0" smtClean="0"/>
              <a:t>Yes and no</a:t>
            </a:r>
          </a:p>
          <a:p>
            <a:r>
              <a:rPr lang="en-US" sz="3000" dirty="0" smtClean="0"/>
              <a:t>Yes because </a:t>
            </a:r>
            <a:r>
              <a:rPr lang="en-US" sz="3000" dirty="0" err="1" smtClean="0"/>
              <a:t>Contrapasso</a:t>
            </a:r>
            <a:r>
              <a:rPr lang="en-US" sz="3000" dirty="0" smtClean="0"/>
              <a:t> implies that a sin requires an equal punishment</a:t>
            </a:r>
          </a:p>
          <a:p>
            <a:r>
              <a:rPr lang="en-US" sz="3000" dirty="0" smtClean="0"/>
              <a:t>No because “an eye for an eye” focuses on the </a:t>
            </a:r>
            <a:r>
              <a:rPr lang="en-US" sz="3000" i="1" dirty="0" smtClean="0"/>
              <a:t>damage done</a:t>
            </a:r>
            <a:r>
              <a:rPr lang="en-US" sz="3000" dirty="0" smtClean="0"/>
              <a:t>, not on the sin itself. Dante </a:t>
            </a:r>
            <a:r>
              <a:rPr lang="en-US" sz="3000" dirty="0" smtClean="0">
                <a:solidFill>
                  <a:schemeClr val="accent2">
                    <a:lumMod val="60000"/>
                    <a:lumOff val="40000"/>
                  </a:schemeClr>
                </a:solidFill>
              </a:rPr>
              <a:t>believed a sin should be punished regardless of the damage done</a:t>
            </a:r>
            <a:r>
              <a:rPr lang="en-US" sz="3000" dirty="0" smtClean="0"/>
              <a:t>, because it is offensive to God (rather than just harmful to another human)</a:t>
            </a:r>
          </a:p>
          <a:p>
            <a:endParaRPr lang="en-US" sz="2800" dirty="0"/>
          </a:p>
        </p:txBody>
      </p:sp>
    </p:spTree>
    <p:extLst>
      <p:ext uri="{BB962C8B-B14F-4D97-AF65-F5344CB8AC3E}">
        <p14:creationId xmlns:p14="http://schemas.microsoft.com/office/powerpoint/2010/main" val="16512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Terminology</a:t>
            </a:r>
            <a:endParaRPr lang="en-US" dirty="0"/>
          </a:p>
        </p:txBody>
      </p:sp>
      <p:sp>
        <p:nvSpPr>
          <p:cNvPr id="3" name="Content Placeholder 2"/>
          <p:cNvSpPr>
            <a:spLocks noGrp="1"/>
          </p:cNvSpPr>
          <p:nvPr>
            <p:ph idx="1"/>
          </p:nvPr>
        </p:nvSpPr>
        <p:spPr/>
        <p:txBody>
          <a:bodyPr>
            <a:normAutofit/>
          </a:bodyPr>
          <a:lstStyle/>
          <a:p>
            <a:r>
              <a:rPr lang="en-US" sz="4000" b="1" u="sng" dirty="0" smtClean="0">
                <a:solidFill>
                  <a:schemeClr val="accent2">
                    <a:lumMod val="60000"/>
                    <a:lumOff val="40000"/>
                  </a:schemeClr>
                </a:solidFill>
              </a:rPr>
              <a:t>Allegory </a:t>
            </a:r>
            <a:r>
              <a:rPr lang="en-US" sz="3600" dirty="0" smtClean="0"/>
              <a:t>a </a:t>
            </a:r>
            <a:r>
              <a:rPr lang="en-US" sz="3600" dirty="0"/>
              <a:t>story, poem, or picture that can be interpreted to reveal a hidden meaning, typically a moral or political one</a:t>
            </a:r>
            <a:r>
              <a:rPr lang="en-US" sz="3600" dirty="0" smtClean="0"/>
              <a:t>.</a:t>
            </a:r>
          </a:p>
          <a:p>
            <a:endParaRPr lang="en-US" sz="3600" dirty="0"/>
          </a:p>
        </p:txBody>
      </p:sp>
    </p:spTree>
    <p:extLst>
      <p:ext uri="{BB962C8B-B14F-4D97-AF65-F5344CB8AC3E}">
        <p14:creationId xmlns:p14="http://schemas.microsoft.com/office/powerpoint/2010/main" val="3849270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descr="Michelangelo Caetani's cross-section of Hell, 1855.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5811" y="210963"/>
            <a:ext cx="8462433" cy="60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7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3074" name="Picture 2" descr="&lt;em&gt;Profilo, Piante e Misure dell'Inferno di Dante&lt;/em&gt; (&lt;em&gt;Section, Plan and Dimensions of Dante's Inferno&lt;/em&gt;), by Antonio Manetti, c. 15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2973" y="-250246"/>
            <a:ext cx="5366052" cy="759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41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hell</a:t>
            </a:r>
            <a:endParaRPr lang="en-US" dirty="0"/>
          </a:p>
        </p:txBody>
      </p:sp>
      <p:sp>
        <p:nvSpPr>
          <p:cNvPr id="3" name="Text Placeholder 2"/>
          <p:cNvSpPr>
            <a:spLocks noGrp="1"/>
          </p:cNvSpPr>
          <p:nvPr>
            <p:ph type="body" idx="1"/>
          </p:nvPr>
        </p:nvSpPr>
        <p:spPr/>
        <p:txBody>
          <a:bodyPr>
            <a:normAutofit/>
          </a:bodyPr>
          <a:lstStyle/>
          <a:p>
            <a:r>
              <a:rPr lang="en-US" sz="4400" dirty="0" smtClean="0"/>
              <a:t>According to Dante, what is the structure of hell?</a:t>
            </a:r>
          </a:p>
          <a:p>
            <a:r>
              <a:rPr lang="en-US" sz="4400" dirty="0" smtClean="0"/>
              <a:t>Why is it conical?</a:t>
            </a:r>
            <a:endParaRPr lang="en-US" sz="4400" dirty="0"/>
          </a:p>
        </p:txBody>
      </p:sp>
    </p:spTree>
    <p:extLst>
      <p:ext uri="{BB962C8B-B14F-4D97-AF65-F5344CB8AC3E}">
        <p14:creationId xmlns:p14="http://schemas.microsoft.com/office/powerpoint/2010/main" val="29099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15601" y="355701"/>
            <a:ext cx="11360799" cy="763599"/>
          </a:xfrm>
          <a:prstGeom prst="rect">
            <a:avLst/>
          </a:prstGeom>
        </p:spPr>
        <p:txBody>
          <a:bodyPr vert="horz" wrap="square" lIns="121900" tIns="121900" rIns="121900" bIns="121900" rtlCol="0" anchor="t" anchorCtr="0">
            <a:noAutofit/>
          </a:bodyPr>
          <a:lstStyle/>
          <a:p>
            <a:r>
              <a:rPr lang="en"/>
              <a:t>9 circles of Hell</a:t>
            </a:r>
          </a:p>
        </p:txBody>
      </p:sp>
      <p:sp>
        <p:nvSpPr>
          <p:cNvPr id="164" name="Shape 164"/>
          <p:cNvSpPr txBox="1">
            <a:spLocks noGrp="1"/>
          </p:cNvSpPr>
          <p:nvPr>
            <p:ph type="body" idx="1"/>
          </p:nvPr>
        </p:nvSpPr>
        <p:spPr>
          <a:xfrm>
            <a:off x="4610634" y="1275200"/>
            <a:ext cx="7165999" cy="4555200"/>
          </a:xfrm>
          <a:prstGeom prst="rect">
            <a:avLst/>
          </a:prstGeom>
        </p:spPr>
        <p:txBody>
          <a:bodyPr vert="horz" wrap="square" lIns="121900" tIns="121900" rIns="121900" bIns="121900" rtlCol="0" anchor="t" anchorCtr="0">
            <a:noAutofit/>
          </a:bodyPr>
          <a:lstStyle/>
          <a:p>
            <a:pPr>
              <a:buNone/>
            </a:pPr>
            <a:r>
              <a:rPr lang="en" sz="2667" dirty="0">
                <a:solidFill>
                  <a:srgbClr val="000000"/>
                </a:solidFill>
                <a:latin typeface="Arial"/>
                <a:ea typeface="Arial"/>
                <a:cs typeface="Arial"/>
                <a:sym typeface="Arial"/>
              </a:rPr>
              <a:t>MAIN CHARACTERS - Dante &amp; Virgil</a:t>
            </a:r>
          </a:p>
          <a:p>
            <a:pPr>
              <a:buNone/>
            </a:pPr>
            <a:r>
              <a:rPr lang="en" sz="2667" dirty="0">
                <a:solidFill>
                  <a:srgbClr val="000000"/>
                </a:solidFill>
                <a:latin typeface="Arial"/>
                <a:ea typeface="Arial"/>
                <a:cs typeface="Arial"/>
                <a:sym typeface="Arial"/>
              </a:rPr>
              <a:t>The designation of different kinds of sins beginning with sins of weakness, moving down to sins of malice, followed by sins of fraud and disloyalty, and finally descending to sins of betrayal and pride</a:t>
            </a:r>
          </a:p>
        </p:txBody>
      </p:sp>
      <p:pic>
        <p:nvPicPr>
          <p:cNvPr id="166" name="Shape 166"/>
          <p:cNvPicPr preferRelativeResize="0"/>
          <p:nvPr/>
        </p:nvPicPr>
        <p:blipFill>
          <a:blip r:embed="rId3">
            <a:alphaModFix/>
          </a:blip>
          <a:stretch>
            <a:fillRect/>
          </a:stretch>
        </p:blipFill>
        <p:spPr>
          <a:xfrm>
            <a:off x="6" y="1"/>
            <a:ext cx="4438255" cy="6857999"/>
          </a:xfrm>
          <a:prstGeom prst="rect">
            <a:avLst/>
          </a:prstGeom>
          <a:noFill/>
          <a:ln>
            <a:noFill/>
          </a:ln>
        </p:spPr>
      </p:pic>
    </p:spTree>
    <p:extLst>
      <p:ext uri="{BB962C8B-B14F-4D97-AF65-F5344CB8AC3E}">
        <p14:creationId xmlns:p14="http://schemas.microsoft.com/office/powerpoint/2010/main" val="182043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133016" y="526714"/>
            <a:ext cx="11360799" cy="763599"/>
          </a:xfrm>
          <a:prstGeom prst="rect">
            <a:avLst/>
          </a:prstGeom>
        </p:spPr>
        <p:txBody>
          <a:bodyPr vert="horz" wrap="square" lIns="121900" tIns="121900" rIns="121900" bIns="121900" rtlCol="0" anchor="t" anchorCtr="0">
            <a:noAutofit/>
          </a:bodyPr>
          <a:lstStyle/>
          <a:p>
            <a:r>
              <a:rPr lang="en" dirty="0"/>
              <a:t>The Vestibule</a:t>
            </a:r>
          </a:p>
        </p:txBody>
      </p:sp>
      <p:sp>
        <p:nvSpPr>
          <p:cNvPr id="172" name="Shape 172"/>
          <p:cNvSpPr txBox="1">
            <a:spLocks noGrp="1"/>
          </p:cNvSpPr>
          <p:nvPr>
            <p:ph type="body" idx="1"/>
          </p:nvPr>
        </p:nvSpPr>
        <p:spPr>
          <a:xfrm>
            <a:off x="462700" y="1536634"/>
            <a:ext cx="6973999" cy="4915999"/>
          </a:xfrm>
          <a:prstGeom prst="rect">
            <a:avLst/>
          </a:prstGeom>
        </p:spPr>
        <p:txBody>
          <a:bodyPr vert="horz" wrap="square" lIns="121900" tIns="121900" rIns="121900" bIns="121900" rtlCol="0" anchor="t" anchorCtr="0">
            <a:noAutofit/>
          </a:bodyPr>
          <a:lstStyle/>
          <a:p>
            <a:pPr algn="ctr">
              <a:buNone/>
            </a:pPr>
            <a:r>
              <a:rPr lang="en" sz="2667" b="1" dirty="0">
                <a:solidFill>
                  <a:schemeClr val="accent2">
                    <a:lumMod val="60000"/>
                    <a:lumOff val="40000"/>
                  </a:schemeClr>
                </a:solidFill>
              </a:rPr>
              <a:t>The Gateway to Hell</a:t>
            </a:r>
          </a:p>
          <a:p>
            <a:r>
              <a:rPr lang="en" sz="2667" dirty="0"/>
              <a:t>The indecisive; no real beliefs, those who don’t choose sides</a:t>
            </a:r>
          </a:p>
          <a:p>
            <a:r>
              <a:rPr lang="en" sz="2667" dirty="0"/>
              <a:t>Not good or evil</a:t>
            </a:r>
          </a:p>
          <a:p>
            <a:r>
              <a:rPr lang="en" sz="2667" dirty="0"/>
              <a:t>Charon guides souls across the river Styx</a:t>
            </a:r>
          </a:p>
          <a:p>
            <a:r>
              <a:rPr lang="en" sz="2667" dirty="0" smtClean="0"/>
              <a:t>Souls forced </a:t>
            </a:r>
            <a:r>
              <a:rPr lang="en" sz="2667" dirty="0"/>
              <a:t>to move constantly while being stung and bitten by wasps and flies for eternity</a:t>
            </a:r>
          </a:p>
        </p:txBody>
      </p:sp>
      <p:pic>
        <p:nvPicPr>
          <p:cNvPr id="173" name="Shape 173"/>
          <p:cNvPicPr preferRelativeResize="0"/>
          <p:nvPr/>
        </p:nvPicPr>
        <p:blipFill>
          <a:blip r:embed="rId3">
            <a:alphaModFix/>
          </a:blip>
          <a:stretch>
            <a:fillRect/>
          </a:stretch>
        </p:blipFill>
        <p:spPr>
          <a:xfrm>
            <a:off x="7315200" y="209534"/>
            <a:ext cx="4876800" cy="6438900"/>
          </a:xfrm>
          <a:prstGeom prst="rect">
            <a:avLst/>
          </a:prstGeom>
          <a:noFill/>
          <a:ln>
            <a:noFill/>
          </a:ln>
        </p:spPr>
      </p:pic>
    </p:spTree>
    <p:extLst>
      <p:ext uri="{BB962C8B-B14F-4D97-AF65-F5344CB8AC3E}">
        <p14:creationId xmlns:p14="http://schemas.microsoft.com/office/powerpoint/2010/main" val="121914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5830800" y="593367"/>
            <a:ext cx="5945600" cy="763599"/>
          </a:xfrm>
          <a:prstGeom prst="rect">
            <a:avLst/>
          </a:prstGeom>
        </p:spPr>
        <p:txBody>
          <a:bodyPr vert="horz" wrap="square" lIns="121900" tIns="121900" rIns="121900" bIns="121900" rtlCol="0" anchor="t" anchorCtr="0">
            <a:noAutofit/>
          </a:bodyPr>
          <a:lstStyle/>
          <a:p>
            <a:pPr algn="ctr"/>
            <a:r>
              <a:rPr lang="en"/>
              <a:t>The First Circle</a:t>
            </a:r>
          </a:p>
        </p:txBody>
      </p:sp>
      <p:sp>
        <p:nvSpPr>
          <p:cNvPr id="179" name="Shape 179"/>
          <p:cNvSpPr txBox="1">
            <a:spLocks noGrp="1"/>
          </p:cNvSpPr>
          <p:nvPr>
            <p:ph type="body" idx="1"/>
          </p:nvPr>
        </p:nvSpPr>
        <p:spPr>
          <a:xfrm>
            <a:off x="5830967" y="1536633"/>
            <a:ext cx="5945600" cy="4555200"/>
          </a:xfrm>
          <a:prstGeom prst="rect">
            <a:avLst/>
          </a:prstGeom>
        </p:spPr>
        <p:txBody>
          <a:bodyPr vert="horz" wrap="square" lIns="121900" tIns="121900" rIns="121900" bIns="121900" rtlCol="0" anchor="t" anchorCtr="0">
            <a:noAutofit/>
          </a:bodyPr>
          <a:lstStyle/>
          <a:p>
            <a:pPr>
              <a:buNone/>
            </a:pPr>
            <a:r>
              <a:rPr lang="en" sz="3200" b="1" dirty="0">
                <a:solidFill>
                  <a:schemeClr val="accent2">
                    <a:lumMod val="60000"/>
                    <a:lumOff val="40000"/>
                  </a:schemeClr>
                </a:solidFill>
              </a:rPr>
              <a:t>Limbo</a:t>
            </a:r>
            <a:r>
              <a:rPr lang="en" sz="3200" b="1" dirty="0"/>
              <a:t>: </a:t>
            </a:r>
            <a:r>
              <a:rPr lang="en" sz="3200" dirty="0"/>
              <a:t>Stuck between heaven and hell</a:t>
            </a:r>
          </a:p>
          <a:p>
            <a:pPr>
              <a:buNone/>
            </a:pPr>
            <a:r>
              <a:rPr lang="en" sz="3200" b="1" dirty="0"/>
              <a:t>Who is here</a:t>
            </a:r>
            <a:r>
              <a:rPr lang="en" sz="3200" dirty="0"/>
              <a:t>: Virtuous pagans and unbaptized infants</a:t>
            </a:r>
          </a:p>
          <a:p>
            <a:pPr>
              <a:buNone/>
            </a:pPr>
            <a:endParaRPr lang="en" sz="3200" dirty="0"/>
          </a:p>
          <a:p>
            <a:pPr>
              <a:buNone/>
            </a:pPr>
            <a:r>
              <a:rPr lang="en" sz="3200" b="1" dirty="0"/>
              <a:t>Famous People stuck here</a:t>
            </a:r>
            <a:r>
              <a:rPr lang="en" sz="3200" dirty="0"/>
              <a:t>: Homer, Socrates, Plato, Saladin, Avicenna (Ibn Sina)</a:t>
            </a:r>
          </a:p>
        </p:txBody>
      </p:sp>
      <p:pic>
        <p:nvPicPr>
          <p:cNvPr id="180" name="Shape 180"/>
          <p:cNvPicPr preferRelativeResize="0"/>
          <p:nvPr/>
        </p:nvPicPr>
        <p:blipFill>
          <a:blip r:embed="rId3">
            <a:alphaModFix/>
          </a:blip>
          <a:stretch>
            <a:fillRect/>
          </a:stretch>
        </p:blipFill>
        <p:spPr>
          <a:xfrm>
            <a:off x="141100" y="660400"/>
            <a:ext cx="5486400" cy="5537200"/>
          </a:xfrm>
          <a:prstGeom prst="rect">
            <a:avLst/>
          </a:prstGeom>
          <a:noFill/>
          <a:ln>
            <a:noFill/>
          </a:ln>
        </p:spPr>
      </p:pic>
    </p:spTree>
    <p:extLst>
      <p:ext uri="{BB962C8B-B14F-4D97-AF65-F5344CB8AC3E}">
        <p14:creationId xmlns:p14="http://schemas.microsoft.com/office/powerpoint/2010/main" val="287131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65828" y="1025629"/>
            <a:ext cx="6393199" cy="763599"/>
          </a:xfrm>
          <a:prstGeom prst="rect">
            <a:avLst/>
          </a:prstGeom>
        </p:spPr>
        <p:txBody>
          <a:bodyPr vert="horz" wrap="square" lIns="121900" tIns="121900" rIns="121900" bIns="121900" rtlCol="0" anchor="t" anchorCtr="0">
            <a:noAutofit/>
          </a:bodyPr>
          <a:lstStyle/>
          <a:p>
            <a:pPr algn="ctr"/>
            <a:r>
              <a:rPr lang="en" dirty="0"/>
              <a:t>The Second Circle</a:t>
            </a:r>
          </a:p>
        </p:txBody>
      </p:sp>
      <p:sp>
        <p:nvSpPr>
          <p:cNvPr id="186" name="Shape 186"/>
          <p:cNvSpPr txBox="1">
            <a:spLocks noGrp="1"/>
          </p:cNvSpPr>
          <p:nvPr>
            <p:ph type="body" idx="1"/>
          </p:nvPr>
        </p:nvSpPr>
        <p:spPr>
          <a:xfrm>
            <a:off x="415601" y="1536633"/>
            <a:ext cx="6643599" cy="4555200"/>
          </a:xfrm>
          <a:prstGeom prst="rect">
            <a:avLst/>
          </a:prstGeom>
        </p:spPr>
        <p:txBody>
          <a:bodyPr vert="horz" wrap="square" lIns="121900" tIns="121900" rIns="121900" bIns="121900" rtlCol="0" anchor="t" anchorCtr="0">
            <a:noAutofit/>
          </a:bodyPr>
          <a:lstStyle/>
          <a:p>
            <a:pPr algn="ctr">
              <a:buNone/>
            </a:pPr>
            <a:r>
              <a:rPr lang="en" sz="3200" b="1" dirty="0" smtClean="0">
                <a:solidFill>
                  <a:schemeClr val="accent2">
                    <a:lumMod val="60000"/>
                    <a:lumOff val="40000"/>
                  </a:schemeClr>
                </a:solidFill>
              </a:rPr>
              <a:t>Lust</a:t>
            </a:r>
            <a:endParaRPr lang="en" sz="3200" b="1" dirty="0">
              <a:solidFill>
                <a:schemeClr val="accent2">
                  <a:lumMod val="60000"/>
                  <a:lumOff val="40000"/>
                </a:schemeClr>
              </a:solidFill>
            </a:endParaRPr>
          </a:p>
          <a:p>
            <a:pPr>
              <a:buNone/>
            </a:pPr>
            <a:r>
              <a:rPr lang="en" sz="3200" dirty="0"/>
              <a:t>Minos sits in judgment</a:t>
            </a:r>
          </a:p>
          <a:p>
            <a:pPr lvl="0">
              <a:buNone/>
            </a:pPr>
            <a:r>
              <a:rPr lang="en" sz="3200" b="1" dirty="0"/>
              <a:t>Who is here</a:t>
            </a:r>
            <a:r>
              <a:rPr lang="en" sz="3200" dirty="0"/>
              <a:t>: </a:t>
            </a:r>
            <a:r>
              <a:rPr lang="en-US" sz="3200" dirty="0"/>
              <a:t>"carnal sinners who subordinate reason to desire" </a:t>
            </a:r>
            <a:endParaRPr lang="en" sz="3200" dirty="0"/>
          </a:p>
          <a:p>
            <a:pPr lvl="0">
              <a:buNone/>
            </a:pPr>
            <a:r>
              <a:rPr lang="en" sz="3200" b="1" dirty="0"/>
              <a:t>Famous Faces</a:t>
            </a:r>
            <a:r>
              <a:rPr lang="en" sz="3200" dirty="0"/>
              <a:t>: Cleopatra,</a:t>
            </a:r>
            <a:r>
              <a:rPr lang="en-US" sz="3200" dirty="0"/>
              <a:t> Helen/ Paris, Achilles, Tristan</a:t>
            </a:r>
            <a:endParaRPr lang="en" sz="3200" dirty="0"/>
          </a:p>
          <a:p>
            <a:pPr>
              <a:buNone/>
            </a:pPr>
            <a:r>
              <a:rPr lang="en" sz="3200" b="1" dirty="0"/>
              <a:t>Punishment</a:t>
            </a:r>
            <a:r>
              <a:rPr lang="en" sz="3200" dirty="0"/>
              <a:t>: Blown about forever by stormy winds just as, in life, they were blown about by the winds of passion </a:t>
            </a:r>
            <a:r>
              <a:rPr lang="en" sz="3200" dirty="0" smtClean="0"/>
              <a:t>– a sin of weakness</a:t>
            </a:r>
            <a:endParaRPr lang="en" sz="3200" dirty="0"/>
          </a:p>
        </p:txBody>
      </p:sp>
      <p:pic>
        <p:nvPicPr>
          <p:cNvPr id="187" name="Shape 187"/>
          <p:cNvPicPr preferRelativeResize="0"/>
          <p:nvPr/>
        </p:nvPicPr>
        <p:blipFill>
          <a:blip r:embed="rId3">
            <a:alphaModFix/>
          </a:blip>
          <a:stretch>
            <a:fillRect/>
          </a:stretch>
        </p:blipFill>
        <p:spPr>
          <a:xfrm>
            <a:off x="7059027" y="124734"/>
            <a:ext cx="4871544" cy="6857999"/>
          </a:xfrm>
          <a:prstGeom prst="rect">
            <a:avLst/>
          </a:prstGeom>
          <a:noFill/>
          <a:ln>
            <a:noFill/>
          </a:ln>
        </p:spPr>
      </p:pic>
    </p:spTree>
    <p:extLst>
      <p:ext uri="{BB962C8B-B14F-4D97-AF65-F5344CB8AC3E}">
        <p14:creationId xmlns:p14="http://schemas.microsoft.com/office/powerpoint/2010/main" val="606367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TotalTime>
  <Words>952</Words>
  <Application>Microsoft Office PowerPoint</Application>
  <PresentationFormat>Widescreen</PresentationFormat>
  <Paragraphs>112</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Vapor Trail</vt:lpstr>
      <vt:lpstr>Circles of Hell</vt:lpstr>
      <vt:lpstr>PowerPoint Presentation</vt:lpstr>
      <vt:lpstr>PowerPoint Presentation</vt:lpstr>
      <vt:lpstr>PowerPoint Presentation</vt:lpstr>
      <vt:lpstr>Structure of hell</vt:lpstr>
      <vt:lpstr>9 circles of Hell</vt:lpstr>
      <vt:lpstr>The Vestibule</vt:lpstr>
      <vt:lpstr>The First Circle</vt:lpstr>
      <vt:lpstr>The Second Circle</vt:lpstr>
      <vt:lpstr>The Third Circle</vt:lpstr>
      <vt:lpstr>The Fourth Circle</vt:lpstr>
      <vt:lpstr>The Fifth Circle</vt:lpstr>
      <vt:lpstr>The Sixth Circle</vt:lpstr>
      <vt:lpstr>The Seventh Circle</vt:lpstr>
      <vt:lpstr>The Eighth Circle (the “malebolge” – evil ditches)</vt:lpstr>
      <vt:lpstr>Frauds + Punishments The ten bolgia (ditches)</vt:lpstr>
      <vt:lpstr>Frauds + Punishments The ten bolgia (ditches)</vt:lpstr>
      <vt:lpstr>The Ninth Circle</vt:lpstr>
      <vt:lpstr>Contrapasso</vt:lpstr>
      <vt:lpstr>Contrapasso</vt:lpstr>
      <vt:lpstr>Literary 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of Hell</dc:title>
  <dc:creator>Gilpin, Courtney    SHS - Staff</dc:creator>
  <cp:lastModifiedBy>Gilpin, Courtney    SHS - Staff</cp:lastModifiedBy>
  <cp:revision>3</cp:revision>
  <dcterms:created xsi:type="dcterms:W3CDTF">2018-09-25T00:28:04Z</dcterms:created>
  <dcterms:modified xsi:type="dcterms:W3CDTF">2018-09-25T00:32:44Z</dcterms:modified>
</cp:coreProperties>
</file>