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85" r:id="rId12"/>
    <p:sldId id="273" r:id="rId13"/>
    <p:sldId id="275" r:id="rId14"/>
    <p:sldId id="276" r:id="rId15"/>
    <p:sldId id="277"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E312805-609F-4749-8E96-C9E0711AEEAC}" type="datetimeFigureOut">
              <a:rPr lang="en-US" smtClean="0"/>
              <a:t>9/13/2018</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77187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155294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408476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7066E49-8C89-46D6-B595-8C875AD20F9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313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47794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E312805-609F-4749-8E96-C9E0711AEEAC}"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12448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E312805-609F-4749-8E96-C9E0711AEEAC}"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282598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12805-609F-4749-8E96-C9E0711AEEA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190983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E312805-609F-4749-8E96-C9E0711AEEAC}" type="datetimeFigureOut">
              <a:rPr lang="en-US" smtClean="0"/>
              <a:t>9/13/2018</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172383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12805-609F-4749-8E96-C9E0711AEEAC}"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349603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E312805-609F-4749-8E96-C9E0711AEEAC}" type="datetimeFigureOut">
              <a:rPr lang="en-US" smtClean="0"/>
              <a:t>9/13/2018</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41082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95274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312805-609F-4749-8E96-C9E0711AEEAC}"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265452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312805-609F-4749-8E96-C9E0711AEEAC}"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213141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12805-609F-4749-8E96-C9E0711AEEAC}"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24446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214225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312805-609F-4749-8E96-C9E0711AEEAC}"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66E49-8C89-46D6-B595-8C875AD20F98}" type="slidenum">
              <a:rPr lang="en-US" smtClean="0"/>
              <a:t>‹#›</a:t>
            </a:fld>
            <a:endParaRPr lang="en-US"/>
          </a:p>
        </p:txBody>
      </p:sp>
    </p:spTree>
    <p:extLst>
      <p:ext uri="{BB962C8B-B14F-4D97-AF65-F5344CB8AC3E}">
        <p14:creationId xmlns:p14="http://schemas.microsoft.com/office/powerpoint/2010/main" val="7471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312805-609F-4749-8E96-C9E0711AEEAC}" type="datetimeFigureOut">
              <a:rPr lang="en-US" smtClean="0"/>
              <a:t>9/13/2018</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066E49-8C89-46D6-B595-8C875AD20F98}" type="slidenum">
              <a:rPr lang="en-US" smtClean="0"/>
              <a:t>‹#›</a:t>
            </a:fld>
            <a:endParaRPr lang="en-US"/>
          </a:p>
        </p:txBody>
      </p:sp>
    </p:spTree>
    <p:extLst>
      <p:ext uri="{BB962C8B-B14F-4D97-AF65-F5344CB8AC3E}">
        <p14:creationId xmlns:p14="http://schemas.microsoft.com/office/powerpoint/2010/main" val="103637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dirty="0" smtClean="0">
                <a:solidFill>
                  <a:schemeClr val="bg1"/>
                </a:solidFill>
              </a:rPr>
              <a:t>Dante Alighieri </a:t>
            </a:r>
            <a:endParaRPr lang="en-US" sz="7200" dirty="0">
              <a:solidFill>
                <a:schemeClr val="bg1"/>
              </a:solidFill>
            </a:endParaRPr>
          </a:p>
        </p:txBody>
      </p:sp>
      <p:sp>
        <p:nvSpPr>
          <p:cNvPr id="5" name="Subtitle 4"/>
          <p:cNvSpPr>
            <a:spLocks noGrp="1"/>
          </p:cNvSpPr>
          <p:nvPr>
            <p:ph type="subTitle" idx="1"/>
          </p:nvPr>
        </p:nvSpPr>
        <p:spPr/>
        <p:txBody>
          <a:bodyPr/>
          <a:lstStyle/>
          <a:p>
            <a:r>
              <a:rPr lang="en-US" dirty="0"/>
              <a:t>the world’s greatest poet of </a:t>
            </a:r>
            <a:r>
              <a:rPr lang="en-US" dirty="0" smtClean="0"/>
              <a:t>ideas</a:t>
            </a:r>
            <a:endParaRPr lang="en-US" dirty="0"/>
          </a:p>
        </p:txBody>
      </p:sp>
      <p:pic>
        <p:nvPicPr>
          <p:cNvPr id="1026" name="Picture 2" descr="https://upload.wikimedia.org/wikipedia/commons/thumb/6/6f/Portrait_de_Dante.jpg/220px-Portrait_de_Dant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8" b="100000" l="7273" r="98182">
                        <a14:foregroundMark x1="63182" y1="30655" x2="62273" y2="35417"/>
                        <a14:foregroundMark x1="59545" y1="76190" x2="59545" y2="76190"/>
                        <a14:foregroundMark x1="60909" y1="61310" x2="56818" y2="84226"/>
                        <a14:foregroundMark x1="79091" y1="72321" x2="79545" y2="88988"/>
                        <a14:foregroundMark x1="33636" y1="75595" x2="22273" y2="92262"/>
                      </a14:backgroundRemoval>
                    </a14:imgEffect>
                  </a14:imgLayer>
                </a14:imgProps>
              </a:ext>
              <a:ext uri="{28A0092B-C50C-407E-A947-70E740481C1C}">
                <a14:useLocalDpi xmlns:a14="http://schemas.microsoft.com/office/drawing/2010/main" val="0"/>
              </a:ext>
            </a:extLst>
          </a:blip>
          <a:srcRect/>
          <a:stretch>
            <a:fillRect/>
          </a:stretch>
        </p:blipFill>
        <p:spPr bwMode="auto">
          <a:xfrm>
            <a:off x="7820526" y="181565"/>
            <a:ext cx="4371474" cy="667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0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 and His Time</a:t>
            </a:r>
            <a:endParaRPr lang="en-US" dirty="0"/>
          </a:p>
        </p:txBody>
      </p:sp>
      <p:sp>
        <p:nvSpPr>
          <p:cNvPr id="3" name="Content Placeholder 2"/>
          <p:cNvSpPr>
            <a:spLocks noGrp="1"/>
          </p:cNvSpPr>
          <p:nvPr>
            <p:ph idx="1"/>
          </p:nvPr>
        </p:nvSpPr>
        <p:spPr/>
        <p:txBody>
          <a:bodyPr>
            <a:normAutofit/>
          </a:bodyPr>
          <a:lstStyle/>
          <a:p>
            <a:r>
              <a:rPr lang="en-US" sz="3200" dirty="0" smtClean="0"/>
              <a:t>Where is Italy?  Where is Florence?  Where was Dante schooled?</a:t>
            </a:r>
          </a:p>
          <a:p>
            <a:r>
              <a:rPr lang="en-US" sz="3200" dirty="0" smtClean="0"/>
              <a:t>Who were the </a:t>
            </a:r>
            <a:r>
              <a:rPr lang="en-US" sz="3200" dirty="0" err="1" smtClean="0"/>
              <a:t>Ghibillines</a:t>
            </a:r>
            <a:r>
              <a:rPr lang="en-US" sz="3200" dirty="0" smtClean="0"/>
              <a:t> and the </a:t>
            </a:r>
            <a:r>
              <a:rPr lang="en-US" sz="3200" dirty="0" err="1" smtClean="0"/>
              <a:t>Guelphs</a:t>
            </a:r>
            <a:r>
              <a:rPr lang="en-US" sz="3200" dirty="0" smtClean="0"/>
              <a:t>?  What political party did Dante belong to?</a:t>
            </a:r>
          </a:p>
          <a:p>
            <a:r>
              <a:rPr lang="en-US" sz="3200" dirty="0" smtClean="0"/>
              <a:t>What sparked the rivalry between the White and Black </a:t>
            </a:r>
            <a:r>
              <a:rPr lang="en-US" sz="3200" dirty="0" err="1" smtClean="0"/>
              <a:t>Guelphs</a:t>
            </a:r>
            <a:r>
              <a:rPr lang="en-US" sz="3200" dirty="0" smtClean="0"/>
              <a:t>?</a:t>
            </a:r>
          </a:p>
          <a:p>
            <a:r>
              <a:rPr lang="en-US" sz="3200" dirty="0" smtClean="0"/>
              <a:t>Where was the author during the composition of his work and what was his occupation?</a:t>
            </a:r>
            <a:endParaRPr lang="en-US" sz="3200" dirty="0"/>
          </a:p>
        </p:txBody>
      </p:sp>
    </p:spTree>
    <p:extLst>
      <p:ext uri="{BB962C8B-B14F-4D97-AF65-F5344CB8AC3E}">
        <p14:creationId xmlns:p14="http://schemas.microsoft.com/office/powerpoint/2010/main" val="15070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25500" y="2492905"/>
            <a:ext cx="9448800" cy="1825096"/>
          </a:xfrm>
        </p:spPr>
        <p:txBody>
          <a:bodyPr>
            <a:normAutofit fontScale="90000"/>
          </a:bodyPr>
          <a:lstStyle/>
          <a:p>
            <a:r>
              <a:rPr lang="en-US" sz="7200" dirty="0" smtClean="0">
                <a:solidFill>
                  <a:schemeClr val="bg1"/>
                </a:solidFill>
              </a:rPr>
              <a:t>The structure of</a:t>
            </a:r>
            <a:br>
              <a:rPr lang="en-US" sz="7200" dirty="0" smtClean="0">
                <a:solidFill>
                  <a:schemeClr val="bg1"/>
                </a:solidFill>
              </a:rPr>
            </a:br>
            <a:r>
              <a:rPr lang="en-US" sz="7200" i="1" dirty="0" smtClean="0">
                <a:solidFill>
                  <a:schemeClr val="bg1"/>
                </a:solidFill>
              </a:rPr>
              <a:t>The Divine Comedy</a:t>
            </a:r>
            <a:endParaRPr lang="en-US" sz="7200" dirty="0">
              <a:solidFill>
                <a:schemeClr val="bg1"/>
              </a:solidFill>
            </a:endParaRPr>
          </a:p>
        </p:txBody>
      </p:sp>
      <p:pic>
        <p:nvPicPr>
          <p:cNvPr id="1026" name="Picture 2" descr="https://upload.wikimedia.org/wikipedia/commons/thumb/6/6f/Portrait_de_Dante.jpg/220px-Portrait_de_Dant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8" b="100000" l="7273" r="98182">
                        <a14:foregroundMark x1="63182" y1="30655" x2="62273" y2="35417"/>
                        <a14:foregroundMark x1="59545" y1="76190" x2="59545" y2="76190"/>
                        <a14:foregroundMark x1="60909" y1="61310" x2="56818" y2="84226"/>
                        <a14:foregroundMark x1="79091" y1="72321" x2="79545" y2="88988"/>
                        <a14:foregroundMark x1="33636" y1="75595" x2="22273" y2="92262"/>
                      </a14:backgroundRemoval>
                    </a14:imgEffect>
                  </a14:imgLayer>
                </a14:imgProps>
              </a:ext>
              <a:ext uri="{28A0092B-C50C-407E-A947-70E740481C1C}">
                <a14:useLocalDpi xmlns:a14="http://schemas.microsoft.com/office/drawing/2010/main" val="0"/>
              </a:ext>
            </a:extLst>
          </a:blip>
          <a:srcRect/>
          <a:stretch>
            <a:fillRect/>
          </a:stretch>
        </p:blipFill>
        <p:spPr bwMode="auto">
          <a:xfrm>
            <a:off x="7820526" y="181565"/>
            <a:ext cx="4371474" cy="667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a:t>
            </a:r>
            <a:r>
              <a:rPr lang="en-US" sz="3600" i="1" dirty="0" smtClean="0"/>
              <a:t>Divine Comedy</a:t>
            </a:r>
            <a:r>
              <a:rPr lang="en-US" sz="3600" dirty="0" smtClean="0"/>
              <a:t> is divided into three major parts:</a:t>
            </a:r>
          </a:p>
          <a:p>
            <a:r>
              <a:rPr lang="en-US" sz="3600" b="1" i="1" dirty="0">
                <a:solidFill>
                  <a:schemeClr val="accent2">
                    <a:lumMod val="60000"/>
                    <a:lumOff val="40000"/>
                  </a:schemeClr>
                </a:solidFill>
              </a:rPr>
              <a:t>Inferno</a:t>
            </a:r>
            <a:r>
              <a:rPr lang="en-US" sz="3600" dirty="0"/>
              <a:t> (Hell)</a:t>
            </a:r>
          </a:p>
          <a:p>
            <a:r>
              <a:rPr lang="en-US" sz="3600" b="1" i="1" dirty="0" err="1">
                <a:solidFill>
                  <a:schemeClr val="accent2">
                    <a:lumMod val="60000"/>
                    <a:lumOff val="40000"/>
                  </a:schemeClr>
                </a:solidFill>
              </a:rPr>
              <a:t>Purgatorio</a:t>
            </a:r>
            <a:r>
              <a:rPr lang="en-US" sz="3600" i="1" dirty="0"/>
              <a:t> </a:t>
            </a:r>
            <a:r>
              <a:rPr lang="en-US" sz="3600" dirty="0"/>
              <a:t>(Purgatory)</a:t>
            </a:r>
          </a:p>
          <a:p>
            <a:r>
              <a:rPr lang="en-US" sz="3600" b="1" i="1" dirty="0">
                <a:solidFill>
                  <a:schemeClr val="accent2">
                    <a:lumMod val="60000"/>
                    <a:lumOff val="40000"/>
                  </a:schemeClr>
                </a:solidFill>
              </a:rPr>
              <a:t>Paradiso</a:t>
            </a:r>
            <a:r>
              <a:rPr lang="en-US" sz="3600" i="1" dirty="0"/>
              <a:t> </a:t>
            </a:r>
            <a:r>
              <a:rPr lang="en-US" sz="3600" dirty="0"/>
              <a:t>(</a:t>
            </a:r>
            <a:r>
              <a:rPr lang="en-US" sz="3600" dirty="0" smtClean="0"/>
              <a:t>Paradise/Heaven)</a:t>
            </a:r>
          </a:p>
          <a:p>
            <a:r>
              <a:rPr lang="en-US" sz="3600" dirty="0" smtClean="0">
                <a:solidFill>
                  <a:schemeClr val="bg1">
                    <a:lumMod val="50000"/>
                  </a:schemeClr>
                </a:solidFill>
              </a:rPr>
              <a:t>These parts are called </a:t>
            </a:r>
            <a:r>
              <a:rPr lang="en-US" sz="3600" i="1" dirty="0" err="1" smtClean="0">
                <a:solidFill>
                  <a:schemeClr val="bg1">
                    <a:lumMod val="50000"/>
                  </a:schemeClr>
                </a:solidFill>
              </a:rPr>
              <a:t>cantiche</a:t>
            </a:r>
            <a:r>
              <a:rPr lang="en-US" sz="3600" i="1" dirty="0" smtClean="0">
                <a:solidFill>
                  <a:schemeClr val="bg1">
                    <a:lumMod val="50000"/>
                  </a:schemeClr>
                </a:solidFill>
              </a:rPr>
              <a:t> (plural; singular: </a:t>
            </a:r>
            <a:r>
              <a:rPr lang="en-US" sz="3600" i="1" dirty="0" err="1" smtClean="0">
                <a:solidFill>
                  <a:schemeClr val="bg1">
                    <a:lumMod val="50000"/>
                  </a:schemeClr>
                </a:solidFill>
              </a:rPr>
              <a:t>cantica</a:t>
            </a:r>
            <a:r>
              <a:rPr lang="en-US" sz="3600" i="1" dirty="0" smtClean="0">
                <a:solidFill>
                  <a:schemeClr val="bg1">
                    <a:lumMod val="50000"/>
                  </a:schemeClr>
                </a:solidFill>
              </a:rPr>
              <a:t>; </a:t>
            </a:r>
            <a:r>
              <a:rPr lang="en-US" sz="3600" dirty="0" smtClean="0">
                <a:solidFill>
                  <a:schemeClr val="bg1">
                    <a:lumMod val="50000"/>
                  </a:schemeClr>
                </a:solidFill>
              </a:rPr>
              <a:t>in English, “canticles”)</a:t>
            </a:r>
            <a:endParaRPr lang="en-US" sz="3600" dirty="0">
              <a:solidFill>
                <a:schemeClr val="bg1">
                  <a:lumMod val="50000"/>
                </a:schemeClr>
              </a:solidFill>
            </a:endParaRPr>
          </a:p>
          <a:p>
            <a:endParaRPr lang="en-US" sz="3600" dirty="0" smtClean="0"/>
          </a:p>
          <a:p>
            <a:endParaRPr lang="en-US" dirty="0"/>
          </a:p>
        </p:txBody>
      </p:sp>
    </p:spTree>
    <p:extLst>
      <p:ext uri="{BB962C8B-B14F-4D97-AF65-F5344CB8AC3E}">
        <p14:creationId xmlns:p14="http://schemas.microsoft.com/office/powerpoint/2010/main" val="301111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solidFill>
                  <a:schemeClr val="accent2">
                    <a:lumMod val="60000"/>
                    <a:lumOff val="40000"/>
                  </a:schemeClr>
                </a:solidFill>
              </a:rPr>
              <a:t>#TBT</a:t>
            </a:r>
            <a:endParaRPr lang="en-US" sz="5400" b="1" i="1"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2"/>
          <a:stretch>
            <a:fillRect/>
          </a:stretch>
        </p:blipFill>
        <p:spPr>
          <a:xfrm>
            <a:off x="2367918" y="785048"/>
            <a:ext cx="7610408" cy="6072952"/>
          </a:xfrm>
          <a:prstGeom prst="rect">
            <a:avLst/>
          </a:prstGeom>
        </p:spPr>
      </p:pic>
    </p:spTree>
    <p:extLst>
      <p:ext uri="{BB962C8B-B14F-4D97-AF65-F5344CB8AC3E}">
        <p14:creationId xmlns:p14="http://schemas.microsoft.com/office/powerpoint/2010/main" val="498935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p:txBody>
          <a:bodyPr>
            <a:normAutofit/>
          </a:bodyPr>
          <a:lstStyle/>
          <a:p>
            <a:r>
              <a:rPr lang="en-US" sz="3600" dirty="0" smtClean="0"/>
              <a:t>Each of the three parts (</a:t>
            </a:r>
            <a:r>
              <a:rPr lang="en-US" sz="3600" i="1" dirty="0" err="1" smtClean="0"/>
              <a:t>cantiche</a:t>
            </a:r>
            <a:r>
              <a:rPr lang="en-US" sz="3600" dirty="0" smtClean="0"/>
              <a:t>) are divided into </a:t>
            </a:r>
            <a:r>
              <a:rPr lang="en-US" sz="3600" u="sng" dirty="0" smtClean="0"/>
              <a:t>sections</a:t>
            </a:r>
            <a:r>
              <a:rPr lang="en-US" sz="3600" dirty="0" smtClean="0"/>
              <a:t> called </a:t>
            </a:r>
            <a:r>
              <a:rPr lang="en-US" sz="3600" b="1" i="1" dirty="0" err="1" smtClean="0">
                <a:solidFill>
                  <a:schemeClr val="accent2">
                    <a:lumMod val="60000"/>
                    <a:lumOff val="40000"/>
                  </a:schemeClr>
                </a:solidFill>
              </a:rPr>
              <a:t>canti</a:t>
            </a:r>
            <a:r>
              <a:rPr lang="en-US" sz="3600" i="1" dirty="0" smtClean="0"/>
              <a:t> </a:t>
            </a:r>
            <a:r>
              <a:rPr lang="en-US" sz="3600" dirty="0" smtClean="0"/>
              <a:t>(or “</a:t>
            </a:r>
            <a:r>
              <a:rPr lang="en-US" sz="3600" b="1" dirty="0" smtClean="0">
                <a:solidFill>
                  <a:schemeClr val="accent2">
                    <a:lumMod val="60000"/>
                    <a:lumOff val="40000"/>
                  </a:schemeClr>
                </a:solidFill>
              </a:rPr>
              <a:t>cantos</a:t>
            </a:r>
            <a:r>
              <a:rPr lang="en-US" sz="3600" dirty="0" smtClean="0"/>
              <a:t>”).</a:t>
            </a:r>
          </a:p>
          <a:p>
            <a:r>
              <a:rPr lang="en-US" sz="3600" dirty="0" smtClean="0"/>
              <a:t>Each part has </a:t>
            </a:r>
            <a:r>
              <a:rPr lang="en-US" sz="3600" dirty="0" smtClean="0">
                <a:solidFill>
                  <a:schemeClr val="accent2">
                    <a:lumMod val="60000"/>
                    <a:lumOff val="40000"/>
                  </a:schemeClr>
                </a:solidFill>
              </a:rPr>
              <a:t>33 cantos</a:t>
            </a:r>
            <a:r>
              <a:rPr lang="en-US" sz="3600" dirty="0" smtClean="0"/>
              <a:t>.</a:t>
            </a:r>
          </a:p>
          <a:p>
            <a:r>
              <a:rPr lang="en-US" sz="3600" dirty="0" smtClean="0"/>
              <a:t>There is an extra introductory canto at the beginning, so…</a:t>
            </a:r>
          </a:p>
          <a:p>
            <a:r>
              <a:rPr lang="en-US" sz="3600" u="sng" dirty="0" smtClean="0"/>
              <a:t>Total</a:t>
            </a:r>
            <a:r>
              <a:rPr lang="en-US" sz="3600" dirty="0" smtClean="0"/>
              <a:t> number of cantos: </a:t>
            </a:r>
            <a:r>
              <a:rPr lang="en-US" sz="3600" dirty="0" smtClean="0">
                <a:solidFill>
                  <a:schemeClr val="accent2">
                    <a:lumMod val="60000"/>
                    <a:lumOff val="40000"/>
                  </a:schemeClr>
                </a:solidFill>
              </a:rPr>
              <a:t>100</a:t>
            </a:r>
            <a:r>
              <a:rPr lang="en-US" sz="3600" dirty="0" smtClean="0"/>
              <a:t>.</a:t>
            </a:r>
            <a:endParaRPr lang="en-US" dirty="0"/>
          </a:p>
        </p:txBody>
      </p:sp>
    </p:spTree>
    <p:extLst>
      <p:ext uri="{BB962C8B-B14F-4D97-AF65-F5344CB8AC3E}">
        <p14:creationId xmlns:p14="http://schemas.microsoft.com/office/powerpoint/2010/main" val="385211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p:txBody>
          <a:bodyPr>
            <a:normAutofit lnSpcReduction="10000"/>
          </a:bodyPr>
          <a:lstStyle/>
          <a:p>
            <a:r>
              <a:rPr lang="en-US" sz="3600" i="1" dirty="0" smtClean="0"/>
              <a:t>The Divine Comedy </a:t>
            </a:r>
            <a:r>
              <a:rPr lang="en-US" sz="3600" dirty="0" smtClean="0"/>
              <a:t>uses a fixed </a:t>
            </a:r>
            <a:r>
              <a:rPr lang="en-US" sz="3600" dirty="0" smtClean="0">
                <a:solidFill>
                  <a:schemeClr val="accent2">
                    <a:lumMod val="60000"/>
                    <a:lumOff val="40000"/>
                  </a:schemeClr>
                </a:solidFill>
              </a:rPr>
              <a:t>meter</a:t>
            </a:r>
            <a:r>
              <a:rPr lang="en-US" sz="3600" dirty="0" smtClean="0"/>
              <a:t> and </a:t>
            </a:r>
            <a:r>
              <a:rPr lang="en-US" sz="3600" dirty="0" smtClean="0">
                <a:solidFill>
                  <a:schemeClr val="accent2">
                    <a:lumMod val="60000"/>
                    <a:lumOff val="40000"/>
                  </a:schemeClr>
                </a:solidFill>
              </a:rPr>
              <a:t>rhyme scheme </a:t>
            </a:r>
            <a:r>
              <a:rPr lang="en-US" sz="3600" dirty="0" smtClean="0"/>
              <a:t>throughout.</a:t>
            </a:r>
          </a:p>
          <a:p>
            <a:r>
              <a:rPr lang="en-US" sz="3600" b="1" dirty="0" smtClean="0">
                <a:solidFill>
                  <a:schemeClr val="accent2">
                    <a:lumMod val="60000"/>
                    <a:lumOff val="40000"/>
                  </a:schemeClr>
                </a:solidFill>
              </a:rPr>
              <a:t>Meter</a:t>
            </a:r>
            <a:r>
              <a:rPr lang="en-US" sz="3600" dirty="0" smtClean="0"/>
              <a:t>: the pattern of stressed and unstressed syllables in a poem</a:t>
            </a:r>
          </a:p>
          <a:p>
            <a:r>
              <a:rPr lang="en-US" sz="3600" b="1" dirty="0" smtClean="0">
                <a:solidFill>
                  <a:schemeClr val="accent2">
                    <a:lumMod val="60000"/>
                    <a:lumOff val="40000"/>
                  </a:schemeClr>
                </a:solidFill>
              </a:rPr>
              <a:t>Rhyme scheme</a:t>
            </a:r>
            <a:r>
              <a:rPr lang="en-US" sz="3600" dirty="0" smtClean="0"/>
              <a:t>: the pattern of rhymes in a poem</a:t>
            </a:r>
          </a:p>
          <a:p>
            <a:r>
              <a:rPr lang="en-US" sz="3600" dirty="0" smtClean="0"/>
              <a:t>Read the first page, and annotate what you notice about the meter and rhyme scheme. </a:t>
            </a:r>
            <a:endParaRPr lang="en-US" dirty="0"/>
          </a:p>
        </p:txBody>
      </p:sp>
    </p:spTree>
    <p:extLst>
      <p:ext uri="{BB962C8B-B14F-4D97-AF65-F5344CB8AC3E}">
        <p14:creationId xmlns:p14="http://schemas.microsoft.com/office/powerpoint/2010/main" val="412517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p:txBody>
          <a:bodyPr>
            <a:normAutofit/>
          </a:bodyPr>
          <a:lstStyle/>
          <a:p>
            <a:r>
              <a:rPr lang="en-US" sz="3600" dirty="0" smtClean="0"/>
              <a:t>The Divine Comedy was written in Italian, so we read translations. </a:t>
            </a:r>
            <a:r>
              <a:rPr lang="en-US" sz="3600" dirty="0" smtClean="0">
                <a:sym typeface="Wingdings" panose="05000000000000000000" pitchFamily="2" charset="2"/>
              </a:rPr>
              <a:t></a:t>
            </a:r>
            <a:endParaRPr lang="en-US" sz="3600" dirty="0" smtClean="0"/>
          </a:p>
          <a:p>
            <a:r>
              <a:rPr lang="en-US" sz="3600" dirty="0" smtClean="0"/>
              <a:t>Some translations focus on style (rhyme, meter, </a:t>
            </a:r>
            <a:r>
              <a:rPr lang="en-US" sz="3600" dirty="0" err="1" smtClean="0"/>
              <a:t>etc</a:t>
            </a:r>
            <a:r>
              <a:rPr lang="en-US" sz="3600" dirty="0" smtClean="0"/>
              <a:t>;) some prefer to focus on reflecting the meaning correctly</a:t>
            </a:r>
          </a:p>
        </p:txBody>
      </p:sp>
    </p:spTree>
    <p:extLst>
      <p:ext uri="{BB962C8B-B14F-4D97-AF65-F5344CB8AC3E}">
        <p14:creationId xmlns:p14="http://schemas.microsoft.com/office/powerpoint/2010/main" val="78965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a:xfrm>
            <a:off x="685800" y="1762298"/>
            <a:ext cx="10820400" cy="5095702"/>
          </a:xfrm>
        </p:spPr>
        <p:txBody>
          <a:bodyPr>
            <a:normAutofit/>
          </a:bodyPr>
          <a:lstStyle/>
          <a:p>
            <a:pPr fontAlgn="base"/>
            <a:r>
              <a:rPr lang="it-IT" sz="2800" dirty="0"/>
              <a:t>Nel mezzo del cammin di nostra vita</a:t>
            </a:r>
            <a:br>
              <a:rPr lang="it-IT" sz="2800" dirty="0"/>
            </a:br>
            <a:r>
              <a:rPr lang="it-IT" sz="2800" dirty="0"/>
              <a:t>mi ritrovai per una selva oscura,</a:t>
            </a:r>
            <a:br>
              <a:rPr lang="it-IT" sz="2800" dirty="0"/>
            </a:br>
            <a:r>
              <a:rPr lang="it-IT" sz="2800" dirty="0"/>
              <a:t>ché la diritta via era smarrita.</a:t>
            </a:r>
          </a:p>
          <a:p>
            <a:pPr fontAlgn="base"/>
            <a:r>
              <a:rPr lang="it-IT" sz="2800" dirty="0"/>
              <a:t>Ahi quanto a dir qual era è cosa dura</a:t>
            </a:r>
            <a:br>
              <a:rPr lang="it-IT" sz="2800" dirty="0"/>
            </a:br>
            <a:r>
              <a:rPr lang="it-IT" sz="2800" dirty="0"/>
              <a:t>esta selva selvaggia e aspra e forte</a:t>
            </a:r>
            <a:br>
              <a:rPr lang="it-IT" sz="2800" dirty="0"/>
            </a:br>
            <a:r>
              <a:rPr lang="it-IT" sz="2800" dirty="0"/>
              <a:t>che nel pensier rinova la paura!</a:t>
            </a:r>
          </a:p>
          <a:p>
            <a:pPr fontAlgn="base"/>
            <a:r>
              <a:rPr lang="it-IT" sz="2800" dirty="0"/>
              <a:t>Tant' è amara che poco è più morte;</a:t>
            </a:r>
            <a:br>
              <a:rPr lang="it-IT" sz="2800" dirty="0"/>
            </a:br>
            <a:r>
              <a:rPr lang="it-IT" sz="2800" dirty="0"/>
              <a:t>ma per trattar del ben ch'i' vi trovai,</a:t>
            </a:r>
            <a:br>
              <a:rPr lang="it-IT" sz="2800" dirty="0"/>
            </a:br>
            <a:r>
              <a:rPr lang="it-IT" sz="2800" dirty="0"/>
              <a:t>dirò de l'altre cose ch'i' v'ho scorte.</a:t>
            </a:r>
          </a:p>
          <a:p>
            <a:pPr fontAlgn="base"/>
            <a:r>
              <a:rPr lang="it-IT" sz="2800" dirty="0"/>
              <a:t>Io non so ben ridir com' i' v'intrai,</a:t>
            </a:r>
            <a:br>
              <a:rPr lang="it-IT" sz="2800" dirty="0"/>
            </a:br>
            <a:r>
              <a:rPr lang="it-IT" sz="2800" dirty="0"/>
              <a:t>tant' era pien di sonno a quel punto</a:t>
            </a:r>
            <a:br>
              <a:rPr lang="it-IT" sz="2800" dirty="0"/>
            </a:br>
            <a:r>
              <a:rPr lang="it-IT" sz="2800" dirty="0"/>
              <a:t>che la verace via abbandonai.</a:t>
            </a:r>
          </a:p>
        </p:txBody>
      </p:sp>
    </p:spTree>
    <p:extLst>
      <p:ext uri="{BB962C8B-B14F-4D97-AF65-F5344CB8AC3E}">
        <p14:creationId xmlns:p14="http://schemas.microsoft.com/office/powerpoint/2010/main" val="3339278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a:xfrm>
            <a:off x="685800" y="1762298"/>
            <a:ext cx="10820400" cy="5095702"/>
          </a:xfrm>
        </p:spPr>
        <p:txBody>
          <a:bodyPr>
            <a:normAutofit/>
          </a:bodyPr>
          <a:lstStyle/>
          <a:p>
            <a:pPr fontAlgn="base"/>
            <a:r>
              <a:rPr lang="it-IT" sz="2800" dirty="0"/>
              <a:t>Nel mezzo del cammin di nostra </a:t>
            </a:r>
            <a:r>
              <a:rPr lang="it-IT" sz="2800" dirty="0">
                <a:solidFill>
                  <a:schemeClr val="accent2">
                    <a:lumMod val="60000"/>
                    <a:lumOff val="40000"/>
                  </a:schemeClr>
                </a:solidFill>
              </a:rPr>
              <a:t>vita</a:t>
            </a:r>
            <a:r>
              <a:rPr lang="it-IT" sz="2800" dirty="0"/>
              <a:t/>
            </a:r>
            <a:br>
              <a:rPr lang="it-IT" sz="2800" dirty="0"/>
            </a:br>
            <a:r>
              <a:rPr lang="it-IT" sz="2800" dirty="0"/>
              <a:t>mi ritrovai per una selva </a:t>
            </a:r>
            <a:r>
              <a:rPr lang="it-IT" sz="2800" dirty="0">
                <a:solidFill>
                  <a:schemeClr val="accent6">
                    <a:lumMod val="60000"/>
                    <a:lumOff val="40000"/>
                  </a:schemeClr>
                </a:solidFill>
              </a:rPr>
              <a:t>oscura</a:t>
            </a:r>
            <a:r>
              <a:rPr lang="it-IT" sz="2800" dirty="0"/>
              <a:t>,</a:t>
            </a:r>
            <a:br>
              <a:rPr lang="it-IT" sz="2800" dirty="0"/>
            </a:br>
            <a:r>
              <a:rPr lang="it-IT" sz="2800" dirty="0"/>
              <a:t>ché la diritta via era </a:t>
            </a:r>
            <a:r>
              <a:rPr lang="it-IT" sz="2800" dirty="0">
                <a:solidFill>
                  <a:schemeClr val="accent2">
                    <a:lumMod val="60000"/>
                    <a:lumOff val="40000"/>
                  </a:schemeClr>
                </a:solidFill>
              </a:rPr>
              <a:t>smarrita</a:t>
            </a:r>
            <a:r>
              <a:rPr lang="it-IT" sz="2800" dirty="0"/>
              <a:t>.</a:t>
            </a:r>
          </a:p>
          <a:p>
            <a:pPr fontAlgn="base"/>
            <a:r>
              <a:rPr lang="it-IT" sz="2800" dirty="0"/>
              <a:t>Ahi quanto a dir qual era è cosa </a:t>
            </a:r>
            <a:r>
              <a:rPr lang="it-IT" sz="2800" dirty="0">
                <a:solidFill>
                  <a:schemeClr val="accent6">
                    <a:lumMod val="60000"/>
                    <a:lumOff val="40000"/>
                  </a:schemeClr>
                </a:solidFill>
              </a:rPr>
              <a:t>dura</a:t>
            </a:r>
            <a:r>
              <a:rPr lang="it-IT" sz="2800" dirty="0"/>
              <a:t/>
            </a:r>
            <a:br>
              <a:rPr lang="it-IT" sz="2800" dirty="0"/>
            </a:br>
            <a:r>
              <a:rPr lang="it-IT" sz="2800" dirty="0"/>
              <a:t>esta selva selvaggia e aspra e </a:t>
            </a:r>
            <a:r>
              <a:rPr lang="it-IT" sz="2800" dirty="0">
                <a:solidFill>
                  <a:schemeClr val="accent3">
                    <a:lumMod val="75000"/>
                  </a:schemeClr>
                </a:solidFill>
              </a:rPr>
              <a:t>forte</a:t>
            </a:r>
            <a:r>
              <a:rPr lang="it-IT" sz="2800" dirty="0"/>
              <a:t/>
            </a:r>
            <a:br>
              <a:rPr lang="it-IT" sz="2800" dirty="0"/>
            </a:br>
            <a:r>
              <a:rPr lang="it-IT" sz="2800" dirty="0"/>
              <a:t>che nel pensier rinova la </a:t>
            </a:r>
            <a:r>
              <a:rPr lang="it-IT" sz="2800" dirty="0">
                <a:solidFill>
                  <a:schemeClr val="accent6">
                    <a:lumMod val="60000"/>
                    <a:lumOff val="40000"/>
                  </a:schemeClr>
                </a:solidFill>
              </a:rPr>
              <a:t>paura</a:t>
            </a:r>
            <a:r>
              <a:rPr lang="it-IT" sz="2800" dirty="0"/>
              <a:t>!</a:t>
            </a:r>
          </a:p>
          <a:p>
            <a:pPr fontAlgn="base"/>
            <a:r>
              <a:rPr lang="it-IT" sz="2800" dirty="0"/>
              <a:t>Tant' è amara che poco è più </a:t>
            </a:r>
            <a:r>
              <a:rPr lang="it-IT" sz="2800" dirty="0">
                <a:solidFill>
                  <a:schemeClr val="accent3">
                    <a:lumMod val="75000"/>
                  </a:schemeClr>
                </a:solidFill>
              </a:rPr>
              <a:t>morte</a:t>
            </a:r>
            <a:r>
              <a:rPr lang="it-IT" sz="2800" dirty="0"/>
              <a:t>;</a:t>
            </a:r>
            <a:br>
              <a:rPr lang="it-IT" sz="2800" dirty="0"/>
            </a:br>
            <a:r>
              <a:rPr lang="it-IT" sz="2800" dirty="0"/>
              <a:t>ma per trattar del ben ch'i' vi </a:t>
            </a:r>
            <a:r>
              <a:rPr lang="it-IT" sz="2800" dirty="0">
                <a:solidFill>
                  <a:srgbClr val="FFC000"/>
                </a:solidFill>
              </a:rPr>
              <a:t>trovai</a:t>
            </a:r>
            <a:r>
              <a:rPr lang="it-IT" sz="2800" dirty="0"/>
              <a:t>,</a:t>
            </a:r>
            <a:br>
              <a:rPr lang="it-IT" sz="2800" dirty="0"/>
            </a:br>
            <a:r>
              <a:rPr lang="it-IT" sz="2800" dirty="0"/>
              <a:t>dirò de l'altre cose ch'i' v'ho </a:t>
            </a:r>
            <a:r>
              <a:rPr lang="it-IT" sz="2800" dirty="0">
                <a:solidFill>
                  <a:schemeClr val="accent3">
                    <a:lumMod val="75000"/>
                  </a:schemeClr>
                </a:solidFill>
              </a:rPr>
              <a:t>scorte</a:t>
            </a:r>
            <a:r>
              <a:rPr lang="it-IT" sz="2800" dirty="0"/>
              <a:t>.</a:t>
            </a:r>
          </a:p>
          <a:p>
            <a:pPr fontAlgn="base"/>
            <a:r>
              <a:rPr lang="it-IT" sz="2800" dirty="0"/>
              <a:t>Io non so ben ridir com' i' </a:t>
            </a:r>
            <a:r>
              <a:rPr lang="it-IT" sz="2800" dirty="0">
                <a:solidFill>
                  <a:srgbClr val="FFC000"/>
                </a:solidFill>
              </a:rPr>
              <a:t>v'intrai</a:t>
            </a:r>
            <a:r>
              <a:rPr lang="it-IT" sz="2800" dirty="0"/>
              <a:t>,</a:t>
            </a:r>
            <a:br>
              <a:rPr lang="it-IT" sz="2800" dirty="0"/>
            </a:br>
            <a:r>
              <a:rPr lang="it-IT" sz="2800" dirty="0"/>
              <a:t>tant' era pien di sonno a quel punto</a:t>
            </a:r>
            <a:br>
              <a:rPr lang="it-IT" sz="2800" dirty="0"/>
            </a:br>
            <a:r>
              <a:rPr lang="it-IT" sz="2800" dirty="0"/>
              <a:t>che la verace via </a:t>
            </a:r>
            <a:r>
              <a:rPr lang="it-IT" sz="2800" dirty="0">
                <a:solidFill>
                  <a:srgbClr val="FFC000"/>
                </a:solidFill>
              </a:rPr>
              <a:t>abbandonai</a:t>
            </a:r>
            <a:r>
              <a:rPr lang="it-IT" sz="2800" dirty="0"/>
              <a:t>.</a:t>
            </a:r>
          </a:p>
        </p:txBody>
      </p:sp>
    </p:spTree>
    <p:extLst>
      <p:ext uri="{BB962C8B-B14F-4D97-AF65-F5344CB8AC3E}">
        <p14:creationId xmlns:p14="http://schemas.microsoft.com/office/powerpoint/2010/main" val="403702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a:xfrm>
            <a:off x="685800" y="1762298"/>
            <a:ext cx="10820400" cy="5095702"/>
          </a:xfrm>
        </p:spPr>
        <p:txBody>
          <a:bodyPr>
            <a:normAutofit/>
          </a:bodyPr>
          <a:lstStyle/>
          <a:p>
            <a:pPr fontAlgn="base"/>
            <a:r>
              <a:rPr lang="it-IT" sz="2800" dirty="0"/>
              <a:t>Nel mezzo del cammin di nostra </a:t>
            </a:r>
            <a:r>
              <a:rPr lang="it-IT" sz="2800" dirty="0" smtClean="0">
                <a:solidFill>
                  <a:schemeClr val="accent2">
                    <a:lumMod val="60000"/>
                    <a:lumOff val="40000"/>
                  </a:schemeClr>
                </a:solidFill>
              </a:rPr>
              <a:t>vita A</a:t>
            </a:r>
            <a:r>
              <a:rPr lang="it-IT" sz="2800" dirty="0"/>
              <a:t/>
            </a:r>
            <a:br>
              <a:rPr lang="it-IT" sz="2800" dirty="0"/>
            </a:br>
            <a:r>
              <a:rPr lang="it-IT" sz="2800" dirty="0"/>
              <a:t>mi ritrovai per una selva </a:t>
            </a:r>
            <a:r>
              <a:rPr lang="it-IT" sz="2800" dirty="0" smtClean="0">
                <a:solidFill>
                  <a:schemeClr val="accent6">
                    <a:lumMod val="60000"/>
                    <a:lumOff val="40000"/>
                  </a:schemeClr>
                </a:solidFill>
              </a:rPr>
              <a:t>oscura, B</a:t>
            </a:r>
            <a:r>
              <a:rPr lang="it-IT" sz="2800" dirty="0"/>
              <a:t/>
            </a:r>
            <a:br>
              <a:rPr lang="it-IT" sz="2800" dirty="0"/>
            </a:br>
            <a:r>
              <a:rPr lang="it-IT" sz="2800" dirty="0"/>
              <a:t>ché la diritta via era </a:t>
            </a:r>
            <a:r>
              <a:rPr lang="it-IT" sz="2800" dirty="0" smtClean="0">
                <a:solidFill>
                  <a:schemeClr val="accent2">
                    <a:lumMod val="60000"/>
                    <a:lumOff val="40000"/>
                  </a:schemeClr>
                </a:solidFill>
              </a:rPr>
              <a:t>smarrita. A</a:t>
            </a:r>
            <a:endParaRPr lang="it-IT" sz="2800" dirty="0"/>
          </a:p>
          <a:p>
            <a:pPr fontAlgn="base"/>
            <a:r>
              <a:rPr lang="it-IT" sz="2800" dirty="0"/>
              <a:t>Ahi quanto a dir qual era è cosa </a:t>
            </a:r>
            <a:r>
              <a:rPr lang="it-IT" sz="2800" dirty="0" smtClean="0">
                <a:solidFill>
                  <a:schemeClr val="accent6">
                    <a:lumMod val="60000"/>
                    <a:lumOff val="40000"/>
                  </a:schemeClr>
                </a:solidFill>
              </a:rPr>
              <a:t>dura B</a:t>
            </a:r>
            <a:r>
              <a:rPr lang="it-IT" sz="2800" dirty="0"/>
              <a:t/>
            </a:r>
            <a:br>
              <a:rPr lang="it-IT" sz="2800" dirty="0"/>
            </a:br>
            <a:r>
              <a:rPr lang="it-IT" sz="2800" dirty="0"/>
              <a:t>esta selva selvaggia e aspra e </a:t>
            </a:r>
            <a:r>
              <a:rPr lang="it-IT" sz="2800" dirty="0" smtClean="0">
                <a:solidFill>
                  <a:schemeClr val="accent3">
                    <a:lumMod val="75000"/>
                  </a:schemeClr>
                </a:solidFill>
              </a:rPr>
              <a:t>forte C</a:t>
            </a:r>
            <a:r>
              <a:rPr lang="it-IT" sz="2800" dirty="0"/>
              <a:t/>
            </a:r>
            <a:br>
              <a:rPr lang="it-IT" sz="2800" dirty="0"/>
            </a:br>
            <a:r>
              <a:rPr lang="it-IT" sz="2800" dirty="0"/>
              <a:t>che nel pensier rinova la </a:t>
            </a:r>
            <a:r>
              <a:rPr lang="it-IT" sz="2800" dirty="0" smtClean="0">
                <a:solidFill>
                  <a:schemeClr val="accent6">
                    <a:lumMod val="60000"/>
                    <a:lumOff val="40000"/>
                  </a:schemeClr>
                </a:solidFill>
              </a:rPr>
              <a:t>paura! B</a:t>
            </a:r>
            <a:endParaRPr lang="it-IT" sz="2800" dirty="0"/>
          </a:p>
          <a:p>
            <a:pPr fontAlgn="base"/>
            <a:r>
              <a:rPr lang="it-IT" sz="2800" dirty="0"/>
              <a:t>Tant' è amara che poco è più </a:t>
            </a:r>
            <a:r>
              <a:rPr lang="it-IT" sz="2800" dirty="0" smtClean="0">
                <a:solidFill>
                  <a:schemeClr val="accent3">
                    <a:lumMod val="75000"/>
                  </a:schemeClr>
                </a:solidFill>
              </a:rPr>
              <a:t>morte; C</a:t>
            </a:r>
            <a:r>
              <a:rPr lang="it-IT" sz="2800" dirty="0"/>
              <a:t/>
            </a:r>
            <a:br>
              <a:rPr lang="it-IT" sz="2800" dirty="0"/>
            </a:br>
            <a:r>
              <a:rPr lang="it-IT" sz="2800" dirty="0"/>
              <a:t>ma per trattar del ben ch'i' vi </a:t>
            </a:r>
            <a:r>
              <a:rPr lang="it-IT" sz="2800" dirty="0" smtClean="0">
                <a:solidFill>
                  <a:srgbClr val="FFC000"/>
                </a:solidFill>
              </a:rPr>
              <a:t>trovai, D</a:t>
            </a:r>
            <a:r>
              <a:rPr lang="it-IT" sz="2800" dirty="0"/>
              <a:t/>
            </a:r>
            <a:br>
              <a:rPr lang="it-IT" sz="2800" dirty="0"/>
            </a:br>
            <a:r>
              <a:rPr lang="it-IT" sz="2800" dirty="0"/>
              <a:t>dirò de l'altre cose ch'i' v'ho </a:t>
            </a:r>
            <a:r>
              <a:rPr lang="it-IT" sz="2800" dirty="0" smtClean="0">
                <a:solidFill>
                  <a:schemeClr val="accent3">
                    <a:lumMod val="75000"/>
                  </a:schemeClr>
                </a:solidFill>
              </a:rPr>
              <a:t>scorte. C</a:t>
            </a:r>
            <a:endParaRPr lang="it-IT" sz="2800" dirty="0"/>
          </a:p>
          <a:p>
            <a:pPr fontAlgn="base"/>
            <a:r>
              <a:rPr lang="it-IT" sz="2800" dirty="0"/>
              <a:t>Io non so ben ridir com' i' </a:t>
            </a:r>
            <a:r>
              <a:rPr lang="it-IT" sz="2800" dirty="0" smtClean="0">
                <a:solidFill>
                  <a:srgbClr val="FFC000"/>
                </a:solidFill>
              </a:rPr>
              <a:t>v'intrai. D</a:t>
            </a:r>
            <a:r>
              <a:rPr lang="it-IT" sz="2800" dirty="0"/>
              <a:t/>
            </a:r>
            <a:br>
              <a:rPr lang="it-IT" sz="2800" dirty="0"/>
            </a:br>
            <a:r>
              <a:rPr lang="it-IT" sz="2800" dirty="0"/>
              <a:t>tant' era pien di sonno a quel </a:t>
            </a:r>
            <a:r>
              <a:rPr lang="it-IT" sz="2800" dirty="0" smtClean="0"/>
              <a:t>punto E</a:t>
            </a:r>
            <a:r>
              <a:rPr lang="it-IT" sz="2800" dirty="0"/>
              <a:t/>
            </a:r>
            <a:br>
              <a:rPr lang="it-IT" sz="2800" dirty="0"/>
            </a:br>
            <a:r>
              <a:rPr lang="it-IT" sz="2800" dirty="0"/>
              <a:t>che la verace via </a:t>
            </a:r>
            <a:r>
              <a:rPr lang="it-IT" sz="2800" dirty="0" smtClean="0">
                <a:solidFill>
                  <a:srgbClr val="FFC000"/>
                </a:solidFill>
              </a:rPr>
              <a:t>abbandonai. </a:t>
            </a:r>
            <a:r>
              <a:rPr lang="it-IT" sz="2800" dirty="0">
                <a:solidFill>
                  <a:srgbClr val="FFC000"/>
                </a:solidFill>
              </a:rPr>
              <a:t>D</a:t>
            </a:r>
            <a:endParaRPr lang="it-IT" sz="2800" dirty="0"/>
          </a:p>
        </p:txBody>
      </p:sp>
    </p:spTree>
    <p:extLst>
      <p:ext uri="{BB962C8B-B14F-4D97-AF65-F5344CB8AC3E}">
        <p14:creationId xmlns:p14="http://schemas.microsoft.com/office/powerpoint/2010/main" val="111219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618" y="3175064"/>
            <a:ext cx="8610600" cy="1293028"/>
          </a:xfrm>
        </p:spPr>
        <p:txBody>
          <a:bodyPr/>
          <a:lstStyle/>
          <a:p>
            <a:r>
              <a:rPr lang="en-US" dirty="0" smtClean="0"/>
              <a:t>Dante Alighieri</a:t>
            </a:r>
            <a:endParaRPr lang="en-US" dirty="0"/>
          </a:p>
        </p:txBody>
      </p:sp>
      <p:sp>
        <p:nvSpPr>
          <p:cNvPr id="3" name="Content Placeholder 2"/>
          <p:cNvSpPr>
            <a:spLocks noGrp="1"/>
          </p:cNvSpPr>
          <p:nvPr>
            <p:ph idx="1"/>
          </p:nvPr>
        </p:nvSpPr>
        <p:spPr>
          <a:xfrm>
            <a:off x="250986" y="1721543"/>
            <a:ext cx="4537559" cy="4934784"/>
          </a:xfrm>
        </p:spPr>
        <p:txBody>
          <a:bodyPr>
            <a:normAutofit/>
          </a:bodyPr>
          <a:lstStyle/>
          <a:p>
            <a:r>
              <a:rPr lang="en-US" sz="3600" dirty="0" smtClean="0"/>
              <a:t>Born 1265, died 1321</a:t>
            </a:r>
          </a:p>
          <a:p>
            <a:r>
              <a:rPr lang="en-US" sz="3600" dirty="0" smtClean="0"/>
              <a:t>Late Middle Ages</a:t>
            </a:r>
          </a:p>
          <a:p>
            <a:r>
              <a:rPr lang="en-US" sz="3600" dirty="0" smtClean="0"/>
              <a:t>Widely </a:t>
            </a:r>
            <a:r>
              <a:rPr lang="en-US" sz="3600" dirty="0"/>
              <a:t>regarded as </a:t>
            </a:r>
            <a:r>
              <a:rPr lang="en-US" sz="3600" dirty="0" smtClean="0"/>
              <a:t>“the </a:t>
            </a:r>
            <a:r>
              <a:rPr lang="en-US" sz="3600" dirty="0"/>
              <a:t>world’s greatest poet of </a:t>
            </a:r>
            <a:r>
              <a:rPr lang="en-US" sz="3600" dirty="0" smtClean="0"/>
              <a:t>ideas”</a:t>
            </a:r>
            <a:endParaRPr lang="en-US" sz="3600" dirty="0"/>
          </a:p>
          <a:p>
            <a:endParaRPr lang="en-US" dirty="0"/>
          </a:p>
        </p:txBody>
      </p:sp>
      <p:pic>
        <p:nvPicPr>
          <p:cNvPr id="5" name="Picture 2" descr="https://upload.wikimedia.org/wikipedia/commons/thumb/6/6f/Portrait_de_Dante.jpg/220px-Portrait_de_Dant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8" b="100000" l="7273" r="98182">
                        <a14:foregroundMark x1="63182" y1="30655" x2="62273" y2="35417"/>
                        <a14:foregroundMark x1="59545" y1="76190" x2="59545" y2="76190"/>
                        <a14:foregroundMark x1="60909" y1="61310" x2="56818" y2="84226"/>
                        <a14:foregroundMark x1="79091" y1="72321" x2="79545" y2="88988"/>
                        <a14:foregroundMark x1="33636" y1="75595" x2="22273" y2="92262"/>
                      </a14:backgroundRemoval>
                    </a14:imgEffect>
                  </a14:imgLayer>
                </a14:imgProps>
              </a:ext>
              <a:ext uri="{28A0092B-C50C-407E-A947-70E740481C1C}">
                <a14:useLocalDpi xmlns:a14="http://schemas.microsoft.com/office/drawing/2010/main" val="0"/>
              </a:ext>
            </a:extLst>
          </a:blip>
          <a:srcRect/>
          <a:stretch>
            <a:fillRect/>
          </a:stretch>
        </p:blipFill>
        <p:spPr bwMode="auto">
          <a:xfrm>
            <a:off x="7820526" y="181565"/>
            <a:ext cx="4371474" cy="667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0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The Rhyme Scheme of the Divine Comedy is called </a:t>
            </a:r>
            <a:r>
              <a:rPr lang="en-US" sz="3200" b="1" i="1" dirty="0" err="1" smtClean="0">
                <a:solidFill>
                  <a:schemeClr val="accent2">
                    <a:lumMod val="60000"/>
                    <a:lumOff val="40000"/>
                  </a:schemeClr>
                </a:solidFill>
              </a:rPr>
              <a:t>terza</a:t>
            </a:r>
            <a:r>
              <a:rPr lang="en-US" sz="3200" b="1" i="1" dirty="0" smtClean="0">
                <a:solidFill>
                  <a:schemeClr val="accent2">
                    <a:lumMod val="60000"/>
                    <a:lumOff val="40000"/>
                  </a:schemeClr>
                </a:solidFill>
              </a:rPr>
              <a:t> </a:t>
            </a:r>
            <a:r>
              <a:rPr lang="en-US" sz="3200" b="1" i="1" dirty="0" err="1" smtClean="0">
                <a:solidFill>
                  <a:schemeClr val="accent2">
                    <a:lumMod val="60000"/>
                    <a:lumOff val="40000"/>
                  </a:schemeClr>
                </a:solidFill>
              </a:rPr>
              <a:t>rima</a:t>
            </a:r>
            <a:r>
              <a:rPr lang="en-US" sz="3200" dirty="0" smtClean="0"/>
              <a:t>. </a:t>
            </a:r>
          </a:p>
          <a:p>
            <a:r>
              <a:rPr lang="en-US" sz="3200" dirty="0" smtClean="0"/>
              <a:t>“Interlocking” form – ABA, BCB, CBC, DCD…</a:t>
            </a:r>
          </a:p>
          <a:p>
            <a:r>
              <a:rPr lang="en-US" sz="3200" dirty="0" smtClean="0"/>
              <a:t>Each stanza is called a </a:t>
            </a:r>
            <a:r>
              <a:rPr lang="en-US" sz="3200" b="1" i="1" dirty="0" err="1" smtClean="0">
                <a:solidFill>
                  <a:schemeClr val="accent2">
                    <a:lumMod val="60000"/>
                    <a:lumOff val="40000"/>
                  </a:schemeClr>
                </a:solidFill>
              </a:rPr>
              <a:t>tercet</a:t>
            </a:r>
            <a:r>
              <a:rPr lang="en-US" sz="3200" b="1" i="1" dirty="0"/>
              <a:t>.</a:t>
            </a:r>
            <a:endParaRPr lang="en-US" sz="3200" dirty="0"/>
          </a:p>
          <a:p>
            <a:r>
              <a:rPr lang="en-US" sz="3200" dirty="0"/>
              <a:t>The only time the form changes is at the conclusion of the poem, where a single line that rhymes with the second line of the final </a:t>
            </a:r>
            <a:r>
              <a:rPr lang="en-US" sz="3200" dirty="0" err="1"/>
              <a:t>tercet</a:t>
            </a:r>
            <a:r>
              <a:rPr lang="en-US" sz="3200" dirty="0"/>
              <a:t> stands alone; the rhyme scene at the end of the poem looks like this: “</a:t>
            </a:r>
            <a:r>
              <a:rPr lang="en-US" sz="3200" dirty="0" err="1"/>
              <a:t>xyx</a:t>
            </a:r>
            <a:r>
              <a:rPr lang="en-US" sz="3200" dirty="0"/>
              <a:t> </a:t>
            </a:r>
            <a:r>
              <a:rPr lang="en-US" sz="3200" dirty="0" err="1"/>
              <a:t>yzy</a:t>
            </a:r>
            <a:r>
              <a:rPr lang="en-US" sz="3200" dirty="0"/>
              <a:t> </a:t>
            </a:r>
            <a:r>
              <a:rPr lang="en-US" sz="3200" dirty="0" smtClean="0"/>
              <a:t>z”.</a:t>
            </a:r>
            <a:endParaRPr lang="en-US" sz="3200" dirty="0"/>
          </a:p>
          <a:p>
            <a:endParaRPr lang="en-US" sz="3200" dirty="0"/>
          </a:p>
        </p:txBody>
      </p:sp>
    </p:spTree>
    <p:extLst>
      <p:ext uri="{BB962C8B-B14F-4D97-AF65-F5344CB8AC3E}">
        <p14:creationId xmlns:p14="http://schemas.microsoft.com/office/powerpoint/2010/main" val="3537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Inferno - structure</a:t>
            </a:r>
            <a:endParaRPr lang="en-US" dirty="0"/>
          </a:p>
        </p:txBody>
      </p:sp>
      <p:sp>
        <p:nvSpPr>
          <p:cNvPr id="3" name="Content Placeholder 2"/>
          <p:cNvSpPr>
            <a:spLocks noGrp="1"/>
          </p:cNvSpPr>
          <p:nvPr>
            <p:ph idx="1"/>
          </p:nvPr>
        </p:nvSpPr>
        <p:spPr>
          <a:xfrm>
            <a:off x="685800" y="1762298"/>
            <a:ext cx="10820400" cy="5095702"/>
          </a:xfrm>
        </p:spPr>
        <p:txBody>
          <a:bodyPr>
            <a:normAutofit/>
          </a:bodyPr>
          <a:lstStyle/>
          <a:p>
            <a:pPr fontAlgn="base"/>
            <a:r>
              <a:rPr lang="it-IT" sz="1600" dirty="0"/>
              <a:t>Nel mezzo del cammin di nostra </a:t>
            </a:r>
            <a:r>
              <a:rPr lang="it-IT" sz="1600" dirty="0" smtClean="0">
                <a:solidFill>
                  <a:schemeClr val="accent2">
                    <a:lumMod val="60000"/>
                    <a:lumOff val="40000"/>
                  </a:schemeClr>
                </a:solidFill>
              </a:rPr>
              <a:t>vita A</a:t>
            </a:r>
            <a:r>
              <a:rPr lang="it-IT" sz="1600" dirty="0"/>
              <a:t/>
            </a:r>
            <a:br>
              <a:rPr lang="it-IT" sz="1600" dirty="0"/>
            </a:br>
            <a:r>
              <a:rPr lang="it-IT" sz="1600" dirty="0"/>
              <a:t>mi ritrovai per una selva </a:t>
            </a:r>
            <a:r>
              <a:rPr lang="it-IT" sz="1600" dirty="0" smtClean="0">
                <a:solidFill>
                  <a:schemeClr val="accent6">
                    <a:lumMod val="60000"/>
                    <a:lumOff val="40000"/>
                  </a:schemeClr>
                </a:solidFill>
              </a:rPr>
              <a:t>oscura, B</a:t>
            </a:r>
            <a:r>
              <a:rPr lang="it-IT" sz="1600" dirty="0"/>
              <a:t/>
            </a:r>
            <a:br>
              <a:rPr lang="it-IT" sz="1600" dirty="0"/>
            </a:br>
            <a:r>
              <a:rPr lang="it-IT" sz="1600" dirty="0"/>
              <a:t>ché la diritta via era </a:t>
            </a:r>
            <a:r>
              <a:rPr lang="it-IT" sz="1600" dirty="0" smtClean="0">
                <a:solidFill>
                  <a:schemeClr val="accent2">
                    <a:lumMod val="60000"/>
                    <a:lumOff val="40000"/>
                  </a:schemeClr>
                </a:solidFill>
              </a:rPr>
              <a:t>smarrita. A</a:t>
            </a:r>
            <a:endParaRPr lang="it-IT" sz="1600" dirty="0"/>
          </a:p>
          <a:p>
            <a:pPr fontAlgn="base"/>
            <a:r>
              <a:rPr lang="it-IT" sz="1600" dirty="0"/>
              <a:t>Ahi quanto a dir qual era è cosa </a:t>
            </a:r>
            <a:r>
              <a:rPr lang="it-IT" sz="1600" dirty="0" smtClean="0">
                <a:solidFill>
                  <a:schemeClr val="accent6">
                    <a:lumMod val="60000"/>
                    <a:lumOff val="40000"/>
                  </a:schemeClr>
                </a:solidFill>
              </a:rPr>
              <a:t>dura B</a:t>
            </a:r>
            <a:r>
              <a:rPr lang="it-IT" sz="1600" dirty="0"/>
              <a:t/>
            </a:r>
            <a:br>
              <a:rPr lang="it-IT" sz="1600" dirty="0"/>
            </a:br>
            <a:r>
              <a:rPr lang="it-IT" sz="1600" dirty="0"/>
              <a:t>esta selva selvaggia e aspra e </a:t>
            </a:r>
            <a:r>
              <a:rPr lang="it-IT" sz="1600" dirty="0" smtClean="0">
                <a:solidFill>
                  <a:schemeClr val="accent3">
                    <a:lumMod val="75000"/>
                  </a:schemeClr>
                </a:solidFill>
              </a:rPr>
              <a:t>forte C</a:t>
            </a:r>
            <a:r>
              <a:rPr lang="it-IT" sz="1600" dirty="0"/>
              <a:t/>
            </a:r>
            <a:br>
              <a:rPr lang="it-IT" sz="1600" dirty="0"/>
            </a:br>
            <a:r>
              <a:rPr lang="it-IT" sz="1600" dirty="0"/>
              <a:t>che nel pensier rinova la </a:t>
            </a:r>
            <a:r>
              <a:rPr lang="it-IT" sz="1600" dirty="0" smtClean="0">
                <a:solidFill>
                  <a:schemeClr val="accent6">
                    <a:lumMod val="60000"/>
                    <a:lumOff val="40000"/>
                  </a:schemeClr>
                </a:solidFill>
              </a:rPr>
              <a:t>paura! B</a:t>
            </a:r>
            <a:endParaRPr lang="it-IT" sz="1600" dirty="0"/>
          </a:p>
          <a:p>
            <a:pPr fontAlgn="base"/>
            <a:r>
              <a:rPr lang="it-IT" sz="1600" dirty="0"/>
              <a:t>Tant' è amara che poco è più </a:t>
            </a:r>
            <a:r>
              <a:rPr lang="it-IT" sz="1600" dirty="0" smtClean="0">
                <a:solidFill>
                  <a:schemeClr val="accent3">
                    <a:lumMod val="75000"/>
                  </a:schemeClr>
                </a:solidFill>
              </a:rPr>
              <a:t>morte; C</a:t>
            </a:r>
            <a:r>
              <a:rPr lang="it-IT" sz="1600" dirty="0"/>
              <a:t/>
            </a:r>
            <a:br>
              <a:rPr lang="it-IT" sz="1600" dirty="0"/>
            </a:br>
            <a:r>
              <a:rPr lang="it-IT" sz="1600" dirty="0"/>
              <a:t>ma per trattar del ben ch'i' vi </a:t>
            </a:r>
            <a:r>
              <a:rPr lang="it-IT" sz="1600" dirty="0" smtClean="0">
                <a:solidFill>
                  <a:srgbClr val="FFC000"/>
                </a:solidFill>
              </a:rPr>
              <a:t>trovai, D</a:t>
            </a:r>
            <a:r>
              <a:rPr lang="it-IT" sz="1600" dirty="0"/>
              <a:t/>
            </a:r>
            <a:br>
              <a:rPr lang="it-IT" sz="1600" dirty="0"/>
            </a:br>
            <a:r>
              <a:rPr lang="it-IT" sz="1600" dirty="0"/>
              <a:t>dirò de l'altre cose ch'i' v'ho </a:t>
            </a:r>
            <a:r>
              <a:rPr lang="it-IT" sz="1600" dirty="0" smtClean="0">
                <a:solidFill>
                  <a:schemeClr val="accent3">
                    <a:lumMod val="75000"/>
                  </a:schemeClr>
                </a:solidFill>
              </a:rPr>
              <a:t>scorte. C</a:t>
            </a:r>
            <a:endParaRPr lang="it-IT" sz="1600" dirty="0"/>
          </a:p>
          <a:p>
            <a:pPr fontAlgn="base"/>
            <a:r>
              <a:rPr lang="it-IT" sz="1600" dirty="0"/>
              <a:t>Io non so ben ridir com' i' </a:t>
            </a:r>
            <a:r>
              <a:rPr lang="it-IT" sz="1600" dirty="0" smtClean="0">
                <a:solidFill>
                  <a:srgbClr val="FFC000"/>
                </a:solidFill>
              </a:rPr>
              <a:t>v'intrai. D</a:t>
            </a:r>
            <a:r>
              <a:rPr lang="it-IT" sz="1600" dirty="0"/>
              <a:t/>
            </a:r>
            <a:br>
              <a:rPr lang="it-IT" sz="1600" dirty="0"/>
            </a:br>
            <a:r>
              <a:rPr lang="it-IT" sz="1600" dirty="0"/>
              <a:t>tant' era pien di sonno a quel </a:t>
            </a:r>
            <a:r>
              <a:rPr lang="it-IT" sz="1600" dirty="0" smtClean="0"/>
              <a:t>punto E</a:t>
            </a:r>
            <a:r>
              <a:rPr lang="it-IT" sz="1600" dirty="0"/>
              <a:t/>
            </a:r>
            <a:br>
              <a:rPr lang="it-IT" sz="1600" dirty="0"/>
            </a:br>
            <a:r>
              <a:rPr lang="it-IT" sz="1600" dirty="0"/>
              <a:t>che la verace via </a:t>
            </a:r>
            <a:r>
              <a:rPr lang="it-IT" sz="1600" dirty="0" smtClean="0">
                <a:solidFill>
                  <a:srgbClr val="FFC000"/>
                </a:solidFill>
              </a:rPr>
              <a:t>abbandonai. D...</a:t>
            </a:r>
          </a:p>
          <a:p>
            <a:pPr marL="0" indent="0" fontAlgn="base">
              <a:buNone/>
            </a:pPr>
            <a:r>
              <a:rPr lang="it-IT" sz="2800" dirty="0" smtClean="0">
                <a:solidFill>
                  <a:schemeClr val="tx2">
                    <a:lumMod val="50000"/>
                  </a:schemeClr>
                </a:solidFill>
              </a:rPr>
              <a:t>...</a:t>
            </a:r>
          </a:p>
          <a:p>
            <a:pPr fontAlgn="base"/>
            <a:r>
              <a:rPr lang="it-IT" dirty="0"/>
              <a:t>Or va, ch'un sol volere è d'ambedue</a:t>
            </a:r>
            <a:r>
              <a:rPr lang="it-IT" dirty="0" smtClean="0"/>
              <a:t>: </a:t>
            </a:r>
            <a:r>
              <a:rPr lang="it-IT" dirty="0" smtClean="0">
                <a:solidFill>
                  <a:srgbClr val="FF0000"/>
                </a:solidFill>
              </a:rPr>
              <a:t>Y</a:t>
            </a:r>
            <a:r>
              <a:rPr lang="it-IT" dirty="0"/>
              <a:t/>
            </a:r>
            <a:br>
              <a:rPr lang="it-IT" dirty="0"/>
            </a:br>
            <a:r>
              <a:rPr lang="it-IT" dirty="0"/>
              <a:t>tu duca, tu segnore e tu maestro</a:t>
            </a:r>
            <a:r>
              <a:rPr lang="it-IT" dirty="0" smtClean="0"/>
              <a:t>». </a:t>
            </a:r>
            <a:r>
              <a:rPr lang="it-IT" dirty="0" smtClean="0">
                <a:solidFill>
                  <a:srgbClr val="0070C0"/>
                </a:solidFill>
              </a:rPr>
              <a:t>Z</a:t>
            </a:r>
            <a:r>
              <a:rPr lang="it-IT" dirty="0"/>
              <a:t/>
            </a:r>
            <a:br>
              <a:rPr lang="it-IT" dirty="0"/>
            </a:br>
            <a:r>
              <a:rPr lang="it-IT" dirty="0"/>
              <a:t>Così li dissi; e poi che mosso fue</a:t>
            </a:r>
            <a:r>
              <a:rPr lang="it-IT" dirty="0" smtClean="0"/>
              <a:t>, </a:t>
            </a:r>
            <a:r>
              <a:rPr lang="it-IT" dirty="0" smtClean="0">
                <a:solidFill>
                  <a:srgbClr val="FF0000"/>
                </a:solidFill>
              </a:rPr>
              <a:t>Y</a:t>
            </a:r>
            <a:endParaRPr lang="it-IT" dirty="0">
              <a:solidFill>
                <a:srgbClr val="FF0000"/>
              </a:solidFill>
            </a:endParaRPr>
          </a:p>
          <a:p>
            <a:pPr fontAlgn="base"/>
            <a:r>
              <a:rPr lang="it-IT" dirty="0"/>
              <a:t>intrai per lo cammino alto e silvestro</a:t>
            </a:r>
            <a:r>
              <a:rPr lang="it-IT" dirty="0" smtClean="0"/>
              <a:t>. </a:t>
            </a:r>
            <a:r>
              <a:rPr lang="it-IT" dirty="0" smtClean="0">
                <a:solidFill>
                  <a:srgbClr val="0070C0"/>
                </a:solidFill>
              </a:rPr>
              <a:t>Z</a:t>
            </a:r>
            <a:endParaRPr lang="it-IT" dirty="0">
              <a:solidFill>
                <a:srgbClr val="0070C0"/>
              </a:solidFill>
            </a:endParaRPr>
          </a:p>
          <a:p>
            <a:pPr fontAlgn="base"/>
            <a:endParaRPr lang="it-IT" sz="1800" dirty="0"/>
          </a:p>
        </p:txBody>
      </p:sp>
      <p:sp>
        <p:nvSpPr>
          <p:cNvPr id="4" name="TextBox 3"/>
          <p:cNvSpPr txBox="1"/>
          <p:nvPr/>
        </p:nvSpPr>
        <p:spPr>
          <a:xfrm>
            <a:off x="7940351" y="5234474"/>
            <a:ext cx="380689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&lt;- Last </a:t>
            </a:r>
            <a:r>
              <a:rPr kumimoji="0" lang="en-US" sz="28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tercet</a:t>
            </a:r>
            <a:r>
              <a:rPr kumimoji="0" lang="en-US"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 one “bonus” line</a:t>
            </a: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830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Alighieri</a:t>
            </a:r>
            <a:endParaRPr lang="en-US" dirty="0"/>
          </a:p>
        </p:txBody>
      </p:sp>
      <p:sp>
        <p:nvSpPr>
          <p:cNvPr id="3" name="Content Placeholder 2"/>
          <p:cNvSpPr>
            <a:spLocks noGrp="1"/>
          </p:cNvSpPr>
          <p:nvPr>
            <p:ph idx="1"/>
          </p:nvPr>
        </p:nvSpPr>
        <p:spPr>
          <a:xfrm>
            <a:off x="250986" y="1721543"/>
            <a:ext cx="5587839" cy="4934784"/>
          </a:xfrm>
        </p:spPr>
        <p:txBody>
          <a:bodyPr>
            <a:normAutofit lnSpcReduction="10000"/>
          </a:bodyPr>
          <a:lstStyle/>
          <a:p>
            <a:r>
              <a:rPr lang="en-US" sz="3600" dirty="0" smtClean="0"/>
              <a:t>From Florence (Firenze) Italy</a:t>
            </a:r>
          </a:p>
          <a:p>
            <a:r>
              <a:rPr lang="en-US" sz="3600" dirty="0" smtClean="0"/>
              <a:t>From a wealthy family</a:t>
            </a:r>
          </a:p>
          <a:p>
            <a:r>
              <a:rPr lang="en-US" sz="3600" dirty="0" smtClean="0"/>
              <a:t>Studied poetry and literature</a:t>
            </a:r>
          </a:p>
          <a:p>
            <a:r>
              <a:rPr lang="en-US" sz="3600" dirty="0" smtClean="0"/>
              <a:t>Writer </a:t>
            </a:r>
            <a:r>
              <a:rPr lang="en-US" sz="3600" dirty="0"/>
              <a:t>and politician</a:t>
            </a:r>
          </a:p>
          <a:p>
            <a:r>
              <a:rPr lang="en-US" sz="3600" dirty="0" smtClean="0"/>
              <a:t>Age 9: Sees and falls in love with a girl named Beatrice</a:t>
            </a:r>
          </a:p>
        </p:txBody>
      </p:sp>
      <p:pic>
        <p:nvPicPr>
          <p:cNvPr id="1030" name="Picture 6" descr="Image result for florence ital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2206625"/>
            <a:ext cx="345757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Alighieri</a:t>
            </a:r>
            <a:endParaRPr lang="en-US" dirty="0"/>
          </a:p>
        </p:txBody>
      </p:sp>
      <p:sp>
        <p:nvSpPr>
          <p:cNvPr id="3" name="Content Placeholder 2"/>
          <p:cNvSpPr>
            <a:spLocks noGrp="1"/>
          </p:cNvSpPr>
          <p:nvPr>
            <p:ph idx="1"/>
          </p:nvPr>
        </p:nvSpPr>
        <p:spPr>
          <a:xfrm>
            <a:off x="284237" y="1781521"/>
            <a:ext cx="7587916" cy="4934784"/>
          </a:xfrm>
        </p:spPr>
        <p:txBody>
          <a:bodyPr>
            <a:normAutofit lnSpcReduction="10000"/>
          </a:bodyPr>
          <a:lstStyle/>
          <a:p>
            <a:r>
              <a:rPr lang="en-US" sz="3600" dirty="0" smtClean="0"/>
              <a:t>Big political rivalry in Florence at the time: </a:t>
            </a:r>
          </a:p>
          <a:p>
            <a:pPr lvl="1"/>
            <a:r>
              <a:rPr lang="en-US" sz="3400" dirty="0" smtClean="0"/>
              <a:t>the </a:t>
            </a:r>
            <a:r>
              <a:rPr lang="en-US" sz="3400" dirty="0" err="1" smtClean="0"/>
              <a:t>Guelphs</a:t>
            </a:r>
            <a:r>
              <a:rPr lang="en-US" sz="3400" dirty="0" smtClean="0"/>
              <a:t> vs the Ghibellines</a:t>
            </a:r>
          </a:p>
          <a:p>
            <a:r>
              <a:rPr lang="en-US" sz="3600" b="1" dirty="0" err="1" smtClean="0"/>
              <a:t>Guelphs</a:t>
            </a:r>
            <a:r>
              <a:rPr lang="en-US" sz="3600" dirty="0" smtClean="0"/>
              <a:t>: supported the Papacy</a:t>
            </a:r>
          </a:p>
          <a:p>
            <a:r>
              <a:rPr lang="en-US" sz="3600" b="1" dirty="0" smtClean="0"/>
              <a:t>Ghibellines</a:t>
            </a:r>
            <a:r>
              <a:rPr lang="en-US" sz="3600" dirty="0" smtClean="0"/>
              <a:t>: supported the Holy Roman Emperor</a:t>
            </a:r>
          </a:p>
          <a:p>
            <a:endParaRPr lang="en-US" sz="3600" dirty="0" smtClean="0"/>
          </a:p>
          <a:p>
            <a:r>
              <a:rPr lang="en-US" sz="3600" dirty="0" smtClean="0"/>
              <a:t>Dante was a Guelph, as was his father. </a:t>
            </a:r>
          </a:p>
        </p:txBody>
      </p:sp>
      <p:pic>
        <p:nvPicPr>
          <p:cNvPr id="5" name="Picture 4"/>
          <p:cNvPicPr>
            <a:picLocks noChangeAspect="1"/>
          </p:cNvPicPr>
          <p:nvPr/>
        </p:nvPicPr>
        <p:blipFill>
          <a:blip r:embed="rId2"/>
          <a:stretch>
            <a:fillRect/>
          </a:stretch>
        </p:blipFill>
        <p:spPr>
          <a:xfrm>
            <a:off x="8040876" y="1781521"/>
            <a:ext cx="3465323" cy="3388995"/>
          </a:xfrm>
          <a:prstGeom prst="rect">
            <a:avLst/>
          </a:prstGeom>
        </p:spPr>
      </p:pic>
    </p:spTree>
    <p:extLst>
      <p:ext uri="{BB962C8B-B14F-4D97-AF65-F5344CB8AC3E}">
        <p14:creationId xmlns:p14="http://schemas.microsoft.com/office/powerpoint/2010/main" val="11855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Alighieri</a:t>
            </a:r>
            <a:endParaRPr lang="en-US" dirty="0"/>
          </a:p>
        </p:txBody>
      </p:sp>
      <p:sp>
        <p:nvSpPr>
          <p:cNvPr id="3" name="Content Placeholder 2"/>
          <p:cNvSpPr>
            <a:spLocks noGrp="1"/>
          </p:cNvSpPr>
          <p:nvPr>
            <p:ph idx="1"/>
          </p:nvPr>
        </p:nvSpPr>
        <p:spPr>
          <a:xfrm>
            <a:off x="250986" y="1721543"/>
            <a:ext cx="4537559" cy="4934784"/>
          </a:xfrm>
        </p:spPr>
        <p:txBody>
          <a:bodyPr>
            <a:normAutofit lnSpcReduction="10000"/>
          </a:bodyPr>
          <a:lstStyle/>
          <a:p>
            <a:r>
              <a:rPr lang="en-US" sz="3600" dirty="0" smtClean="0"/>
              <a:t>Later, the </a:t>
            </a:r>
            <a:r>
              <a:rPr lang="en-US" sz="3600" dirty="0" err="1" smtClean="0"/>
              <a:t>Guelphs</a:t>
            </a:r>
            <a:r>
              <a:rPr lang="en-US" sz="3600" dirty="0" smtClean="0"/>
              <a:t> split into the White </a:t>
            </a:r>
            <a:r>
              <a:rPr lang="en-US" sz="3600" dirty="0" err="1" smtClean="0"/>
              <a:t>Guelphs</a:t>
            </a:r>
            <a:r>
              <a:rPr lang="en-US" sz="3600" dirty="0" smtClean="0"/>
              <a:t> and the Black </a:t>
            </a:r>
            <a:r>
              <a:rPr lang="en-US" sz="3600" dirty="0" err="1" smtClean="0"/>
              <a:t>Guelphs</a:t>
            </a:r>
            <a:endParaRPr lang="en-US" sz="3600" dirty="0" smtClean="0"/>
          </a:p>
          <a:p>
            <a:r>
              <a:rPr lang="en-US" sz="3600" b="1" dirty="0" smtClean="0"/>
              <a:t>White </a:t>
            </a:r>
            <a:r>
              <a:rPr lang="en-US" sz="3600" b="1" dirty="0" err="1"/>
              <a:t>G</a:t>
            </a:r>
            <a:r>
              <a:rPr lang="en-US" sz="3600" b="1" dirty="0" err="1" smtClean="0"/>
              <a:t>uelphs</a:t>
            </a:r>
            <a:r>
              <a:rPr lang="en-US" sz="3600" dirty="0" smtClean="0"/>
              <a:t>: pro-Papacy (Dante)</a:t>
            </a:r>
          </a:p>
          <a:p>
            <a:r>
              <a:rPr lang="en-US" sz="3600" b="1" dirty="0" smtClean="0"/>
              <a:t>Black </a:t>
            </a:r>
            <a:r>
              <a:rPr lang="en-US" sz="3600" b="1" dirty="0" err="1" smtClean="0"/>
              <a:t>Guelphs</a:t>
            </a:r>
            <a:r>
              <a:rPr lang="en-US" sz="3600" dirty="0" smtClean="0"/>
              <a:t>: Wanted more freedom </a:t>
            </a:r>
          </a:p>
        </p:txBody>
      </p:sp>
      <p:pic>
        <p:nvPicPr>
          <p:cNvPr id="5" name="Picture 4" descr="Image result for florence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600" y="1850283"/>
            <a:ext cx="5816600" cy="4365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0300" y="6334125"/>
            <a:ext cx="56769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Florence, Italy</a:t>
            </a: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6224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vs white</a:t>
            </a:r>
            <a:endParaRPr lang="en-US" dirty="0"/>
          </a:p>
        </p:txBody>
      </p:sp>
      <p:sp>
        <p:nvSpPr>
          <p:cNvPr id="3" name="Content Placeholder 2"/>
          <p:cNvSpPr>
            <a:spLocks noGrp="1"/>
          </p:cNvSpPr>
          <p:nvPr>
            <p:ph idx="1"/>
          </p:nvPr>
        </p:nvSpPr>
        <p:spPr>
          <a:xfrm>
            <a:off x="250986" y="1721543"/>
            <a:ext cx="11378519" cy="4934784"/>
          </a:xfrm>
        </p:spPr>
        <p:txBody>
          <a:bodyPr>
            <a:noAutofit/>
          </a:bodyPr>
          <a:lstStyle/>
          <a:p>
            <a:pPr marL="0" indent="0">
              <a:buNone/>
            </a:pPr>
            <a:r>
              <a:rPr lang="en-US" sz="2800" dirty="0" smtClean="0"/>
              <a:t>“It </a:t>
            </a:r>
            <a:r>
              <a:rPr lang="en-US" sz="2800" dirty="0"/>
              <a:t>all started in Pistoia, a few miles from Florence. Two branches of the </a:t>
            </a:r>
            <a:r>
              <a:rPr lang="en-US" sz="2800" dirty="0" err="1"/>
              <a:t>Cancellieri</a:t>
            </a:r>
            <a:r>
              <a:rPr lang="en-US" sz="2800" dirty="0"/>
              <a:t> family quarreled over an insignificant incident. It seems that one nephew was chastised by an uncle for throwing a snowball. A few days later, in revenge, the nephew struck the uncle. It would have all stopped there, for the uncle thought nothing of it. However his son, Focaccia caught his cousin and cut off his hands. Then as if this were not enough, went after the father, his uncle, and killed him. A feud developed among the ruling </a:t>
            </a:r>
            <a:r>
              <a:rPr lang="en-US" sz="2800" dirty="0" err="1"/>
              <a:t>Guelphs</a:t>
            </a:r>
            <a:r>
              <a:rPr lang="en-US" sz="2800" dirty="0"/>
              <a:t> over the murder which resulted in the splitting into two parties: </a:t>
            </a:r>
            <a:r>
              <a:rPr lang="en-US" sz="2800" dirty="0" err="1"/>
              <a:t>Neri</a:t>
            </a:r>
            <a:r>
              <a:rPr lang="en-US" sz="2800" dirty="0"/>
              <a:t> (Blacks) and Bianchi (Whites). The Bianchi got their name after Bianca </a:t>
            </a:r>
            <a:r>
              <a:rPr lang="en-US" sz="2800" dirty="0" err="1"/>
              <a:t>Cancellieri</a:t>
            </a:r>
            <a:r>
              <a:rPr lang="en-US" sz="2800" dirty="0"/>
              <a:t>, so the opposing faction chose the color Black as its standard. Civil war broke out</a:t>
            </a:r>
            <a:r>
              <a:rPr lang="en-US" sz="2800" dirty="0" smtClean="0"/>
              <a:t>.” – Dante </a:t>
            </a:r>
            <a:r>
              <a:rPr lang="en-US" sz="2800" dirty="0" err="1" smtClean="0"/>
              <a:t>Aligheri</a:t>
            </a:r>
            <a:r>
              <a:rPr lang="en-US" sz="2800" dirty="0" smtClean="0"/>
              <a:t> Society of Massachusetts </a:t>
            </a:r>
            <a:endParaRPr lang="en-US" sz="4400" dirty="0" smtClean="0"/>
          </a:p>
        </p:txBody>
      </p:sp>
    </p:spTree>
    <p:extLst>
      <p:ext uri="{BB962C8B-B14F-4D97-AF65-F5344CB8AC3E}">
        <p14:creationId xmlns:p14="http://schemas.microsoft.com/office/powerpoint/2010/main" val="3992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Alighieri</a:t>
            </a:r>
            <a:endParaRPr lang="en-US" dirty="0"/>
          </a:p>
        </p:txBody>
      </p:sp>
      <p:sp>
        <p:nvSpPr>
          <p:cNvPr id="3" name="Content Placeholder 2"/>
          <p:cNvSpPr>
            <a:spLocks noGrp="1"/>
          </p:cNvSpPr>
          <p:nvPr>
            <p:ph idx="1"/>
          </p:nvPr>
        </p:nvSpPr>
        <p:spPr>
          <a:xfrm>
            <a:off x="250986" y="1721543"/>
            <a:ext cx="4994345" cy="4934784"/>
          </a:xfrm>
        </p:spPr>
        <p:txBody>
          <a:bodyPr>
            <a:normAutofit/>
          </a:bodyPr>
          <a:lstStyle/>
          <a:p>
            <a:r>
              <a:rPr lang="en-US" sz="3600" dirty="0"/>
              <a:t>The Black </a:t>
            </a:r>
            <a:r>
              <a:rPr lang="en-US" sz="3600" dirty="0" err="1"/>
              <a:t>Guelphs</a:t>
            </a:r>
            <a:r>
              <a:rPr lang="en-US" sz="3600" dirty="0"/>
              <a:t> took </a:t>
            </a:r>
            <a:r>
              <a:rPr lang="en-US" sz="3600" dirty="0" smtClean="0"/>
              <a:t>power in Florence </a:t>
            </a:r>
            <a:r>
              <a:rPr lang="en-US" sz="3600" dirty="0"/>
              <a:t>and </a:t>
            </a:r>
            <a:r>
              <a:rPr lang="en-US" sz="3600" b="1" u="sng" dirty="0"/>
              <a:t>exiled</a:t>
            </a:r>
            <a:r>
              <a:rPr lang="en-US" sz="3600" dirty="0"/>
              <a:t> Dante for two </a:t>
            </a:r>
            <a:r>
              <a:rPr lang="en-US" sz="3600" dirty="0" smtClean="0"/>
              <a:t>years and ordered him to pay a fine</a:t>
            </a:r>
          </a:p>
          <a:p>
            <a:r>
              <a:rPr lang="en-US" sz="3600" dirty="0" smtClean="0"/>
              <a:t>He refused to show up for trial, and he was exiled for life.</a:t>
            </a:r>
            <a:endParaRPr lang="en-US" sz="3600" dirty="0"/>
          </a:p>
        </p:txBody>
      </p:sp>
      <p:pic>
        <p:nvPicPr>
          <p:cNvPr id="2050" name="Picture 2" descr="Image result for d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89" y="1721542"/>
            <a:ext cx="6400208" cy="50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 Alighieri</a:t>
            </a:r>
            <a:endParaRPr lang="en-US" dirty="0"/>
          </a:p>
        </p:txBody>
      </p:sp>
      <p:sp>
        <p:nvSpPr>
          <p:cNvPr id="3" name="Content Placeholder 2"/>
          <p:cNvSpPr>
            <a:spLocks noGrp="1"/>
          </p:cNvSpPr>
          <p:nvPr>
            <p:ph idx="1"/>
          </p:nvPr>
        </p:nvSpPr>
        <p:spPr>
          <a:xfrm>
            <a:off x="250986" y="1721543"/>
            <a:ext cx="4537559" cy="4934784"/>
          </a:xfrm>
        </p:spPr>
        <p:txBody>
          <a:bodyPr>
            <a:normAutofit/>
          </a:bodyPr>
          <a:lstStyle/>
          <a:p>
            <a:r>
              <a:rPr lang="en-US" sz="3600" dirty="0" smtClean="0"/>
              <a:t>In exile, Dante wrote many great works</a:t>
            </a:r>
          </a:p>
          <a:p>
            <a:r>
              <a:rPr lang="en-US" sz="3600" dirty="0" smtClean="0"/>
              <a:t>Most famous: </a:t>
            </a:r>
            <a:r>
              <a:rPr lang="en-US" sz="3600" u="sng" dirty="0" smtClean="0"/>
              <a:t>The Divine Comedy (</a:t>
            </a:r>
            <a:r>
              <a:rPr lang="en-US" sz="3600" i="1" u="sng" dirty="0" smtClean="0"/>
              <a:t>La </a:t>
            </a:r>
            <a:r>
              <a:rPr lang="en-US" sz="3600" i="1" u="sng" dirty="0" err="1" smtClean="0"/>
              <a:t>Divina</a:t>
            </a:r>
            <a:r>
              <a:rPr lang="en-US" sz="3600" i="1" u="sng" dirty="0" smtClean="0"/>
              <a:t> </a:t>
            </a:r>
            <a:r>
              <a:rPr lang="en-US" sz="3600" i="1" u="sng" dirty="0" err="1" smtClean="0"/>
              <a:t>Comedia</a:t>
            </a:r>
            <a:r>
              <a:rPr lang="en-US" sz="3600" i="1" u="sng" dirty="0" smtClean="0"/>
              <a:t>)</a:t>
            </a:r>
            <a:endParaRPr lang="en-US" sz="3600" dirty="0"/>
          </a:p>
        </p:txBody>
      </p:sp>
      <p:pic>
        <p:nvPicPr>
          <p:cNvPr id="2050" name="Picture 2" descr="Image result for d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89" y="1721542"/>
            <a:ext cx="6400208" cy="50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Divine comedy</a:t>
            </a:r>
            <a:endParaRPr lang="en-US" dirty="0"/>
          </a:p>
        </p:txBody>
      </p:sp>
      <p:sp>
        <p:nvSpPr>
          <p:cNvPr id="3" name="Content Placeholder 2"/>
          <p:cNvSpPr>
            <a:spLocks noGrp="1"/>
          </p:cNvSpPr>
          <p:nvPr>
            <p:ph idx="1"/>
          </p:nvPr>
        </p:nvSpPr>
        <p:spPr>
          <a:xfrm>
            <a:off x="250986" y="1721543"/>
            <a:ext cx="11436709" cy="4934784"/>
          </a:xfrm>
        </p:spPr>
        <p:txBody>
          <a:bodyPr>
            <a:normAutofit/>
          </a:bodyPr>
          <a:lstStyle/>
          <a:p>
            <a:r>
              <a:rPr lang="en-US" sz="3600" dirty="0" smtClean="0"/>
              <a:t>Dante himself described a Comedy as:</a:t>
            </a:r>
          </a:p>
          <a:p>
            <a:pPr marL="0" indent="0" algn="ctr">
              <a:buNone/>
            </a:pPr>
            <a:r>
              <a:rPr lang="en-US" sz="3600" i="1" dirty="0" smtClean="0"/>
              <a:t>“</a:t>
            </a:r>
            <a:r>
              <a:rPr lang="en-US" sz="3600" i="1" dirty="0"/>
              <a:t>all poetry in middle style with a terrifying beginning and a happy end, written </a:t>
            </a:r>
            <a:r>
              <a:rPr lang="en-US" sz="3600" i="1" u="sng" dirty="0"/>
              <a:t>in the vernacular</a:t>
            </a:r>
            <a:r>
              <a:rPr lang="en-US" sz="3600" i="1" dirty="0" smtClean="0"/>
              <a:t>.”</a:t>
            </a:r>
          </a:p>
          <a:p>
            <a:pPr marL="0" indent="0" algn="ctr">
              <a:buNone/>
            </a:pPr>
            <a:endParaRPr lang="en-US" sz="3600" i="1" dirty="0"/>
          </a:p>
          <a:p>
            <a:pPr marL="0" indent="0">
              <a:buNone/>
            </a:pPr>
            <a:r>
              <a:rPr lang="en-US" sz="4400" b="1" i="1" dirty="0" smtClean="0"/>
              <a:t>Inferno</a:t>
            </a:r>
            <a:r>
              <a:rPr lang="en-US" sz="4400" i="1" dirty="0" smtClean="0"/>
              <a:t> </a:t>
            </a:r>
            <a:r>
              <a:rPr lang="en-US" sz="4400" dirty="0" smtClean="0"/>
              <a:t>is the first section of the Divine Comedy</a:t>
            </a:r>
            <a:r>
              <a:rPr lang="en-US" sz="3600" i="1" dirty="0" smtClean="0"/>
              <a:t>.</a:t>
            </a:r>
            <a:endParaRPr lang="en-US" sz="3600" i="1" dirty="0"/>
          </a:p>
        </p:txBody>
      </p:sp>
    </p:spTree>
    <p:extLst>
      <p:ext uri="{BB962C8B-B14F-4D97-AF65-F5344CB8AC3E}">
        <p14:creationId xmlns:p14="http://schemas.microsoft.com/office/powerpoint/2010/main" val="74084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0</TotalTime>
  <Words>778</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vt:lpstr>
      <vt:lpstr>Vapor Trail</vt:lpstr>
      <vt:lpstr>Dante Alighieri </vt:lpstr>
      <vt:lpstr>Dante Alighieri</vt:lpstr>
      <vt:lpstr>Dante Alighieri</vt:lpstr>
      <vt:lpstr>Dante Alighieri</vt:lpstr>
      <vt:lpstr>Dante Alighieri</vt:lpstr>
      <vt:lpstr>Black vs white</vt:lpstr>
      <vt:lpstr>Dante Alighieri</vt:lpstr>
      <vt:lpstr>Dante Alighieri</vt:lpstr>
      <vt:lpstr>The Divine comedy</vt:lpstr>
      <vt:lpstr>About the Author and His Time</vt:lpstr>
      <vt:lpstr>The structure of The Divine Comedy</vt:lpstr>
      <vt:lpstr>Inferno - structure</vt:lpstr>
      <vt:lpstr>#TBT</vt:lpstr>
      <vt:lpstr>Inferno - structure</vt:lpstr>
      <vt:lpstr>Inferno - structure</vt:lpstr>
      <vt:lpstr>Inferno - structure</vt:lpstr>
      <vt:lpstr>Inferno - structure</vt:lpstr>
      <vt:lpstr>Inferno - structure</vt:lpstr>
      <vt:lpstr>Inferno - structure</vt:lpstr>
      <vt:lpstr>Inferno - structure</vt:lpstr>
      <vt:lpstr>Inferno - structure</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 Alighieri </dc:title>
  <dc:creator>Gilpin, Courtney    SHS - Staff</dc:creator>
  <cp:lastModifiedBy>Gilpin, Courtney    SHS - Staff</cp:lastModifiedBy>
  <cp:revision>1</cp:revision>
  <dcterms:created xsi:type="dcterms:W3CDTF">2018-09-13T17:27:02Z</dcterms:created>
  <dcterms:modified xsi:type="dcterms:W3CDTF">2018-09-13T17:27:21Z</dcterms:modified>
</cp:coreProperties>
</file>