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5" r:id="rId7"/>
    <p:sldId id="277" r:id="rId8"/>
    <p:sldId id="260" r:id="rId9"/>
    <p:sldId id="279" r:id="rId10"/>
    <p:sldId id="280" r:id="rId11"/>
    <p:sldId id="281" r:id="rId12"/>
    <p:sldId id="283" r:id="rId13"/>
    <p:sldId id="284" r:id="rId14"/>
    <p:sldId id="286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4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26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7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4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3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6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5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7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6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1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5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29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69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595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50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7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07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0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1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0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C767A-CC95-4297-86C0-E72873927D1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6CA74-6FB6-421D-A4FD-B72D6169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254232A-117B-49F0-85D2-2639FCAE8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3EC86F9-F477-4D7A-B97D-557D114A3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5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886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smtClean="0">
                <a:solidFill>
                  <a:srgbClr val="0070C0"/>
                </a:solidFill>
              </a:rPr>
              <a:t>Euphemism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5743" y="1471128"/>
            <a:ext cx="1019170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EXAMPLES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r>
              <a:rPr lang="en-US" sz="2800" dirty="0"/>
              <a:t>Eric’s driving skills </a:t>
            </a:r>
            <a:r>
              <a:rPr lang="en-US" sz="2800" i="1" dirty="0">
                <a:solidFill>
                  <a:srgbClr val="0070C0"/>
                </a:solidFill>
              </a:rPr>
              <a:t>left plenty of room for improvement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I got in a bit of trouble for </a:t>
            </a:r>
            <a:r>
              <a:rPr lang="en-US" sz="2800" i="1" dirty="0">
                <a:solidFill>
                  <a:srgbClr val="0070C0"/>
                </a:solidFill>
              </a:rPr>
              <a:t>stretching the truth </a:t>
            </a:r>
            <a:r>
              <a:rPr lang="en-US" sz="2800" dirty="0"/>
              <a:t>about the broken lamp.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Ew</a:t>
            </a:r>
            <a:r>
              <a:rPr lang="en-US" sz="2800" dirty="0"/>
              <a:t>! My dad wanted to have the </a:t>
            </a:r>
            <a:r>
              <a:rPr lang="en-US" sz="2800" i="1" dirty="0">
                <a:solidFill>
                  <a:srgbClr val="0070C0"/>
                </a:solidFill>
              </a:rPr>
              <a:t>birds and bees </a:t>
            </a:r>
            <a:r>
              <a:rPr lang="en-US" sz="2800" dirty="0"/>
              <a:t>talk.</a:t>
            </a:r>
          </a:p>
          <a:p>
            <a:pPr marL="514350" indent="-514350">
              <a:buAutoNum type="arabicPeriod"/>
            </a:pPr>
            <a:r>
              <a:rPr lang="en-US" sz="2800" dirty="0"/>
              <a:t>These TVs </a:t>
            </a:r>
            <a:r>
              <a:rPr lang="en-US" sz="2800" i="1" dirty="0">
                <a:solidFill>
                  <a:srgbClr val="0070C0"/>
                </a:solidFill>
              </a:rPr>
              <a:t>fell off the back of a truck</a:t>
            </a:r>
            <a:r>
              <a:rPr lang="en-US" sz="2800" dirty="0"/>
              <a:t>. </a:t>
            </a:r>
          </a:p>
          <a:p>
            <a:pPr marL="514350" indent="-514350">
              <a:buAutoNum type="arabicPeriod"/>
            </a:pPr>
            <a:r>
              <a:rPr lang="en-US" sz="2800" dirty="0"/>
              <a:t>Your grandma’s </a:t>
            </a:r>
            <a:r>
              <a:rPr lang="en-US" sz="2800" i="1" dirty="0">
                <a:solidFill>
                  <a:srgbClr val="0070C0"/>
                </a:solidFill>
              </a:rPr>
              <a:t>in a better place</a:t>
            </a:r>
            <a:r>
              <a:rPr lang="en-US" sz="2800" dirty="0">
                <a:solidFill>
                  <a:srgbClr val="0070C0"/>
                </a:solidFill>
              </a:rPr>
              <a:t> now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He is just </a:t>
            </a:r>
            <a:r>
              <a:rPr lang="en-US" sz="2800" i="1" dirty="0">
                <a:solidFill>
                  <a:srgbClr val="0070C0"/>
                </a:solidFill>
              </a:rPr>
              <a:t>big boned</a:t>
            </a:r>
            <a:r>
              <a:rPr lang="en-US" sz="2800" dirty="0"/>
              <a:t>.  </a:t>
            </a:r>
          </a:p>
          <a:p>
            <a:pPr marL="514350" indent="-514350">
              <a:buAutoNum type="arabicPeriod"/>
            </a:pPr>
            <a:r>
              <a:rPr lang="en-US" sz="2800" dirty="0"/>
              <a:t>Actually, I’m </a:t>
            </a:r>
            <a:r>
              <a:rPr lang="en-US" sz="2800" i="1" dirty="0">
                <a:solidFill>
                  <a:srgbClr val="0070C0"/>
                </a:solidFill>
              </a:rPr>
              <a:t>between jobs</a:t>
            </a:r>
            <a:r>
              <a:rPr lang="en-US" sz="2800" dirty="0"/>
              <a:t> at the moment.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dirty="0"/>
              <a:t>What are these people </a:t>
            </a:r>
            <a:r>
              <a:rPr lang="en-US" sz="2800" i="1" dirty="0">
                <a:solidFill>
                  <a:srgbClr val="0070C0"/>
                </a:solidFill>
              </a:rPr>
              <a:t>really</a:t>
            </a:r>
            <a:r>
              <a:rPr lang="en-US" sz="2800" dirty="0"/>
              <a:t> saying?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Euphemism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900" b="1" dirty="0" smtClean="0">
                <a:solidFill>
                  <a:schemeClr val="accent1">
                    <a:lumMod val="50000"/>
                  </a:schemeClr>
                </a:solidFill>
              </a:rPr>
              <a:t>Euphemism</a:t>
            </a:r>
            <a:r>
              <a:rPr lang="en-US" sz="3200" dirty="0" smtClean="0"/>
              <a:t>: Mild </a:t>
            </a:r>
            <a:r>
              <a:rPr lang="en-US" sz="3200" dirty="0"/>
              <a:t>or indirect word or expression that is </a:t>
            </a:r>
            <a:r>
              <a:rPr lang="en-US" sz="3200" dirty="0">
                <a:solidFill>
                  <a:srgbClr val="00B050"/>
                </a:solidFill>
              </a:rPr>
              <a:t>figuratively</a:t>
            </a:r>
            <a:r>
              <a:rPr lang="en-US" sz="3200" dirty="0"/>
              <a:t> used to replace something that is embarrassing or rude to talk about.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Euphemisms</a:t>
            </a:r>
            <a:r>
              <a:rPr lang="en-US" sz="3200" dirty="0"/>
              <a:t> often are used to replace topics like:</a:t>
            </a:r>
          </a:p>
          <a:p>
            <a:r>
              <a:rPr lang="en-US" sz="3200" dirty="0"/>
              <a:t>Death</a:t>
            </a:r>
          </a:p>
          <a:p>
            <a:pPr lvl="1"/>
            <a:r>
              <a:rPr lang="en-US" sz="3200" dirty="0"/>
              <a:t>Your grandma’s </a:t>
            </a:r>
            <a:r>
              <a:rPr lang="en-US" sz="3200" i="1" dirty="0">
                <a:solidFill>
                  <a:srgbClr val="0070C0"/>
                </a:solidFill>
              </a:rPr>
              <a:t>in a better place</a:t>
            </a:r>
            <a:r>
              <a:rPr lang="en-US" sz="3200" dirty="0">
                <a:solidFill>
                  <a:srgbClr val="0070C0"/>
                </a:solidFill>
              </a:rPr>
              <a:t> now</a:t>
            </a:r>
            <a:r>
              <a:rPr lang="en-US" sz="3200" dirty="0"/>
              <a:t>.</a:t>
            </a:r>
            <a:endParaRPr lang="en-US" sz="3000" dirty="0"/>
          </a:p>
          <a:p>
            <a:r>
              <a:rPr lang="en-US" sz="3200" dirty="0"/>
              <a:t>Sex</a:t>
            </a:r>
          </a:p>
          <a:p>
            <a:pPr lvl="1"/>
            <a:r>
              <a:rPr lang="en-US" sz="3200" dirty="0" err="1"/>
              <a:t>Ew</a:t>
            </a:r>
            <a:r>
              <a:rPr lang="en-US" sz="3200" dirty="0"/>
              <a:t>! My dad wanted to have the </a:t>
            </a:r>
            <a:r>
              <a:rPr lang="en-US" sz="3200" i="1" dirty="0">
                <a:solidFill>
                  <a:srgbClr val="0070C0"/>
                </a:solidFill>
              </a:rPr>
              <a:t>birds and bees </a:t>
            </a:r>
            <a:r>
              <a:rPr lang="en-US" sz="3200" dirty="0"/>
              <a:t>talk.</a:t>
            </a:r>
            <a:endParaRPr lang="en-US" sz="3000" dirty="0"/>
          </a:p>
          <a:p>
            <a:r>
              <a:rPr lang="en-US" sz="3200" dirty="0"/>
              <a:t>Other uncomfortable subjects</a:t>
            </a:r>
          </a:p>
        </p:txBody>
      </p:sp>
    </p:spTree>
    <p:extLst>
      <p:ext uri="{BB962C8B-B14F-4D97-AF65-F5344CB8AC3E}">
        <p14:creationId xmlns:p14="http://schemas.microsoft.com/office/powerpoint/2010/main" val="20472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5" y="0"/>
            <a:ext cx="10128451" cy="6807766"/>
          </a:xfrm>
        </p:spPr>
      </p:pic>
    </p:spTree>
    <p:extLst>
      <p:ext uri="{BB962C8B-B14F-4D97-AF65-F5344CB8AC3E}">
        <p14:creationId xmlns:p14="http://schemas.microsoft.com/office/powerpoint/2010/main" val="10091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Euphemism </a:t>
            </a:r>
            <a:r>
              <a:rPr lang="en-US" dirty="0" smtClean="0">
                <a:solidFill>
                  <a:schemeClr val="tx1"/>
                </a:solidFill>
              </a:rPr>
              <a:t>in HOMS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2" y="1884169"/>
            <a:ext cx="9955763" cy="5211762"/>
          </a:xfrm>
        </p:spPr>
        <p:txBody>
          <a:bodyPr>
            <a:normAutofit/>
          </a:bodyPr>
          <a:lstStyle/>
          <a:p>
            <a:r>
              <a:rPr lang="en-US" sz="2800" dirty="0"/>
              <a:t>We just read “There was an Old Woman She Had So Many Children She Didn’t Know What to Do”</a:t>
            </a:r>
          </a:p>
          <a:p>
            <a:pPr lvl="1"/>
            <a:r>
              <a:rPr lang="en-US" sz="2600" dirty="0"/>
              <a:t>What was the </a:t>
            </a:r>
            <a:r>
              <a:rPr lang="en-US" sz="2800" dirty="0">
                <a:solidFill>
                  <a:srgbClr val="0070C0"/>
                </a:solidFill>
              </a:rPr>
              <a:t>Euphemism</a:t>
            </a:r>
            <a:r>
              <a:rPr lang="en-US" sz="2800" dirty="0"/>
              <a:t>?  What was the </a:t>
            </a:r>
            <a:r>
              <a:rPr lang="en-US" sz="2400" dirty="0">
                <a:solidFill>
                  <a:srgbClr val="0070C0"/>
                </a:solidFill>
              </a:rPr>
              <a:t>Euphemism </a:t>
            </a:r>
            <a:r>
              <a:rPr lang="en-US" sz="2400" dirty="0"/>
              <a:t>for?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Why would “hit the ground like a sugar donut” or “exploding star” not make a good </a:t>
            </a:r>
            <a:r>
              <a:rPr lang="en-US" sz="2400" dirty="0">
                <a:solidFill>
                  <a:srgbClr val="0070C0"/>
                </a:solidFill>
              </a:rPr>
              <a:t>euphemisms</a:t>
            </a:r>
            <a:r>
              <a:rPr lang="en-US" sz="2400" dirty="0"/>
              <a:t>? (30).</a:t>
            </a:r>
          </a:p>
          <a:p>
            <a:pPr lvl="1"/>
            <a:r>
              <a:rPr lang="en-US" sz="2400" dirty="0"/>
              <a:t>With a partner come up with your own </a:t>
            </a:r>
            <a:r>
              <a:rPr lang="en-US" sz="2400" dirty="0">
                <a:solidFill>
                  <a:srgbClr val="0070C0"/>
                </a:solidFill>
              </a:rPr>
              <a:t>euphemism</a:t>
            </a:r>
          </a:p>
          <a:p>
            <a:pPr lvl="1"/>
            <a:r>
              <a:rPr lang="en-US" sz="2400" dirty="0"/>
              <a:t>Why would an author use </a:t>
            </a:r>
            <a:r>
              <a:rPr lang="en-US" sz="2400" dirty="0">
                <a:solidFill>
                  <a:srgbClr val="0070C0"/>
                </a:solidFill>
              </a:rPr>
              <a:t>euphemisms</a:t>
            </a:r>
            <a:r>
              <a:rPr lang="en-US" sz="2400" dirty="0"/>
              <a:t>?  How would it help create an unreliable narrator?</a:t>
            </a:r>
          </a:p>
          <a:p>
            <a:pPr lvl="1"/>
            <a:r>
              <a:rPr lang="en-US" sz="2400" dirty="0"/>
              <a:t>What evidence do we have that “learned to fly” is the </a:t>
            </a:r>
            <a:r>
              <a:rPr lang="en-US" sz="2800" dirty="0">
                <a:solidFill>
                  <a:srgbClr val="0070C0"/>
                </a:solidFill>
              </a:rPr>
              <a:t>euphemism</a:t>
            </a:r>
            <a:r>
              <a:rPr lang="en-US" sz="2800" dirty="0"/>
              <a:t>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73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To break one’s pipe – </a:t>
            </a:r>
            <a:r>
              <a:rPr lang="en-US" sz="3600" i="1" dirty="0" err="1" smtClean="0">
                <a:solidFill>
                  <a:srgbClr val="FFC000"/>
                </a:solidFill>
              </a:rPr>
              <a:t>casser</a:t>
            </a:r>
            <a:r>
              <a:rPr lang="en-US" sz="3600" i="1" dirty="0" smtClean="0">
                <a:solidFill>
                  <a:srgbClr val="FFC000"/>
                </a:solidFill>
              </a:rPr>
              <a:t> </a:t>
            </a:r>
            <a:r>
              <a:rPr lang="en-US" sz="3600" i="1" dirty="0" err="1" smtClean="0">
                <a:solidFill>
                  <a:srgbClr val="FFC000"/>
                </a:solidFill>
              </a:rPr>
              <a:t>sa</a:t>
            </a:r>
            <a:r>
              <a:rPr lang="en-US" sz="3600" i="1" dirty="0" smtClean="0">
                <a:solidFill>
                  <a:srgbClr val="FFC000"/>
                </a:solidFill>
              </a:rPr>
              <a:t> pipe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/>
              <a:t>To pull the leathers – </a:t>
            </a:r>
            <a:r>
              <a:rPr lang="en-US" sz="3600" i="1" dirty="0" err="1" smtClean="0">
                <a:solidFill>
                  <a:srgbClr val="FFC000"/>
                </a:solidFill>
              </a:rPr>
              <a:t>tirare</a:t>
            </a:r>
            <a:r>
              <a:rPr lang="en-US" sz="3600" i="1" dirty="0" smtClean="0">
                <a:solidFill>
                  <a:srgbClr val="FFC000"/>
                </a:solidFill>
              </a:rPr>
              <a:t> le </a:t>
            </a:r>
            <a:r>
              <a:rPr lang="en-US" sz="3600" i="1" dirty="0" err="1" smtClean="0">
                <a:solidFill>
                  <a:srgbClr val="FFC000"/>
                </a:solidFill>
              </a:rPr>
              <a:t>cuoia</a:t>
            </a:r>
            <a:endParaRPr lang="en-US" sz="3600" i="1" dirty="0" smtClean="0">
              <a:solidFill>
                <a:srgbClr val="FFC000"/>
              </a:solidFill>
            </a:endParaRPr>
          </a:p>
          <a:p>
            <a:r>
              <a:rPr lang="en-US" sz="3600" dirty="0" smtClean="0"/>
              <a:t>To kick the calendar </a:t>
            </a:r>
            <a:r>
              <a:rPr lang="en-US" sz="3600" dirty="0"/>
              <a:t>- </a:t>
            </a:r>
            <a:r>
              <a:rPr lang="en-US" sz="3600" i="1" dirty="0" err="1">
                <a:solidFill>
                  <a:srgbClr val="FFC000"/>
                </a:solidFill>
              </a:rPr>
              <a:t>kopnąć</a:t>
            </a:r>
            <a:r>
              <a:rPr lang="en-US" sz="3600" i="1" dirty="0">
                <a:solidFill>
                  <a:srgbClr val="FFC000"/>
                </a:solidFill>
              </a:rPr>
              <a:t> w </a:t>
            </a:r>
            <a:r>
              <a:rPr lang="en-US" sz="3600" i="1" dirty="0" err="1">
                <a:solidFill>
                  <a:srgbClr val="FFC000"/>
                </a:solidFill>
              </a:rPr>
              <a:t>kalendarz</a:t>
            </a:r>
            <a:endParaRPr lang="en-US" sz="3600" i="1" dirty="0" smtClean="0">
              <a:solidFill>
                <a:srgbClr val="FFC000"/>
              </a:solidFill>
            </a:endParaRPr>
          </a:p>
          <a:p>
            <a:r>
              <a:rPr lang="en-US" sz="3600" dirty="0" smtClean="0"/>
              <a:t>To kick the bucket</a:t>
            </a:r>
          </a:p>
          <a:p>
            <a:r>
              <a:rPr lang="en-US" sz="3600" dirty="0" smtClean="0"/>
              <a:t>They all mean “to die.”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To break one’s pipe – </a:t>
            </a:r>
            <a:r>
              <a:rPr lang="en-US" sz="3600" i="1" dirty="0" err="1" smtClean="0">
                <a:solidFill>
                  <a:srgbClr val="FFC000"/>
                </a:solidFill>
              </a:rPr>
              <a:t>casser</a:t>
            </a:r>
            <a:r>
              <a:rPr lang="en-US" sz="3600" i="1" dirty="0" smtClean="0">
                <a:solidFill>
                  <a:srgbClr val="FFC000"/>
                </a:solidFill>
              </a:rPr>
              <a:t> </a:t>
            </a:r>
            <a:r>
              <a:rPr lang="en-US" sz="3600" i="1" dirty="0" err="1" smtClean="0">
                <a:solidFill>
                  <a:srgbClr val="FFC000"/>
                </a:solidFill>
              </a:rPr>
              <a:t>sa</a:t>
            </a:r>
            <a:r>
              <a:rPr lang="en-US" sz="3600" i="1" dirty="0" smtClean="0">
                <a:solidFill>
                  <a:srgbClr val="FFC000"/>
                </a:solidFill>
              </a:rPr>
              <a:t> pipe - </a:t>
            </a:r>
            <a:r>
              <a:rPr lang="en-US" sz="3600" b="1" i="1" dirty="0" smtClean="0">
                <a:solidFill>
                  <a:srgbClr val="FFC000"/>
                </a:solidFill>
              </a:rPr>
              <a:t>French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r>
              <a:rPr lang="en-US" sz="3600" dirty="0" smtClean="0"/>
              <a:t>To pull the leathers – </a:t>
            </a:r>
            <a:r>
              <a:rPr lang="en-US" sz="3600" i="1" dirty="0" err="1" smtClean="0">
                <a:solidFill>
                  <a:srgbClr val="FFC000"/>
                </a:solidFill>
              </a:rPr>
              <a:t>tirare</a:t>
            </a:r>
            <a:r>
              <a:rPr lang="en-US" sz="3600" i="1" dirty="0" smtClean="0">
                <a:solidFill>
                  <a:srgbClr val="FFC000"/>
                </a:solidFill>
              </a:rPr>
              <a:t> le </a:t>
            </a:r>
            <a:r>
              <a:rPr lang="en-US" sz="3600" i="1" dirty="0" err="1" smtClean="0">
                <a:solidFill>
                  <a:srgbClr val="FFC000"/>
                </a:solidFill>
              </a:rPr>
              <a:t>cuoia</a:t>
            </a:r>
            <a:r>
              <a:rPr lang="en-US" sz="3600" i="1" dirty="0" smtClean="0">
                <a:solidFill>
                  <a:srgbClr val="FFC000"/>
                </a:solidFill>
              </a:rPr>
              <a:t> - </a:t>
            </a:r>
            <a:r>
              <a:rPr lang="en-US" sz="3600" b="1" i="1" dirty="0" smtClean="0">
                <a:solidFill>
                  <a:srgbClr val="FFC000"/>
                </a:solidFill>
              </a:rPr>
              <a:t>Italian</a:t>
            </a:r>
          </a:p>
          <a:p>
            <a:r>
              <a:rPr lang="en-US" sz="2800" dirty="0" smtClean="0"/>
              <a:t>To kick the calendar </a:t>
            </a:r>
            <a:r>
              <a:rPr lang="en-US" sz="3600" dirty="0"/>
              <a:t>- </a:t>
            </a:r>
            <a:r>
              <a:rPr lang="en-US" sz="3600" i="1" dirty="0" err="1">
                <a:solidFill>
                  <a:srgbClr val="FFC000"/>
                </a:solidFill>
              </a:rPr>
              <a:t>kopnąć</a:t>
            </a:r>
            <a:r>
              <a:rPr lang="en-US" sz="3600" i="1" dirty="0">
                <a:solidFill>
                  <a:srgbClr val="FFC000"/>
                </a:solidFill>
              </a:rPr>
              <a:t> w </a:t>
            </a:r>
            <a:r>
              <a:rPr lang="en-US" sz="3600" i="1" dirty="0" err="1" smtClean="0">
                <a:solidFill>
                  <a:srgbClr val="FFC000"/>
                </a:solidFill>
              </a:rPr>
              <a:t>kalendarz</a:t>
            </a:r>
            <a:r>
              <a:rPr lang="en-US" sz="3600" i="1" dirty="0" smtClean="0">
                <a:solidFill>
                  <a:srgbClr val="FFC000"/>
                </a:solidFill>
              </a:rPr>
              <a:t> - </a:t>
            </a:r>
            <a:r>
              <a:rPr lang="en-US" sz="3600" b="1" i="1" dirty="0" smtClean="0">
                <a:solidFill>
                  <a:srgbClr val="FFC000"/>
                </a:solidFill>
              </a:rPr>
              <a:t>Polish</a:t>
            </a:r>
          </a:p>
          <a:p>
            <a:r>
              <a:rPr lang="en-US" sz="3600" dirty="0" smtClean="0"/>
              <a:t>To kick the bucket</a:t>
            </a:r>
          </a:p>
          <a:p>
            <a:r>
              <a:rPr lang="en-US" sz="3600" dirty="0" smtClean="0"/>
              <a:t>They all mean “to die.”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What type of figurative language are these?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Idioms</a:t>
            </a:r>
            <a:r>
              <a:rPr lang="en-US" dirty="0" smtClean="0"/>
              <a:t>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639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 the ball</a:t>
            </a:r>
          </a:p>
          <a:p>
            <a:r>
              <a:rPr lang="en-US" sz="2800" dirty="0" smtClean="0"/>
              <a:t>Bite the bullet</a:t>
            </a:r>
          </a:p>
          <a:p>
            <a:r>
              <a:rPr lang="en-US" sz="2800" dirty="0" smtClean="0"/>
              <a:t>Get something out of your system</a:t>
            </a:r>
          </a:p>
          <a:p>
            <a:r>
              <a:rPr lang="en-US" sz="2800" dirty="0" smtClean="0"/>
              <a:t>It’s raining cats and dogs</a:t>
            </a:r>
          </a:p>
          <a:p>
            <a:r>
              <a:rPr lang="en-US" sz="2800" dirty="0" smtClean="0"/>
              <a:t>Kick the bucket</a:t>
            </a:r>
          </a:p>
          <a:p>
            <a:r>
              <a:rPr lang="en-US" sz="2800" dirty="0" smtClean="0"/>
              <a:t>Get to the bottom of the situation</a:t>
            </a:r>
          </a:p>
          <a:p>
            <a:r>
              <a:rPr lang="en-US" sz="2800" dirty="0" smtClean="0"/>
              <a:t>Cold shoulder</a:t>
            </a:r>
          </a:p>
          <a:p>
            <a:r>
              <a:rPr lang="en-US" sz="2800" dirty="0" smtClean="0"/>
              <a:t>Couch potato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Idiom</a:t>
            </a:r>
            <a:r>
              <a:rPr lang="en-US" dirty="0" smtClean="0"/>
              <a:t> 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Idiom: 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short phrase established by usage as having a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static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figurative meaning</a:t>
            </a:r>
          </a:p>
          <a:p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Idiom</a:t>
            </a:r>
            <a:r>
              <a:rPr lang="en-US" sz="2800" dirty="0" smtClean="0"/>
              <a:t>: a </a:t>
            </a:r>
            <a:r>
              <a:rPr lang="en-US" sz="2800" dirty="0"/>
              <a:t>short phrase established by usage as having a </a:t>
            </a:r>
            <a:r>
              <a:rPr lang="en-US" sz="2800" dirty="0" smtClean="0"/>
              <a:t>fixed </a:t>
            </a:r>
            <a:r>
              <a:rPr lang="en-US" sz="2800" b="1" dirty="0">
                <a:solidFill>
                  <a:schemeClr val="accent5"/>
                </a:solidFill>
              </a:rPr>
              <a:t>figurative</a:t>
            </a:r>
            <a:r>
              <a:rPr lang="en-US" sz="2800" dirty="0"/>
              <a:t> </a:t>
            </a:r>
            <a:r>
              <a:rPr lang="en-US" sz="2800" dirty="0" smtClean="0"/>
              <a:t>meaning</a:t>
            </a:r>
          </a:p>
          <a:p>
            <a:r>
              <a:rPr lang="en-US" sz="2800" dirty="0" smtClean="0"/>
              <a:t>Because idioms are figurative, you cannot translate them literally.</a:t>
            </a:r>
          </a:p>
          <a:p>
            <a:r>
              <a:rPr lang="en-US" sz="2800" dirty="0" smtClean="0"/>
              <a:t>Most languages have their own idioms.</a:t>
            </a:r>
            <a:br>
              <a:rPr lang="en-US" sz="2800" dirty="0" smtClean="0"/>
            </a:br>
            <a:r>
              <a:rPr lang="en-US" sz="2800" dirty="0" smtClean="0"/>
              <a:t>Can you think of any in another language?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4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Idioms</a:t>
            </a:r>
            <a:r>
              <a:rPr lang="en-US" dirty="0" smtClean="0"/>
              <a:t> - German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7235247" cy="4024125"/>
          </a:xfrm>
        </p:spPr>
        <p:txBody>
          <a:bodyPr/>
          <a:lstStyle/>
          <a:p>
            <a:r>
              <a:rPr lang="en-US" b="1" dirty="0"/>
              <a:t>The idiom: </a:t>
            </a:r>
            <a:r>
              <a:rPr lang="en-US" b="1" dirty="0" err="1"/>
              <a:t>Tomaten</a:t>
            </a:r>
            <a:r>
              <a:rPr lang="en-US" b="1" dirty="0"/>
              <a:t> auf den </a:t>
            </a:r>
            <a:r>
              <a:rPr lang="en-US" b="1" dirty="0" err="1"/>
              <a:t>Augen</a:t>
            </a:r>
            <a:r>
              <a:rPr lang="en-US" b="1" dirty="0"/>
              <a:t> </a:t>
            </a:r>
            <a:r>
              <a:rPr lang="en-US" b="1" dirty="0" err="1"/>
              <a:t>haben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Literal translation</a:t>
            </a:r>
            <a:r>
              <a:rPr lang="en-US" dirty="0"/>
              <a:t>: “You have tomatoes on your eyes.”</a:t>
            </a:r>
            <a:br>
              <a:rPr lang="en-US" dirty="0"/>
            </a:br>
            <a:r>
              <a:rPr lang="en-US" b="1" dirty="0"/>
              <a:t>What it means</a:t>
            </a:r>
            <a:r>
              <a:rPr lang="en-US" dirty="0"/>
              <a:t>: “You are not seeing what everyone else can see. It refers to real objects, though — not abstract meanings</a:t>
            </a:r>
            <a:r>
              <a:rPr lang="en-US" dirty="0" smtClean="0"/>
              <a:t>.”</a:t>
            </a:r>
          </a:p>
          <a:p>
            <a:r>
              <a:rPr lang="en-US" b="1" dirty="0"/>
              <a:t>The idiom: </a:t>
            </a:r>
            <a:r>
              <a:rPr lang="en-US" b="1" dirty="0" err="1"/>
              <a:t>Ich</a:t>
            </a:r>
            <a:r>
              <a:rPr lang="en-US" b="1" dirty="0"/>
              <a:t> </a:t>
            </a:r>
            <a:r>
              <a:rPr lang="en-US" b="1" dirty="0" err="1"/>
              <a:t>verstehe</a:t>
            </a:r>
            <a:r>
              <a:rPr lang="en-US" b="1" dirty="0"/>
              <a:t> </a:t>
            </a:r>
            <a:r>
              <a:rPr lang="en-US" b="1" dirty="0" err="1"/>
              <a:t>nur</a:t>
            </a:r>
            <a:r>
              <a:rPr lang="en-US" b="1" dirty="0"/>
              <a:t> </a:t>
            </a:r>
            <a:r>
              <a:rPr lang="en-US" b="1" dirty="0" err="1"/>
              <a:t>Bahnhof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Literal translation</a:t>
            </a:r>
            <a:r>
              <a:rPr lang="en-US" dirty="0"/>
              <a:t>: “I only understand the train station.”</a:t>
            </a:r>
            <a:br>
              <a:rPr lang="en-US" dirty="0"/>
            </a:br>
            <a:r>
              <a:rPr lang="en-US" b="1" dirty="0"/>
              <a:t>What it means</a:t>
            </a:r>
            <a:r>
              <a:rPr lang="en-US" dirty="0"/>
              <a:t>: “I don’t understand a thing about what that person is saying</a:t>
            </a:r>
            <a:r>
              <a:rPr lang="en-US" dirty="0" smtClean="0"/>
              <a:t>.’”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What’s an English version of this idiom?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Tomato_E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20" y="2125236"/>
            <a:ext cx="3668280" cy="22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idioms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7718367" cy="4024125"/>
          </a:xfrm>
        </p:spPr>
        <p:txBody>
          <a:bodyPr/>
          <a:lstStyle/>
          <a:p>
            <a:r>
              <a:rPr lang="en-US" b="1" dirty="0"/>
              <a:t>The idiom: </a:t>
            </a:r>
            <a:r>
              <a:rPr lang="th-TH" sz="4000" b="1" dirty="0"/>
              <a:t>เอาหูไปนา เอาตาไปไร่</a:t>
            </a:r>
            <a:r>
              <a:rPr lang="th-TH" b="1" dirty="0"/>
              <a:t/>
            </a:r>
            <a:br>
              <a:rPr lang="th-TH" b="1" dirty="0"/>
            </a:br>
            <a:r>
              <a:rPr lang="en-US" b="1" dirty="0"/>
              <a:t>Literal translation</a:t>
            </a:r>
            <a:r>
              <a:rPr lang="en-US" dirty="0"/>
              <a:t>: “Take ears to the field, take eyes to the farm.”</a:t>
            </a:r>
            <a:br>
              <a:rPr lang="en-US" dirty="0"/>
            </a:br>
            <a:r>
              <a:rPr lang="en-US" b="1" dirty="0"/>
              <a:t>What it means</a:t>
            </a:r>
            <a:r>
              <a:rPr lang="en-US" dirty="0"/>
              <a:t>: “It means ‘don’t pay any attention.’ Almost like ‘don’t bring your eyes and ears with you.’ If that were possible</a:t>
            </a:r>
            <a:r>
              <a:rPr lang="en-US" dirty="0" smtClean="0"/>
              <a:t>.”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idiom: </a:t>
            </a:r>
            <a:r>
              <a:rPr lang="th-TH" dirty="0"/>
              <a:t>ชาติหน้าตอนบ่าย ๆ</a:t>
            </a:r>
            <a:br>
              <a:rPr lang="th-TH" dirty="0"/>
            </a:br>
            <a:r>
              <a:rPr lang="en-US" b="1" dirty="0"/>
              <a:t>Literal translation</a:t>
            </a:r>
            <a:r>
              <a:rPr lang="en-US" dirty="0"/>
              <a:t>: “One afternoon in your next reincarnation.”</a:t>
            </a:r>
            <a:br>
              <a:rPr lang="en-US" dirty="0"/>
            </a:br>
            <a:r>
              <a:rPr lang="en-US" b="1" dirty="0"/>
              <a:t>What it means</a:t>
            </a:r>
            <a:r>
              <a:rPr lang="en-US" dirty="0"/>
              <a:t>: “It’s never </a:t>
            </a:r>
            <a:r>
              <a:rPr lang="en-US" dirty="0" err="1"/>
              <a:t>gonna</a:t>
            </a:r>
            <a:r>
              <a:rPr lang="en-US" dirty="0"/>
              <a:t> happen</a:t>
            </a:r>
            <a:r>
              <a:rPr lang="en-US" dirty="0" smtClean="0"/>
              <a:t>.”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What’s an English version of this idiom?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Image result for thai 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33" y="3754220"/>
            <a:ext cx="4380807" cy="24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Devices -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Literary Devices</a:t>
            </a:r>
            <a:r>
              <a:rPr lang="en-US" sz="3600" dirty="0"/>
              <a:t> refers to the typical structures used by writers in their works to convey his or her messages in a simple manner to the readers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Literary </a:t>
            </a:r>
            <a:r>
              <a:rPr lang="en-US" sz="3600" b="1" dirty="0"/>
              <a:t>devices </a:t>
            </a:r>
            <a:r>
              <a:rPr lang="en-US" sz="3600" dirty="0"/>
              <a:t>or literary techniques are specific structures that writers often use to add meaning or create more compelling stories for the reader. </a:t>
            </a:r>
          </a:p>
        </p:txBody>
      </p:sp>
    </p:spTree>
    <p:extLst>
      <p:ext uri="{BB962C8B-B14F-4D97-AF65-F5344CB8AC3E}">
        <p14:creationId xmlns:p14="http://schemas.microsoft.com/office/powerpoint/2010/main" val="23189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idioms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839691" cy="4024125"/>
          </a:xfrm>
        </p:spPr>
        <p:txBody>
          <a:bodyPr/>
          <a:lstStyle/>
          <a:p>
            <a:r>
              <a:rPr lang="en-US" b="1" dirty="0"/>
              <a:t>The idiom: </a:t>
            </a:r>
            <a:r>
              <a:rPr lang="en-US" b="1" dirty="0" err="1" smtClean="0"/>
              <a:t>Tomber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les pommes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Literal translation</a:t>
            </a:r>
            <a:r>
              <a:rPr lang="en-US" dirty="0"/>
              <a:t>: </a:t>
            </a:r>
            <a:r>
              <a:rPr lang="en-US" dirty="0" smtClean="0"/>
              <a:t>“To fall into the apples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What it means</a:t>
            </a:r>
            <a:r>
              <a:rPr lang="en-US" dirty="0"/>
              <a:t>: “</a:t>
            </a:r>
            <a:r>
              <a:rPr lang="en-US" dirty="0" smtClean="0"/>
              <a:t>To faint.”</a:t>
            </a:r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idiom: Les </a:t>
            </a:r>
            <a:r>
              <a:rPr lang="en-US" b="1" dirty="0" err="1"/>
              <a:t>carottes</a:t>
            </a:r>
            <a:r>
              <a:rPr lang="en-US" b="1" dirty="0"/>
              <a:t> </a:t>
            </a:r>
            <a:r>
              <a:rPr lang="en-US" b="1" dirty="0" err="1"/>
              <a:t>sont</a:t>
            </a:r>
            <a:r>
              <a:rPr lang="en-US" b="1" dirty="0"/>
              <a:t> </a:t>
            </a:r>
            <a:r>
              <a:rPr lang="en-US" b="1" dirty="0" err="1"/>
              <a:t>cuites</a:t>
            </a:r>
            <a:r>
              <a:rPr lang="en-US" b="1" dirty="0"/>
              <a:t>!</a:t>
            </a:r>
            <a:br>
              <a:rPr lang="en-US" b="1" dirty="0"/>
            </a:br>
            <a:r>
              <a:rPr lang="en-US" b="1" dirty="0"/>
              <a:t>Literal translation</a:t>
            </a:r>
            <a:r>
              <a:rPr lang="en-US" dirty="0"/>
              <a:t>: “The carrots are cooked!”</a:t>
            </a:r>
            <a:br>
              <a:rPr lang="en-US" dirty="0"/>
            </a:br>
            <a:r>
              <a:rPr lang="en-US" b="1" dirty="0"/>
              <a:t>What it means</a:t>
            </a:r>
            <a:r>
              <a:rPr lang="en-US" dirty="0"/>
              <a:t>: “The situation can’t be changed</a:t>
            </a:r>
            <a:r>
              <a:rPr lang="en-US" dirty="0" smtClean="0"/>
              <a:t>.”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What’s an English version of this idiom?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Image result for tomber dans les pom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09" y="3259354"/>
            <a:ext cx="5270182" cy="29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idioms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839691" cy="4024125"/>
          </a:xfrm>
        </p:spPr>
        <p:txBody>
          <a:bodyPr/>
          <a:lstStyle/>
          <a:p>
            <a:r>
              <a:rPr lang="en-US" b="1" dirty="0"/>
              <a:t>The idiom: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воре</a:t>
            </a:r>
            <a:r>
              <a:rPr lang="en-US" b="1" dirty="0"/>
              <a:t> и </a:t>
            </a:r>
            <a:r>
              <a:rPr lang="en-US" b="1" dirty="0" err="1"/>
              <a:t>шапка</a:t>
            </a:r>
            <a:r>
              <a:rPr lang="en-US" b="1" dirty="0"/>
              <a:t> </a:t>
            </a:r>
            <a:r>
              <a:rPr lang="en-US" b="1" dirty="0" err="1"/>
              <a:t>горит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Literal translation</a:t>
            </a:r>
            <a:r>
              <a:rPr lang="en-US" dirty="0"/>
              <a:t>: “The thief has a burning hat.”</a:t>
            </a:r>
            <a:br>
              <a:rPr lang="en-US" dirty="0"/>
            </a:br>
            <a:r>
              <a:rPr lang="en-US" b="1" dirty="0"/>
              <a:t>What it means</a:t>
            </a:r>
            <a:r>
              <a:rPr lang="en-US" dirty="0"/>
              <a:t>: “He has an uneasy conscience that betrays itself.”</a:t>
            </a:r>
          </a:p>
          <a:p>
            <a:r>
              <a:rPr lang="en-US" b="1" dirty="0"/>
              <a:t>The idiom: </a:t>
            </a:r>
            <a:r>
              <a:rPr lang="en-US" b="1" dirty="0" err="1"/>
              <a:t>Хоть</a:t>
            </a:r>
            <a:r>
              <a:rPr lang="en-US" b="1" dirty="0"/>
              <a:t> </a:t>
            </a:r>
            <a:r>
              <a:rPr lang="en-US" b="1" dirty="0" err="1"/>
              <a:t>кол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голове</a:t>
            </a:r>
            <a:r>
              <a:rPr lang="en-US" b="1" dirty="0"/>
              <a:t> </a:t>
            </a:r>
            <a:r>
              <a:rPr lang="en-US" b="1" dirty="0" err="1"/>
              <a:t>теши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Literal translation</a:t>
            </a:r>
            <a:r>
              <a:rPr lang="en-US" dirty="0"/>
              <a:t>: “You can sharpen with an ax on top of this head.”</a:t>
            </a:r>
            <a:br>
              <a:rPr lang="en-US" dirty="0"/>
            </a:br>
            <a:r>
              <a:rPr lang="en-US" b="1" dirty="0"/>
              <a:t>What it means</a:t>
            </a:r>
            <a:r>
              <a:rPr lang="en-US" dirty="0"/>
              <a:t>: “He’s a very stubborn person</a:t>
            </a:r>
            <a:r>
              <a:rPr lang="en-US" dirty="0" smtClean="0"/>
              <a:t>.”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What’s an English version of this idiom?</a:t>
            </a:r>
            <a:endParaRPr lang="en-US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5122" name="Picture 2" descr="Image result for &amp;KHcy;&amp;ocy;&amp;tcy;&amp;softcy; &amp;kcy;&amp;ocy;&amp;lcy; &amp;ncy;&amp;acy; &amp;gcy;&amp;ocy;&amp;lcy;&amp;ocy;&amp;vcy;&amp;iecy; &amp;tcy;&amp;iecy;&amp;sh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6" y="1973009"/>
            <a:ext cx="4572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Any day</a:t>
            </a:r>
            <a:r>
              <a:rPr lang="en-US" sz="4000" dirty="0" smtClean="0"/>
              <a:t> that reading is assigned, you </a:t>
            </a:r>
            <a:r>
              <a:rPr lang="en-US" sz="4000" u="sng" dirty="0" smtClean="0"/>
              <a:t>might</a:t>
            </a:r>
            <a:r>
              <a:rPr lang="en-US" sz="4000" dirty="0" smtClean="0"/>
              <a:t> have a quiz over it.</a:t>
            </a:r>
          </a:p>
          <a:p>
            <a:r>
              <a:rPr lang="en-US" sz="4000" u="sng" dirty="0" smtClean="0"/>
              <a:t>This is true throughout the year. </a:t>
            </a:r>
          </a:p>
          <a:p>
            <a:r>
              <a:rPr lang="en-US" sz="4000" dirty="0" smtClean="0"/>
              <a:t>Usually reading quizzes focus on the previous night’s reading, but they can be over any part of the book.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83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Idiom</a:t>
            </a:r>
            <a:r>
              <a:rPr lang="en-US" dirty="0" smtClean="0"/>
              <a:t> index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5796"/>
            <a:ext cx="10820400" cy="4024125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On the lined side:</a:t>
            </a:r>
          </a:p>
          <a:p>
            <a:r>
              <a:rPr lang="en-US" sz="2800" dirty="0" smtClean="0"/>
              <a:t>Write your idiom in </a:t>
            </a:r>
            <a:r>
              <a:rPr lang="en-US" sz="2800" b="1" dirty="0" smtClean="0"/>
              <a:t>large, legible print</a:t>
            </a:r>
          </a:p>
          <a:p>
            <a:r>
              <a:rPr lang="en-US" sz="2800" dirty="0" smtClean="0"/>
              <a:t>Write your name at the bottom</a:t>
            </a:r>
          </a:p>
          <a:p>
            <a:r>
              <a:rPr lang="en-US" sz="2800" b="1" u="sng" dirty="0" smtClean="0"/>
              <a:t>On the blank side: </a:t>
            </a:r>
          </a:p>
          <a:p>
            <a:r>
              <a:rPr lang="en-US" sz="2800" dirty="0" smtClean="0"/>
              <a:t>Draw a line down the middle</a:t>
            </a:r>
          </a:p>
          <a:p>
            <a:r>
              <a:rPr lang="en-US" sz="2800" dirty="0" smtClean="0"/>
              <a:t>Label the </a:t>
            </a:r>
            <a:r>
              <a:rPr lang="en-US" sz="2800" b="1" dirty="0" smtClean="0"/>
              <a:t>bottom left “Literal”</a:t>
            </a:r>
          </a:p>
          <a:p>
            <a:r>
              <a:rPr lang="en-US" sz="2800" dirty="0" smtClean="0"/>
              <a:t>Label the </a:t>
            </a:r>
            <a:r>
              <a:rPr lang="en-US" sz="2800" b="1" dirty="0" smtClean="0"/>
              <a:t>bottom right “Figurative”</a:t>
            </a:r>
          </a:p>
          <a:p>
            <a:r>
              <a:rPr lang="en-US" sz="2800" dirty="0" smtClean="0"/>
              <a:t>Draw one illustration </a:t>
            </a:r>
            <a:r>
              <a:rPr lang="en-US" sz="2800" u="sng" dirty="0" smtClean="0"/>
              <a:t>for each side</a:t>
            </a:r>
          </a:p>
          <a:p>
            <a:r>
              <a:rPr lang="en-US" sz="2800" dirty="0" smtClean="0"/>
              <a:t>Color and/or outline in bold marker</a:t>
            </a:r>
          </a:p>
          <a:p>
            <a:r>
              <a:rPr lang="en-US" sz="2800" u="sng" dirty="0" smtClean="0"/>
              <a:t>10 points process category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975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Subcategories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Literary Elements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have </a:t>
            </a:r>
            <a:r>
              <a:rPr lang="en-US" b="1" dirty="0">
                <a:solidFill>
                  <a:srgbClr val="FF0000"/>
                </a:solidFill>
              </a:rPr>
              <a:t>an inherent existence </a:t>
            </a:r>
            <a:r>
              <a:rPr lang="en-US" dirty="0"/>
              <a:t>in literary piece and are extensively employed by writers to develop a literary </a:t>
            </a:r>
            <a:r>
              <a:rPr lang="en-US" dirty="0" smtClean="0"/>
              <a:t>piece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Literary Techniques 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structures </a:t>
            </a:r>
            <a:r>
              <a:rPr lang="en-US" dirty="0" smtClean="0"/>
              <a:t>(usually words or phrases) </a:t>
            </a:r>
            <a:r>
              <a:rPr lang="en-US" dirty="0"/>
              <a:t>in literary texts that writers employ to achieve not merely artistic ends but also readers a greater </a:t>
            </a:r>
            <a:r>
              <a:rPr lang="en-US" dirty="0" smtClean="0"/>
              <a:t>understanding </a:t>
            </a:r>
            <a:r>
              <a:rPr lang="en-US" dirty="0"/>
              <a:t>and appreciation of their literary works</a:t>
            </a:r>
            <a:r>
              <a:rPr lang="en-US" dirty="0" smtClean="0"/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Tools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Subcategories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Literary Elements/Concepts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Plot</a:t>
            </a:r>
          </a:p>
          <a:p>
            <a:r>
              <a:rPr lang="en-US" b="1" dirty="0" smtClean="0"/>
              <a:t>Setting</a:t>
            </a:r>
          </a:p>
          <a:p>
            <a:r>
              <a:rPr lang="en-US" b="1" dirty="0" smtClean="0"/>
              <a:t>Theme</a:t>
            </a:r>
          </a:p>
          <a:p>
            <a:r>
              <a:rPr lang="en-US" b="1" dirty="0" smtClean="0"/>
              <a:t>Mood</a:t>
            </a:r>
          </a:p>
          <a:p>
            <a:r>
              <a:rPr lang="en-US" b="1" dirty="0" smtClean="0"/>
              <a:t>Bildungsroman</a:t>
            </a:r>
          </a:p>
          <a:p>
            <a:r>
              <a:rPr lang="en-US" b="1" dirty="0" smtClean="0"/>
              <a:t>Tone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Exist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inherently</a:t>
            </a:r>
            <a:endParaRPr lang="en-US" sz="3200" i="1" dirty="0" smtClean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Literary Techniques 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Metaphor</a:t>
            </a:r>
          </a:p>
          <a:p>
            <a:r>
              <a:rPr lang="en-US" b="1" dirty="0" smtClean="0"/>
              <a:t>Alliteration</a:t>
            </a:r>
          </a:p>
          <a:p>
            <a:r>
              <a:rPr lang="en-US" b="1" dirty="0" smtClean="0"/>
              <a:t>Idiom</a:t>
            </a:r>
          </a:p>
          <a:p>
            <a:r>
              <a:rPr lang="en-US" b="1" dirty="0" smtClean="0"/>
              <a:t>Personification</a:t>
            </a:r>
          </a:p>
          <a:p>
            <a:r>
              <a:rPr lang="en-US" b="1" dirty="0" smtClean="0"/>
              <a:t>Anastrophe</a:t>
            </a:r>
          </a:p>
          <a:p>
            <a:r>
              <a:rPr lang="en-US" b="1" dirty="0" smtClean="0"/>
              <a:t>Synecdoche </a:t>
            </a:r>
            <a:endParaRPr lang="en-US" b="1" dirty="0"/>
          </a:p>
          <a:p>
            <a:pPr marL="0" indent="0"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Tools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DEVICE </a:t>
            </a:r>
            <a:br>
              <a:rPr lang="en-US" dirty="0" smtClean="0"/>
            </a:br>
            <a:r>
              <a:rPr lang="en-US" dirty="0" smtClean="0"/>
              <a:t>(Literary Element)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3" y="2286001"/>
            <a:ext cx="10347158" cy="3840163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Vignette</a:t>
            </a:r>
            <a:r>
              <a:rPr lang="en-US" sz="4000" dirty="0"/>
              <a:t>:  </a:t>
            </a:r>
            <a:r>
              <a:rPr lang="en-US" sz="4000" dirty="0" smtClean="0"/>
              <a:t>a </a:t>
            </a:r>
            <a:r>
              <a:rPr lang="en-US" sz="4000" dirty="0"/>
              <a:t>brief </a:t>
            </a:r>
            <a:r>
              <a:rPr lang="en-US" sz="4000" dirty="0" smtClean="0"/>
              <a:t>evocative description</a:t>
            </a:r>
            <a:r>
              <a:rPr lang="en-US" sz="4000" dirty="0"/>
              <a:t>, scene, or </a:t>
            </a:r>
            <a:r>
              <a:rPr lang="en-US" sz="4000" dirty="0" smtClean="0"/>
              <a:t>episode</a:t>
            </a:r>
          </a:p>
          <a:p>
            <a:r>
              <a:rPr lang="en-US" dirty="0" smtClean="0"/>
              <a:t>More about </a:t>
            </a:r>
            <a:r>
              <a:rPr lang="en-US" u="sng" dirty="0" smtClean="0"/>
              <a:t>imagery</a:t>
            </a:r>
            <a:r>
              <a:rPr lang="en-US" dirty="0" smtClean="0"/>
              <a:t> than plot</a:t>
            </a:r>
          </a:p>
          <a:p>
            <a:r>
              <a:rPr lang="en-US" dirty="0" smtClean="0"/>
              <a:t>Stands alone</a:t>
            </a:r>
          </a:p>
          <a:p>
            <a:pPr fontAlgn="base"/>
            <a:r>
              <a:rPr lang="en-US" dirty="0"/>
              <a:t>“Snapshot of words”</a:t>
            </a:r>
          </a:p>
          <a:p>
            <a:pPr fontAlgn="base"/>
            <a:r>
              <a:rPr lang="en-US" dirty="0"/>
              <a:t>Very brief</a:t>
            </a:r>
          </a:p>
          <a:p>
            <a:pPr fontAlgn="base"/>
            <a:r>
              <a:rPr lang="en-US" dirty="0"/>
              <a:t>Trying to create a mood/feeling</a:t>
            </a:r>
          </a:p>
          <a:p>
            <a:pPr fontAlgn="base"/>
            <a:r>
              <a:rPr lang="en-US" dirty="0"/>
              <a:t>Focuses on one element of a </a:t>
            </a:r>
            <a:r>
              <a:rPr lang="en-US" dirty="0" smtClean="0"/>
              <a:t>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926" y="418012"/>
            <a:ext cx="7620000" cy="1143000"/>
          </a:xfrm>
        </p:spPr>
        <p:txBody>
          <a:bodyPr/>
          <a:lstStyle/>
          <a:p>
            <a:r>
              <a:rPr lang="en-US" sz="3800" dirty="0" smtClean="0"/>
              <a:t>Figurative </a:t>
            </a:r>
            <a:r>
              <a:rPr lang="en-US" sz="3800" dirty="0"/>
              <a:t>Language Devices in </a:t>
            </a:r>
            <a:r>
              <a:rPr lang="en-US" sz="3800" i="1" dirty="0"/>
              <a:t>HOMS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5" y="1561012"/>
            <a:ext cx="11678194" cy="548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u="sng" dirty="0"/>
              <a:t>Learning Targets</a:t>
            </a:r>
            <a:r>
              <a:rPr lang="en-US" sz="3600" dirty="0"/>
              <a:t>: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 smtClean="0"/>
              <a:t>Students </a:t>
            </a:r>
            <a:r>
              <a:rPr lang="en-US" sz="3600" dirty="0"/>
              <a:t>will be able to define </a:t>
            </a:r>
            <a:r>
              <a:rPr lang="en-US" sz="3600" b="1" dirty="0">
                <a:solidFill>
                  <a:srgbClr val="00B050"/>
                </a:solidFill>
              </a:rPr>
              <a:t>figurative language</a:t>
            </a:r>
            <a:r>
              <a:rPr lang="en-US" sz="3600" dirty="0"/>
              <a:t>.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Students will be able to identify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simile, </a:t>
            </a:r>
            <a:r>
              <a:rPr lang="en-US" sz="3600" b="1" dirty="0" smtClean="0">
                <a:solidFill>
                  <a:srgbClr val="00B0F0"/>
                </a:solidFill>
              </a:rPr>
              <a:t>metaphor, </a:t>
            </a:r>
            <a:r>
              <a:rPr lang="en-US" sz="3600" b="1" dirty="0" smtClean="0">
                <a:solidFill>
                  <a:srgbClr val="7030A0"/>
                </a:solidFill>
              </a:rPr>
              <a:t>personification</a:t>
            </a:r>
            <a:r>
              <a:rPr lang="en-US" sz="3600" dirty="0"/>
              <a:t>,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idiom, and </a:t>
            </a:r>
            <a:r>
              <a:rPr lang="en-US" sz="3600" b="1" dirty="0" smtClean="0">
                <a:solidFill>
                  <a:srgbClr val="0070C0"/>
                </a:solidFill>
              </a:rPr>
              <a:t>euphemism </a:t>
            </a:r>
            <a:r>
              <a:rPr lang="en-US" sz="3600" u="sng" dirty="0" smtClean="0"/>
              <a:t>and explain their effect on the text.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600" dirty="0" smtClean="0"/>
              <a:t>Students will be able to give examples of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simile, </a:t>
            </a:r>
            <a:r>
              <a:rPr lang="en-US" sz="3600" b="1" dirty="0">
                <a:solidFill>
                  <a:srgbClr val="00B0F0"/>
                </a:solidFill>
              </a:rPr>
              <a:t>metaphor, </a:t>
            </a:r>
            <a:r>
              <a:rPr lang="en-US" sz="3600" b="1" dirty="0">
                <a:solidFill>
                  <a:srgbClr val="7030A0"/>
                </a:solidFill>
              </a:rPr>
              <a:t>personification</a:t>
            </a:r>
            <a:r>
              <a:rPr lang="en-US" sz="3600" dirty="0"/>
              <a:t>,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idiom, and </a:t>
            </a:r>
            <a:r>
              <a:rPr lang="en-US" sz="3600" b="1" dirty="0" smtClean="0">
                <a:solidFill>
                  <a:srgbClr val="0070C0"/>
                </a:solidFill>
              </a:rPr>
              <a:t>euphemism.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6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Literary Devices</a:t>
            </a:r>
          </a:p>
          <a:p>
            <a:pPr lvl="1"/>
            <a:r>
              <a:rPr lang="en-US" sz="4000" dirty="0" smtClean="0"/>
              <a:t>Literary Techniques</a:t>
            </a:r>
          </a:p>
          <a:p>
            <a:pPr lvl="2"/>
            <a:r>
              <a:rPr lang="en-US" sz="3800" dirty="0" smtClean="0"/>
              <a:t>Figurative Language</a:t>
            </a:r>
          </a:p>
          <a:p>
            <a:pPr marL="1371600" lvl="3" indent="0">
              <a:buNone/>
            </a:pPr>
            <a:r>
              <a:rPr lang="en-US" sz="3600" dirty="0" smtClean="0"/>
              <a:t>=Language that is not literal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16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5400" dirty="0"/>
          </a:p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Metaphor</a:t>
            </a:r>
            <a:r>
              <a:rPr lang="en-US" sz="5400" dirty="0" smtClean="0"/>
              <a:t> - </a:t>
            </a:r>
            <a:r>
              <a:rPr lang="en-US" sz="5400" dirty="0"/>
              <a:t>figurative language that compares two (usually unrelated) things</a:t>
            </a:r>
          </a:p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Simile</a:t>
            </a:r>
            <a:r>
              <a:rPr lang="en-US" sz="5400" dirty="0" smtClean="0"/>
              <a:t> - </a:t>
            </a:r>
            <a:r>
              <a:rPr lang="en-US" sz="5400" dirty="0"/>
              <a:t>figurative language that compares two (usually unrelated) </a:t>
            </a:r>
            <a:r>
              <a:rPr lang="en-US" sz="5400" dirty="0" smtClean="0"/>
              <a:t>things using </a:t>
            </a:r>
            <a:r>
              <a:rPr lang="en-US" sz="5400" i="1" dirty="0" smtClean="0"/>
              <a:t>like</a:t>
            </a:r>
            <a:r>
              <a:rPr lang="en-US" sz="5400" dirty="0" smtClean="0"/>
              <a:t> or </a:t>
            </a:r>
            <a:r>
              <a:rPr lang="en-US" sz="5400" i="1" dirty="0" smtClean="0"/>
              <a:t>as</a:t>
            </a:r>
          </a:p>
          <a:p>
            <a:r>
              <a:rPr lang="en-US" sz="5700" dirty="0" smtClean="0">
                <a:solidFill>
                  <a:schemeClr val="accent1">
                    <a:lumMod val="75000"/>
                  </a:schemeClr>
                </a:solidFill>
              </a:rPr>
              <a:t>Personification</a:t>
            </a:r>
            <a:r>
              <a:rPr lang="en-US" sz="5700" dirty="0" smtClean="0"/>
              <a:t> - figurative </a:t>
            </a:r>
            <a:r>
              <a:rPr lang="en-US" sz="5700" dirty="0"/>
              <a:t>language that gives human characteristics to inhuman things</a:t>
            </a:r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66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886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smtClean="0">
                <a:solidFill>
                  <a:srgbClr val="0070C0"/>
                </a:solidFill>
              </a:rPr>
              <a:t>Euphemism</a:t>
            </a:r>
            <a:r>
              <a:rPr lang="en-US" dirty="0" smtClean="0"/>
              <a:t> mean?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93" y="3148174"/>
            <a:ext cx="2995013" cy="3494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838200"/>
            <a:ext cx="4138013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700"/>
            <a:ext cx="4221151" cy="2933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825</Words>
  <Application>Microsoft Office PowerPoint</Application>
  <PresentationFormat>Widescreen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Cordia New</vt:lpstr>
      <vt:lpstr>Office Theme</vt:lpstr>
      <vt:lpstr>Vapor Trail</vt:lpstr>
      <vt:lpstr>PowerPoint Presentation</vt:lpstr>
      <vt:lpstr>Literary Devices - Definitions</vt:lpstr>
      <vt:lpstr>Two Major Subcategories</vt:lpstr>
      <vt:lpstr>Two Major Subcategories</vt:lpstr>
      <vt:lpstr>Literary DEVICE  (Literary Element)</vt:lpstr>
      <vt:lpstr>Figurative Language Devices in HOMS</vt:lpstr>
      <vt:lpstr>Figurative Language</vt:lpstr>
      <vt:lpstr>Examples of Figurative Language</vt:lpstr>
      <vt:lpstr>What does Euphemism mean?</vt:lpstr>
      <vt:lpstr>What does Euphemism mean?</vt:lpstr>
      <vt:lpstr>Euphemism</vt:lpstr>
      <vt:lpstr>PowerPoint Presentation</vt:lpstr>
      <vt:lpstr>Euphemism in HOMS</vt:lpstr>
      <vt:lpstr>What do these have in common?</vt:lpstr>
      <vt:lpstr>What do these have in common?</vt:lpstr>
      <vt:lpstr>Idioms - Examples</vt:lpstr>
      <vt:lpstr>Idiom - definition</vt:lpstr>
      <vt:lpstr>Idioms - German</vt:lpstr>
      <vt:lpstr>Thai idioms </vt:lpstr>
      <vt:lpstr>French idioms</vt:lpstr>
      <vt:lpstr>Russian idioms</vt:lpstr>
      <vt:lpstr>Quick Note</vt:lpstr>
      <vt:lpstr>Idiom index cards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Gilpin, Courtney    SHS - Staff</dc:creator>
  <cp:lastModifiedBy>Gilpin, Courtney    SHS - Staff</cp:lastModifiedBy>
  <cp:revision>2</cp:revision>
  <dcterms:created xsi:type="dcterms:W3CDTF">2018-10-02T18:39:53Z</dcterms:created>
  <dcterms:modified xsi:type="dcterms:W3CDTF">2018-10-02T19:20:01Z</dcterms:modified>
</cp:coreProperties>
</file>