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0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67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7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4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7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9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9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0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9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Your task is to read and </a:t>
            </a:r>
            <a:r>
              <a:rPr lang="en-US" sz="3600" dirty="0" smtClean="0"/>
              <a:t>analyze </a:t>
            </a:r>
            <a:r>
              <a:rPr lang="en-US" sz="3600" b="1" dirty="0" smtClean="0"/>
              <a:t>the </a:t>
            </a:r>
            <a:r>
              <a:rPr lang="en-US" sz="3600" b="1" u="sng" dirty="0" smtClean="0"/>
              <a:t>language</a:t>
            </a:r>
            <a:r>
              <a:rPr lang="en-US" sz="3600" b="1" dirty="0" smtClean="0"/>
              <a:t> of </a:t>
            </a:r>
            <a:r>
              <a:rPr lang="en-US" sz="3600" b="1" dirty="0"/>
              <a:t>a European or Latin American folk tale</a:t>
            </a:r>
            <a:r>
              <a:rPr lang="en-US" sz="3600" dirty="0"/>
              <a:t>, then construct an integrated, thesis-driven research paper </a:t>
            </a:r>
            <a:r>
              <a:rPr lang="en-US" sz="3600" b="1" dirty="0"/>
              <a:t>examining the </a:t>
            </a:r>
            <a:r>
              <a:rPr lang="en-US" sz="3600" b="1" u="sng" dirty="0"/>
              <a:t>historical</a:t>
            </a:r>
            <a:r>
              <a:rPr lang="en-US" sz="3600" b="1" dirty="0"/>
              <a:t> context</a:t>
            </a:r>
            <a:r>
              <a:rPr lang="en-US" sz="3600" dirty="0"/>
              <a:t>, cultural significance, and purpose of your folk tale. </a:t>
            </a:r>
          </a:p>
          <a:p>
            <a:r>
              <a:rPr lang="en-US" sz="2800" dirty="0" smtClean="0"/>
              <a:t>Two part essay – 500-700 words per section (1,000-1,400 total)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Semester 1 Integrated Paper: Latin American &amp; European Folk 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7730" y="1044828"/>
            <a:ext cx="5649845" cy="131364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first half </a:t>
            </a:r>
            <a:r>
              <a:rPr lang="en-US" dirty="0">
                <a:latin typeface="Georgia" panose="02040502050405020303" pitchFamily="18" charset="0"/>
              </a:rPr>
              <a:t>of your paper will analyze 19</a:t>
            </a:r>
            <a:r>
              <a:rPr lang="en-US" baseline="30000" dirty="0">
                <a:latin typeface="Georgia" panose="02040502050405020303" pitchFamily="18" charset="0"/>
              </a:rPr>
              <a:t>th</a:t>
            </a:r>
            <a:r>
              <a:rPr lang="en-US" dirty="0">
                <a:latin typeface="Georgia" panose="02040502050405020303" pitchFamily="18" charset="0"/>
              </a:rPr>
              <a:t> century historical events in your assigned country 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7730" y="2505074"/>
            <a:ext cx="5649845" cy="4217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Part I Thesis Example:</a:t>
            </a:r>
          </a:p>
          <a:p>
            <a:pPr marL="0" indent="0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Historically, inter-British prejudice fomented discord—both violent and private—and perpetuated socio-economic and political divisions that would fracture the British Empire.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365126"/>
            <a:ext cx="5740758" cy="1798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Georgia" panose="02040502050405020303" pitchFamily="18" charset="0"/>
              </a:rPr>
              <a:t>The second </a:t>
            </a:r>
            <a:r>
              <a:rPr lang="en-US" dirty="0">
                <a:solidFill>
                  <a:srgbClr val="7030A0"/>
                </a:solidFill>
                <a:latin typeface="Georgia" panose="02040502050405020303" pitchFamily="18" charset="0"/>
              </a:rPr>
              <a:t>half </a:t>
            </a:r>
            <a:r>
              <a:rPr lang="en-US" dirty="0">
                <a:latin typeface="Georgia" panose="02040502050405020303" pitchFamily="18" charset="0"/>
              </a:rPr>
              <a:t>of your paper will analyze the </a:t>
            </a:r>
            <a:r>
              <a:rPr lang="en-US" b="1" dirty="0">
                <a:latin typeface="Georgia" panose="02040502050405020303" pitchFamily="18" charset="0"/>
              </a:rPr>
              <a:t>language of your folk tale</a:t>
            </a:r>
            <a:r>
              <a:rPr lang="en-US" dirty="0">
                <a:latin typeface="Georgia" panose="02040502050405020303" pitchFamily="18" charset="0"/>
              </a:rPr>
              <a:t>, showing </a:t>
            </a:r>
            <a:r>
              <a:rPr lang="en-US" dirty="0" smtClean="0">
                <a:latin typeface="Georgia" panose="02040502050405020303" pitchFamily="18" charset="0"/>
              </a:rPr>
              <a:t>the author creates meaning </a:t>
            </a:r>
            <a:r>
              <a:rPr lang="en-US" dirty="0">
                <a:latin typeface="Georgia" panose="02040502050405020303" pitchFamily="18" charset="0"/>
              </a:rPr>
              <a:t>for </a:t>
            </a:r>
            <a:r>
              <a:rPr lang="en-US" dirty="0" smtClean="0">
                <a:latin typeface="Georgia" panose="02040502050405020303" pitchFamily="18" charset="0"/>
              </a:rPr>
              <a:t>a particular audience and purpose</a:t>
            </a:r>
            <a:endParaRPr lang="en-US" sz="3600" dirty="0" smtClean="0">
              <a:latin typeface="Georgia" panose="020405020504050203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740758" cy="4352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Part II Thesis Example:</a:t>
            </a:r>
          </a:p>
          <a:p>
            <a:pPr marL="0" indent="0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In “The Fairy Tales of Mother Goose, tales that use youthfully appealing rhyme and zoomorphism reinforce historical British prejudices, resulting in the intergenerational indoctrination of racist tribalism to literate children. 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" y="0"/>
            <a:ext cx="12205192" cy="74566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796" y="612226"/>
            <a:ext cx="531876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Georgia" panose="02040502050405020303" pitchFamily="18" charset="0"/>
              </a:rPr>
              <a:t>C</a:t>
            </a:r>
            <a:r>
              <a:rPr lang="en-US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ountries and their folk tales</a:t>
            </a:r>
            <a:r>
              <a:rPr lang="en-US" dirty="0" smtClean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75008"/>
            <a:ext cx="10838645" cy="53060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Argentina </a:t>
            </a:r>
            <a:r>
              <a:rPr lang="en-US" dirty="0">
                <a:latin typeface="Georgia" panose="02040502050405020303" pitchFamily="18" charset="0"/>
              </a:rPr>
              <a:t>– “Rice from the Ashes”</a:t>
            </a:r>
          </a:p>
          <a:p>
            <a:r>
              <a:rPr lang="en-US" dirty="0">
                <a:latin typeface="Georgia" panose="02040502050405020303" pitchFamily="18" charset="0"/>
              </a:rPr>
              <a:t>Baltic states – “Three princes and their </a:t>
            </a:r>
            <a:r>
              <a:rPr lang="en-US" dirty="0" smtClean="0">
                <a:latin typeface="Georgia" panose="02040502050405020303" pitchFamily="18" charset="0"/>
              </a:rPr>
              <a:t>beasts”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1 – </a:t>
            </a:r>
            <a:r>
              <a:rPr lang="en-US" dirty="0">
                <a:latin typeface="Georgia" panose="02040502050405020303" pitchFamily="18" charset="0"/>
              </a:rPr>
              <a:t>“The Enchanted Cow” </a:t>
            </a:r>
            <a:r>
              <a:rPr lang="en-US" b="1" dirty="0">
                <a:latin typeface="Georgia" panose="02040502050405020303" pitchFamily="18" charset="0"/>
              </a:rPr>
              <a:t>and</a:t>
            </a:r>
            <a:r>
              <a:rPr lang="en-US" dirty="0">
                <a:latin typeface="Georgia" panose="02040502050405020303" pitchFamily="18" charset="0"/>
              </a:rPr>
              <a:t> “The Parrot Prince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2 -  </a:t>
            </a:r>
            <a:r>
              <a:rPr lang="en-US" dirty="0">
                <a:latin typeface="Georgia" panose="02040502050405020303" pitchFamily="18" charset="0"/>
              </a:rPr>
              <a:t>“Crystal the Wise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3 – La </a:t>
            </a:r>
            <a:r>
              <a:rPr lang="en-US" dirty="0" err="1" smtClean="0">
                <a:latin typeface="Georgia" panose="02040502050405020303" pitchFamily="18" charset="0"/>
              </a:rPr>
              <a:t>Calchona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Cuba – “The nobleman’s daughter and the charcoal mother’s son”</a:t>
            </a:r>
          </a:p>
          <a:p>
            <a:r>
              <a:rPr lang="en-US" dirty="0">
                <a:latin typeface="Georgia" panose="02040502050405020303" pitchFamily="18" charset="0"/>
              </a:rPr>
              <a:t>Denmark – “The Little Mermaid”</a:t>
            </a:r>
          </a:p>
          <a:p>
            <a:r>
              <a:rPr lang="en-US" dirty="0">
                <a:latin typeface="Georgia" panose="02040502050405020303" pitchFamily="18" charset="0"/>
              </a:rPr>
              <a:t>France – “Beauty and the Beast”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Germany 1 </a:t>
            </a:r>
            <a:r>
              <a:rPr lang="en-US" dirty="0">
                <a:latin typeface="Georgia" panose="02040502050405020303" pitchFamily="18" charset="0"/>
              </a:rPr>
              <a:t>– “Cinderella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Germany 2-  </a:t>
            </a:r>
            <a:r>
              <a:rPr lang="en-US" dirty="0">
                <a:latin typeface="Georgia" panose="02040502050405020303" pitchFamily="18" charset="0"/>
              </a:rPr>
              <a:t>“Little Red Cap”</a:t>
            </a:r>
          </a:p>
          <a:p>
            <a:r>
              <a:rPr lang="en-US" dirty="0">
                <a:latin typeface="Georgia" panose="02040502050405020303" pitchFamily="18" charset="0"/>
              </a:rPr>
              <a:t>Ireland – “The Fate of the Children of </a:t>
            </a:r>
            <a:r>
              <a:rPr lang="en-US" dirty="0" err="1">
                <a:latin typeface="Georgia" panose="02040502050405020303" pitchFamily="18" charset="0"/>
              </a:rPr>
              <a:t>Lir</a:t>
            </a:r>
            <a:r>
              <a:rPr lang="en-US" dirty="0">
                <a:latin typeface="Georgia" panose="02040502050405020303" pitchFamily="18" charset="0"/>
              </a:rPr>
              <a:t>”</a:t>
            </a:r>
          </a:p>
          <a:p>
            <a:r>
              <a:rPr lang="en-US" dirty="0">
                <a:latin typeface="Georgia" panose="02040502050405020303" pitchFamily="18" charset="0"/>
              </a:rPr>
              <a:t>Mexico </a:t>
            </a:r>
            <a:r>
              <a:rPr lang="en-US" dirty="0" smtClean="0">
                <a:latin typeface="Georgia" panose="02040502050405020303" pitchFamily="18" charset="0"/>
              </a:rPr>
              <a:t>1 – “La </a:t>
            </a:r>
            <a:r>
              <a:rPr lang="en-US" dirty="0" err="1" smtClean="0">
                <a:latin typeface="Georgia" panose="02040502050405020303" pitchFamily="18" charset="0"/>
              </a:rPr>
              <a:t>Llorona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Mexico 2 - “Mistress </a:t>
            </a:r>
            <a:r>
              <a:rPr lang="en-US" dirty="0">
                <a:latin typeface="Georgia" panose="02040502050405020303" pitchFamily="18" charset="0"/>
              </a:rPr>
              <a:t>Lucia”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Mexico 3 - “What </a:t>
            </a:r>
            <a:r>
              <a:rPr lang="en-US" dirty="0">
                <a:latin typeface="Georgia" panose="02040502050405020303" pitchFamily="18" charset="0"/>
              </a:rPr>
              <a:t>the Owls </a:t>
            </a:r>
            <a:r>
              <a:rPr lang="en-US" dirty="0" smtClean="0">
                <a:latin typeface="Georgia" panose="02040502050405020303" pitchFamily="18" charset="0"/>
              </a:rPr>
              <a:t>Said”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Russia </a:t>
            </a:r>
            <a:r>
              <a:rPr lang="en-US" dirty="0">
                <a:latin typeface="Georgia" panose="02040502050405020303" pitchFamily="18" charset="0"/>
              </a:rPr>
              <a:t>– “The Frog Princess”</a:t>
            </a:r>
          </a:p>
          <a:p>
            <a:r>
              <a:rPr lang="en-US" dirty="0">
                <a:latin typeface="Georgia" panose="02040502050405020303" pitchFamily="18" charset="0"/>
              </a:rPr>
              <a:t>Serbia/The Balkans – “Bash </a:t>
            </a:r>
            <a:r>
              <a:rPr lang="en-US" dirty="0" err="1">
                <a:latin typeface="Georgia" panose="02040502050405020303" pitchFamily="18" charset="0"/>
              </a:rPr>
              <a:t>Chelik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Venezuela – “El </a:t>
            </a:r>
            <a:r>
              <a:rPr lang="en-US" dirty="0" err="1" smtClean="0">
                <a:latin typeface="Georgia" panose="02040502050405020303" pitchFamily="18" charset="0"/>
              </a:rPr>
              <a:t>Silbon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796" y="612226"/>
            <a:ext cx="531876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Georgia" panose="02040502050405020303" pitchFamily="18" charset="0"/>
              </a:rPr>
              <a:t>C</a:t>
            </a:r>
            <a:r>
              <a:rPr lang="en-US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ountries and their folk tales</a:t>
            </a:r>
            <a:r>
              <a:rPr lang="en-US" dirty="0" smtClean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endParaRPr lang="en-US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275008"/>
            <a:ext cx="10838645" cy="53060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Argentina </a:t>
            </a:r>
            <a:r>
              <a:rPr lang="en-US" dirty="0">
                <a:latin typeface="Georgia" panose="02040502050405020303" pitchFamily="18" charset="0"/>
              </a:rPr>
              <a:t>– “Rice from the Ashes”</a:t>
            </a:r>
          </a:p>
          <a:p>
            <a:r>
              <a:rPr lang="en-US" dirty="0">
                <a:latin typeface="Georgia" panose="02040502050405020303" pitchFamily="18" charset="0"/>
              </a:rPr>
              <a:t>Baltic states – “Three princes and their </a:t>
            </a:r>
            <a:r>
              <a:rPr lang="en-US" dirty="0" smtClean="0">
                <a:latin typeface="Georgia" panose="02040502050405020303" pitchFamily="18" charset="0"/>
              </a:rPr>
              <a:t>beasts”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1 – </a:t>
            </a:r>
            <a:r>
              <a:rPr lang="en-US" dirty="0">
                <a:latin typeface="Georgia" panose="02040502050405020303" pitchFamily="18" charset="0"/>
              </a:rPr>
              <a:t>“The Enchanted Cow” </a:t>
            </a:r>
            <a:r>
              <a:rPr lang="en-US" b="1" dirty="0">
                <a:latin typeface="Georgia" panose="02040502050405020303" pitchFamily="18" charset="0"/>
              </a:rPr>
              <a:t>and</a:t>
            </a:r>
            <a:r>
              <a:rPr lang="en-US" dirty="0">
                <a:latin typeface="Georgia" panose="02040502050405020303" pitchFamily="18" charset="0"/>
              </a:rPr>
              <a:t> “The Parrot Prince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2 -  </a:t>
            </a:r>
            <a:r>
              <a:rPr lang="en-US" dirty="0">
                <a:latin typeface="Georgia" panose="02040502050405020303" pitchFamily="18" charset="0"/>
              </a:rPr>
              <a:t>“Crystal the Wise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Chile 3 – La </a:t>
            </a:r>
            <a:r>
              <a:rPr lang="en-US" dirty="0" err="1" smtClean="0">
                <a:latin typeface="Georgia" panose="02040502050405020303" pitchFamily="18" charset="0"/>
              </a:rPr>
              <a:t>Calchona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Cuba – “The nobleman’s daughter and the charcoal mother’s son”</a:t>
            </a:r>
          </a:p>
          <a:p>
            <a:r>
              <a:rPr lang="en-US" dirty="0">
                <a:latin typeface="Georgia" panose="02040502050405020303" pitchFamily="18" charset="0"/>
              </a:rPr>
              <a:t>Denmark – “The Little Mermaid”</a:t>
            </a:r>
          </a:p>
          <a:p>
            <a:r>
              <a:rPr lang="en-US" dirty="0">
                <a:latin typeface="Georgia" panose="02040502050405020303" pitchFamily="18" charset="0"/>
              </a:rPr>
              <a:t>France – “Beauty and the Beast”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Germany 1 </a:t>
            </a:r>
            <a:r>
              <a:rPr lang="en-US" dirty="0">
                <a:latin typeface="Georgia" panose="02040502050405020303" pitchFamily="18" charset="0"/>
              </a:rPr>
              <a:t>– “Cinderella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Germany 2-  </a:t>
            </a:r>
            <a:r>
              <a:rPr lang="en-US" dirty="0">
                <a:latin typeface="Georgia" panose="02040502050405020303" pitchFamily="18" charset="0"/>
              </a:rPr>
              <a:t>“Little Red Cap”</a:t>
            </a:r>
          </a:p>
          <a:p>
            <a:r>
              <a:rPr lang="en-US" dirty="0">
                <a:latin typeface="Georgia" panose="02040502050405020303" pitchFamily="18" charset="0"/>
              </a:rPr>
              <a:t>Ireland – “The Fate of the Children of </a:t>
            </a:r>
            <a:r>
              <a:rPr lang="en-US" dirty="0" err="1">
                <a:latin typeface="Georgia" panose="02040502050405020303" pitchFamily="18" charset="0"/>
              </a:rPr>
              <a:t>Lir</a:t>
            </a:r>
            <a:r>
              <a:rPr lang="en-US" dirty="0">
                <a:latin typeface="Georgia" panose="02040502050405020303" pitchFamily="18" charset="0"/>
              </a:rPr>
              <a:t>”</a:t>
            </a:r>
          </a:p>
          <a:p>
            <a:r>
              <a:rPr lang="en-US" dirty="0">
                <a:latin typeface="Georgia" panose="02040502050405020303" pitchFamily="18" charset="0"/>
              </a:rPr>
              <a:t>Mexico </a:t>
            </a:r>
            <a:r>
              <a:rPr lang="en-US" dirty="0" smtClean="0">
                <a:latin typeface="Georgia" panose="02040502050405020303" pitchFamily="18" charset="0"/>
              </a:rPr>
              <a:t>1 – “La </a:t>
            </a:r>
            <a:r>
              <a:rPr lang="en-US" dirty="0" err="1" smtClean="0">
                <a:latin typeface="Georgia" panose="02040502050405020303" pitchFamily="18" charset="0"/>
              </a:rPr>
              <a:t>Llorona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Mexico 2 - “Mistress </a:t>
            </a:r>
            <a:r>
              <a:rPr lang="en-US" dirty="0">
                <a:latin typeface="Georgia" panose="02040502050405020303" pitchFamily="18" charset="0"/>
              </a:rPr>
              <a:t>Lucia”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Mexico 3 - “What </a:t>
            </a:r>
            <a:r>
              <a:rPr lang="en-US" dirty="0">
                <a:latin typeface="Georgia" panose="02040502050405020303" pitchFamily="18" charset="0"/>
              </a:rPr>
              <a:t>the Owls </a:t>
            </a:r>
            <a:r>
              <a:rPr lang="en-US" dirty="0" smtClean="0">
                <a:latin typeface="Georgia" panose="02040502050405020303" pitchFamily="18" charset="0"/>
              </a:rPr>
              <a:t>Said”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Russia </a:t>
            </a:r>
            <a:r>
              <a:rPr lang="en-US" dirty="0">
                <a:latin typeface="Georgia" panose="02040502050405020303" pitchFamily="18" charset="0"/>
              </a:rPr>
              <a:t>– “The Frog Princess”</a:t>
            </a:r>
          </a:p>
          <a:p>
            <a:r>
              <a:rPr lang="en-US" dirty="0">
                <a:latin typeface="Georgia" panose="02040502050405020303" pitchFamily="18" charset="0"/>
              </a:rPr>
              <a:t>Serbia/The Balkans – “Bash </a:t>
            </a:r>
            <a:r>
              <a:rPr lang="en-US" dirty="0" err="1">
                <a:latin typeface="Georgia" panose="02040502050405020303" pitchFamily="18" charset="0"/>
              </a:rPr>
              <a:t>Chelik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Venezuela – “El </a:t>
            </a:r>
            <a:r>
              <a:rPr lang="en-US" dirty="0" err="1" smtClean="0">
                <a:latin typeface="Georgia" panose="02040502050405020303" pitchFamily="18" charset="0"/>
              </a:rPr>
              <a:t>Silbon</a:t>
            </a:r>
            <a:r>
              <a:rPr lang="en-US" dirty="0" smtClean="0">
                <a:latin typeface="Georgia" panose="02040502050405020303" pitchFamily="18" charset="0"/>
              </a:rPr>
              <a:t>”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00" y="1947871"/>
            <a:ext cx="11719775" cy="5241702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You will write a two-part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paper.</a:t>
            </a:r>
          </a:p>
          <a:p>
            <a:pPr lvl="0"/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Each 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part will be guided by its own thesis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statement.</a:t>
            </a:r>
          </a:p>
          <a:p>
            <a:pPr marL="0" lvl="0" indent="0">
              <a:buNone/>
            </a:pP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 smtClean="0">
                <a:latin typeface="Georgia" panose="02040502050405020303" pitchFamily="18" charset="0"/>
              </a:rPr>
              <a:t>The </a:t>
            </a:r>
            <a:r>
              <a:rPr 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first half </a:t>
            </a:r>
            <a:r>
              <a:rPr lang="en-US" sz="3200" dirty="0">
                <a:latin typeface="Georgia" panose="02040502050405020303" pitchFamily="18" charset="0"/>
              </a:rPr>
              <a:t>of your paper will </a:t>
            </a:r>
            <a:r>
              <a:rPr lang="en-US" sz="3200" b="1" dirty="0">
                <a:latin typeface="Georgia" panose="02040502050405020303" pitchFamily="18" charset="0"/>
              </a:rPr>
              <a:t>analyze 19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century historical events </a:t>
            </a:r>
            <a:r>
              <a:rPr lang="en-US" sz="3200" dirty="0">
                <a:latin typeface="Georgia" panose="02040502050405020303" pitchFamily="18" charset="0"/>
              </a:rPr>
              <a:t>in your assigned country </a:t>
            </a:r>
            <a:endParaRPr lang="en-US" sz="4400" dirty="0"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To do this you will craft a (first) history-based research question, answer it with a thesis, and then create an outline detailing the facts and analysis that prove your thesis. You should base this in the </a:t>
            </a:r>
            <a:r>
              <a:rPr lang="en-US" sz="2800" b="1" dirty="0">
                <a:latin typeface="Georgia" panose="02040502050405020303" pitchFamily="18" charset="0"/>
              </a:rPr>
              <a:t>themes of your tale</a:t>
            </a:r>
            <a:r>
              <a:rPr lang="en-US" sz="2800" b="1" dirty="0" smtClean="0">
                <a:latin typeface="Georgia" panose="02040502050405020303" pitchFamily="18" charset="0"/>
              </a:rPr>
              <a:t>.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688" y="365125"/>
            <a:ext cx="11811000" cy="1325563"/>
          </a:xfrm>
        </p:spPr>
        <p:txBody>
          <a:bodyPr>
            <a:normAutofit/>
          </a:bodyPr>
          <a:lstStyle/>
          <a:p>
            <a:r>
              <a:rPr lang="en-US" smtClean="0"/>
              <a:t>Semester 1 Integrated Paper: Latin American &amp; European Folk 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00" y="1690688"/>
            <a:ext cx="11719775" cy="5241702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You will write a two-part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paper.</a:t>
            </a:r>
          </a:p>
          <a:p>
            <a:pPr lvl="0"/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Each 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part will be guided by its own thesis 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statement.</a:t>
            </a:r>
          </a:p>
          <a:p>
            <a:pPr marL="0" lvl="0" indent="0">
              <a:buNone/>
            </a:pPr>
            <a:r>
              <a:rPr lang="en-US" sz="4800" dirty="0"/>
              <a:t/>
            </a:r>
            <a:br>
              <a:rPr lang="en-US" sz="4800" dirty="0"/>
            </a:br>
            <a:r>
              <a:rPr lang="en-US" sz="3200" dirty="0">
                <a:latin typeface="Georgia" panose="02040502050405020303" pitchFamily="18" charset="0"/>
              </a:rPr>
              <a:t>The </a:t>
            </a:r>
            <a:r>
              <a:rPr lang="en-US" sz="3200" dirty="0">
                <a:solidFill>
                  <a:srgbClr val="7030A0"/>
                </a:solidFill>
                <a:latin typeface="Georgia" panose="02040502050405020303" pitchFamily="18" charset="0"/>
              </a:rPr>
              <a:t>second half </a:t>
            </a:r>
            <a:r>
              <a:rPr lang="en-US" sz="3200" dirty="0">
                <a:latin typeface="Georgia" panose="02040502050405020303" pitchFamily="18" charset="0"/>
              </a:rPr>
              <a:t>of your paper </a:t>
            </a:r>
            <a:r>
              <a:rPr lang="en-US" sz="3200" b="1" dirty="0">
                <a:latin typeface="Georgia" panose="02040502050405020303" pitchFamily="18" charset="0"/>
              </a:rPr>
              <a:t>will analyze the language of your folk tale,</a:t>
            </a:r>
            <a:r>
              <a:rPr lang="en-US" sz="3200" dirty="0">
                <a:latin typeface="Georgia" panose="02040502050405020303" pitchFamily="18" charset="0"/>
              </a:rPr>
              <a:t> showing how plot, motifs, and historical diction create meaning for particular audiences</a:t>
            </a:r>
            <a:endParaRPr lang="en-US" sz="4400" dirty="0"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You will craft a (second) literature-based research question about the story’s context and the cultural values the narrative conveys; then, you’ll answer your question with a thesis and then create an outline detailing the facts and analysis that prove your thesis. 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688" y="365125"/>
            <a:ext cx="11811000" cy="1325563"/>
          </a:xfrm>
        </p:spPr>
        <p:txBody>
          <a:bodyPr>
            <a:normAutofit/>
          </a:bodyPr>
          <a:lstStyle/>
          <a:p>
            <a:r>
              <a:rPr lang="en-US" smtClean="0"/>
              <a:t>Semester 1 Integrated Paper: Latin American &amp; European Folk 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Semester 1 Integrated Paper: Latin American &amp; European Folk 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History</a:t>
            </a:r>
            <a:r>
              <a:rPr lang="en-US" sz="2800" dirty="0" smtClean="0"/>
              <a:t>: </a:t>
            </a:r>
          </a:p>
          <a:p>
            <a:r>
              <a:rPr lang="en-US" sz="2800" b="1" dirty="0" smtClean="0"/>
              <a:t>Research</a:t>
            </a:r>
            <a:r>
              <a:rPr lang="en-US" sz="2800" dirty="0" smtClean="0"/>
              <a:t> the country of origin of your folk tale:</a:t>
            </a:r>
          </a:p>
          <a:p>
            <a:pPr lvl="1"/>
            <a:r>
              <a:rPr lang="en-US" sz="2800" dirty="0" smtClean="0"/>
              <a:t>Culture</a:t>
            </a:r>
          </a:p>
          <a:p>
            <a:pPr lvl="1"/>
            <a:r>
              <a:rPr lang="en-US" sz="2800" dirty="0" smtClean="0"/>
              <a:t>Social and political structures</a:t>
            </a:r>
          </a:p>
          <a:p>
            <a:r>
              <a:rPr lang="en-US" sz="2800" b="1" dirty="0" smtClean="0"/>
              <a:t>Determine</a:t>
            </a:r>
            <a:r>
              <a:rPr lang="en-US" sz="2800" dirty="0" smtClean="0"/>
              <a:t> how this historical context </a:t>
            </a:r>
            <a:r>
              <a:rPr lang="en-US" sz="2800" u="sng" dirty="0" smtClean="0"/>
              <a:t>is key to understanding your folk tale’s meaning. </a:t>
            </a:r>
          </a:p>
          <a:p>
            <a:r>
              <a:rPr lang="en-US" sz="2800" dirty="0" smtClean="0"/>
              <a:t>Use credible sources</a:t>
            </a:r>
          </a:p>
          <a:p>
            <a:r>
              <a:rPr lang="en-US" sz="2800" dirty="0" smtClean="0"/>
              <a:t>Cite your evidence correctly</a:t>
            </a:r>
          </a:p>
        </p:txBody>
      </p:sp>
    </p:spTree>
    <p:extLst>
      <p:ext uri="{BB962C8B-B14F-4D97-AF65-F5344CB8AC3E}">
        <p14:creationId xmlns:p14="http://schemas.microsoft.com/office/powerpoint/2010/main" val="1001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Semester 1 Integrated Paper: Latin American &amp; European Folk 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Language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is the purpose of your folk tale? </a:t>
            </a:r>
            <a:endParaRPr lang="en-US" sz="2800" dirty="0" smtClean="0"/>
          </a:p>
          <a:p>
            <a:r>
              <a:rPr lang="en-US" sz="2800" dirty="0" smtClean="0"/>
              <a:t>Are </a:t>
            </a:r>
            <a:r>
              <a:rPr lang="en-US" sz="2800" dirty="0"/>
              <a:t>there any relevant </a:t>
            </a:r>
            <a:r>
              <a:rPr lang="en-US" sz="2800" b="1" dirty="0"/>
              <a:t>themes</a:t>
            </a:r>
            <a:r>
              <a:rPr lang="en-US" sz="2800" dirty="0"/>
              <a:t> present to teach the reader or listener </a:t>
            </a:r>
            <a:r>
              <a:rPr lang="en-US" sz="2800" b="1" dirty="0"/>
              <a:t>a moral or lesson</a:t>
            </a:r>
            <a:r>
              <a:rPr lang="en-US" sz="2800" dirty="0"/>
              <a:t>? Why? </a:t>
            </a:r>
            <a:endParaRPr lang="en-US" sz="2800" dirty="0" smtClean="0"/>
          </a:p>
          <a:p>
            <a:r>
              <a:rPr lang="en-US" sz="2800" dirty="0" smtClean="0"/>
              <a:t>Do </a:t>
            </a:r>
            <a:r>
              <a:rPr lang="en-US" sz="2800" dirty="0"/>
              <a:t>you see any </a:t>
            </a:r>
            <a:r>
              <a:rPr lang="en-US" sz="2800" b="1" dirty="0"/>
              <a:t>relevant motifs </a:t>
            </a:r>
            <a:r>
              <a:rPr lang="en-US" sz="2800" dirty="0"/>
              <a:t>that keep appearing, or </a:t>
            </a:r>
            <a:r>
              <a:rPr lang="en-US" sz="2800" b="1" dirty="0"/>
              <a:t>symbolism</a:t>
            </a:r>
            <a:r>
              <a:rPr lang="en-US" sz="2800" dirty="0"/>
              <a:t> that stands out to you? </a:t>
            </a:r>
            <a:endParaRPr lang="en-US" sz="2800" dirty="0" smtClean="0"/>
          </a:p>
          <a:p>
            <a:r>
              <a:rPr lang="en-US" sz="2800" b="1" dirty="0" smtClean="0"/>
              <a:t>Examine</a:t>
            </a:r>
            <a:r>
              <a:rPr lang="en-US" sz="2800" dirty="0" smtClean="0"/>
              <a:t> </a:t>
            </a:r>
            <a:r>
              <a:rPr lang="en-US" sz="2800" dirty="0"/>
              <a:t>constructions of race, class, gender, or other </a:t>
            </a:r>
            <a:r>
              <a:rPr lang="en-US" sz="2800" dirty="0" smtClean="0"/>
              <a:t>social commentary</a:t>
            </a:r>
          </a:p>
          <a:p>
            <a:r>
              <a:rPr lang="en-US" sz="2800" dirty="0" smtClean="0"/>
              <a:t>Has </a:t>
            </a:r>
            <a:r>
              <a:rPr lang="en-US" sz="2800" dirty="0"/>
              <a:t>the folk tale </a:t>
            </a:r>
            <a:r>
              <a:rPr lang="en-US" sz="2800" b="1" dirty="0"/>
              <a:t>changed or evolved </a:t>
            </a:r>
            <a:r>
              <a:rPr lang="en-US" sz="2800" dirty="0"/>
              <a:t>over time? </a:t>
            </a:r>
            <a:r>
              <a:rPr lang="en-US" sz="2800" b="1" dirty="0"/>
              <a:t>Why</a:t>
            </a:r>
            <a:r>
              <a:rPr lang="en-US" sz="2800" dirty="0"/>
              <a:t>? </a:t>
            </a:r>
          </a:p>
          <a:p>
            <a:r>
              <a:rPr lang="en-US" sz="2800" dirty="0"/>
              <a:t>Were elements of your folk tale lost or changed when they made the transition from </a:t>
            </a:r>
            <a:r>
              <a:rPr lang="en-US" sz="2800" b="1" dirty="0"/>
              <a:t>oral tradition to written</a:t>
            </a:r>
            <a:r>
              <a:rPr lang="en-US" sz="2800" dirty="0"/>
              <a:t>?</a:t>
            </a:r>
          </a:p>
          <a:p>
            <a:pPr lvl="1"/>
            <a:r>
              <a:rPr lang="en-US" sz="2600" dirty="0"/>
              <a:t>How does this impact the meaning of the folk tale? </a:t>
            </a:r>
          </a:p>
        </p:txBody>
      </p:sp>
    </p:spTree>
    <p:extLst>
      <p:ext uri="{BB962C8B-B14F-4D97-AF65-F5344CB8AC3E}">
        <p14:creationId xmlns:p14="http://schemas.microsoft.com/office/powerpoint/2010/main" val="1371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7672"/>
            <a:ext cx="12192000" cy="772567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2346"/>
          </a:xfrm>
        </p:spPr>
      </p:pic>
    </p:spTree>
    <p:extLst>
      <p:ext uri="{BB962C8B-B14F-4D97-AF65-F5344CB8AC3E}">
        <p14:creationId xmlns:p14="http://schemas.microsoft.com/office/powerpoint/2010/main" val="2402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Analyze</a:t>
            </a:r>
            <a:r>
              <a:rPr lang="en-US" sz="4000" dirty="0" smtClean="0"/>
              <a:t>: How does the </a:t>
            </a:r>
            <a:r>
              <a:rPr lang="en-US" sz="4000" u="sng" dirty="0" smtClean="0"/>
              <a:t>language</a:t>
            </a:r>
            <a:r>
              <a:rPr lang="en-US" sz="4000" dirty="0" smtClean="0"/>
              <a:t> of the folk tale reveal something about the context that it comes from? What </a:t>
            </a:r>
            <a:r>
              <a:rPr lang="en-US" sz="4000" u="sng" dirty="0" smtClean="0"/>
              <a:t>message</a:t>
            </a:r>
            <a:r>
              <a:rPr lang="en-US" sz="4000" dirty="0" smtClean="0"/>
              <a:t> is it sending to its intended audience, and </a:t>
            </a:r>
            <a:r>
              <a:rPr lang="en-US" sz="4000" u="sng" dirty="0" smtClean="0"/>
              <a:t>how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43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Georgia</vt:lpstr>
      <vt:lpstr>Vapor Trail</vt:lpstr>
      <vt:lpstr>Semester 1 Integrated Paper: Latin American &amp; European Folk Tales</vt:lpstr>
      <vt:lpstr>Countries and their folk tales </vt:lpstr>
      <vt:lpstr>Semester 1 Integrated Paper: Latin American &amp; European Folk Tales</vt:lpstr>
      <vt:lpstr>Semester 1 Integrated Paper: Latin American &amp; European Folk Tales</vt:lpstr>
      <vt:lpstr>Semester 1 Integrated Paper: Latin American &amp; European Folk Tales</vt:lpstr>
      <vt:lpstr>Semester 1 Integrated Paper: Latin American &amp; European Folk Tales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 and their folk tales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1 Integrated Paper: Latin American &amp; European Folk Tales</dc:title>
  <dc:creator>Gilpin, Courtney    SHS - Staff</dc:creator>
  <cp:lastModifiedBy>Gilpin, Courtney    SHS - Staff</cp:lastModifiedBy>
  <cp:revision>1</cp:revision>
  <dcterms:created xsi:type="dcterms:W3CDTF">2019-11-18T22:16:28Z</dcterms:created>
  <dcterms:modified xsi:type="dcterms:W3CDTF">2019-11-18T22:16:37Z</dcterms:modified>
</cp:coreProperties>
</file>