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 id="2147483696" r:id="rId5"/>
  </p:sldMasterIdLst>
  <p:notesMasterIdLst>
    <p:notesMasterId r:id="rId42"/>
  </p:notesMasterIdLst>
  <p:sldIdLst>
    <p:sldId id="256" r:id="rId6"/>
    <p:sldId id="257" r:id="rId7"/>
    <p:sldId id="258" r:id="rId8"/>
    <p:sldId id="259" r:id="rId9"/>
    <p:sldId id="278" r:id="rId10"/>
    <p:sldId id="279" r:id="rId11"/>
    <p:sldId id="280" r:id="rId12"/>
    <p:sldId id="281" r:id="rId13"/>
    <p:sldId id="282" r:id="rId14"/>
    <p:sldId id="283" r:id="rId15"/>
    <p:sldId id="260" r:id="rId16"/>
    <p:sldId id="261" r:id="rId17"/>
    <p:sldId id="262" r:id="rId18"/>
    <p:sldId id="263" r:id="rId19"/>
    <p:sldId id="264" r:id="rId20"/>
    <p:sldId id="265" r:id="rId21"/>
    <p:sldId id="266" r:id="rId22"/>
    <p:sldId id="267" r:id="rId23"/>
    <p:sldId id="268" r:id="rId24"/>
    <p:sldId id="270" r:id="rId25"/>
    <p:sldId id="277" r:id="rId26"/>
    <p:sldId id="284" r:id="rId27"/>
    <p:sldId id="285" r:id="rId28"/>
    <p:sldId id="271" r:id="rId29"/>
    <p:sldId id="272" r:id="rId30"/>
    <p:sldId id="273" r:id="rId31"/>
    <p:sldId id="274" r:id="rId32"/>
    <p:sldId id="275" r:id="rId33"/>
    <p:sldId id="276" r:id="rId34"/>
    <p:sldId id="286" r:id="rId35"/>
    <p:sldId id="287" r:id="rId36"/>
    <p:sldId id="288" r:id="rId37"/>
    <p:sldId id="289" r:id="rId38"/>
    <p:sldId id="290" r:id="rId39"/>
    <p:sldId id="291" r:id="rId40"/>
    <p:sldId id="292"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807A94A-B92C-4B57-A9F5-C5542CAEF5B6}">
          <p14:sldIdLst>
            <p14:sldId id="256"/>
            <p14:sldId id="257"/>
            <p14:sldId id="258"/>
            <p14:sldId id="259"/>
            <p14:sldId id="278"/>
            <p14:sldId id="279"/>
            <p14:sldId id="280"/>
            <p14:sldId id="281"/>
            <p14:sldId id="282"/>
            <p14:sldId id="283"/>
            <p14:sldId id="260"/>
            <p14:sldId id="261"/>
            <p14:sldId id="262"/>
            <p14:sldId id="263"/>
            <p14:sldId id="264"/>
            <p14:sldId id="265"/>
            <p14:sldId id="266"/>
            <p14:sldId id="267"/>
            <p14:sldId id="268"/>
            <p14:sldId id="270"/>
            <p14:sldId id="277"/>
            <p14:sldId id="284"/>
            <p14:sldId id="285"/>
            <p14:sldId id="271"/>
            <p14:sldId id="272"/>
            <p14:sldId id="273"/>
            <p14:sldId id="274"/>
            <p14:sldId id="275"/>
            <p14:sldId id="276"/>
          </p14:sldIdLst>
        </p14:section>
        <p14:section name="Untitled Section" id="{7F378A80-3F70-4791-BAD1-EEB466207D66}">
          <p14:sldIdLst>
            <p14:sldId id="286"/>
            <p14:sldId id="287"/>
            <p14:sldId id="288"/>
            <p14:sldId id="289"/>
            <p14:sldId id="290"/>
            <p14:sldId id="291"/>
            <p14:sldId id="29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DFADF0-EE37-421D-9230-CDCE2C1ADE8E}" type="datetimeFigureOut">
              <a:rPr lang="en-US" smtClean="0"/>
              <a:t>3/11/2020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74EDDD-33FB-479C-8855-E4DE7DFDAC2E}" type="slidenum">
              <a:rPr lang="en-US" smtClean="0"/>
              <a:t>‹#›</a:t>
            </a:fld>
            <a:endParaRPr lang="en-US"/>
          </a:p>
        </p:txBody>
      </p:sp>
    </p:spTree>
    <p:extLst>
      <p:ext uri="{BB962C8B-B14F-4D97-AF65-F5344CB8AC3E}">
        <p14:creationId xmlns:p14="http://schemas.microsoft.com/office/powerpoint/2010/main" val="859336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3" name="Shape 41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76200" algn="l" rtl="0">
              <a:spcBef>
                <a:spcPts val="0"/>
              </a:spcBef>
              <a:buClr>
                <a:schemeClr val="dk1"/>
              </a:buClr>
              <a:buSzPct val="100000"/>
              <a:buFont typeface="Calibri"/>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1913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Shape 486"/>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487" name="Shape 48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1785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Shape 493"/>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494" name="Shape 49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3672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501" name="Shape 50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1249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Shape 507"/>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spcBef>
                <a:spcPts val="0"/>
              </a:spcBef>
              <a:buNone/>
            </a:pPr>
            <a:endParaRPr/>
          </a:p>
        </p:txBody>
      </p:sp>
      <p:sp>
        <p:nvSpPr>
          <p:cNvPr id="508" name="Shape 50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456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Shape 52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523" name="Shape 52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8717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Shape 52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523" name="Shape 52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3946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Shape 52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76200" algn="l" rtl="0">
              <a:spcBef>
                <a:spcPts val="0"/>
              </a:spcBef>
              <a:buClr>
                <a:schemeClr val="dk1"/>
              </a:buClr>
              <a:buSzPct val="100000"/>
              <a:buFont typeface="Calibri"/>
              <a:buNone/>
            </a:pPr>
            <a:endParaRPr sz="1200" b="0" i="0" u="none" strike="noStrike" cap="none">
              <a:solidFill>
                <a:schemeClr val="dk1"/>
              </a:solidFill>
              <a:latin typeface="Calibri"/>
              <a:ea typeface="Calibri"/>
              <a:cs typeface="Calibri"/>
              <a:sym typeface="Calibri"/>
            </a:endParaRPr>
          </a:p>
        </p:txBody>
      </p:sp>
      <p:sp>
        <p:nvSpPr>
          <p:cNvPr id="530" name="Shape 5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78286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Shape 53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
        <p:nvSpPr>
          <p:cNvPr id="536" name="Shape 5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6432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Shape 54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76200" algn="l" rtl="0">
              <a:spcBef>
                <a:spcPts val="0"/>
              </a:spcBef>
              <a:buClr>
                <a:schemeClr val="dk1"/>
              </a:buClr>
              <a:buSzPct val="100000"/>
              <a:buFont typeface="Calibri"/>
              <a:buNone/>
            </a:pPr>
            <a:endParaRPr sz="1200" b="0" i="0" u="none" strike="noStrike" cap="none">
              <a:solidFill>
                <a:schemeClr val="dk1"/>
              </a:solidFill>
              <a:latin typeface="Calibri"/>
              <a:ea typeface="Calibri"/>
              <a:cs typeface="Calibri"/>
              <a:sym typeface="Calibri"/>
            </a:endParaRPr>
          </a:p>
        </p:txBody>
      </p:sp>
      <p:sp>
        <p:nvSpPr>
          <p:cNvPr id="542" name="Shape 5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09600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Shape 54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76200" algn="l" rtl="0">
              <a:spcBef>
                <a:spcPts val="0"/>
              </a:spcBef>
              <a:buClr>
                <a:schemeClr val="dk1"/>
              </a:buClr>
              <a:buSzPct val="100000"/>
              <a:buFont typeface="Calibri"/>
              <a:buNone/>
            </a:pPr>
            <a:endParaRPr sz="1200" b="0" i="0" u="none" strike="noStrike" cap="none">
              <a:solidFill>
                <a:schemeClr val="dk1"/>
              </a:solidFill>
              <a:latin typeface="Calibri"/>
              <a:ea typeface="Calibri"/>
              <a:cs typeface="Calibri"/>
              <a:sym typeface="Calibri"/>
            </a:endParaRPr>
          </a:p>
        </p:txBody>
      </p:sp>
      <p:sp>
        <p:nvSpPr>
          <p:cNvPr id="548" name="Shape 5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94237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427" name="Shape 42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41568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Shape 5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4" name="Shape 55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76200" algn="l" rtl="0">
              <a:spcBef>
                <a:spcPts val="0"/>
              </a:spcBef>
              <a:buClr>
                <a:schemeClr val="dk1"/>
              </a:buClr>
              <a:buSzPct val="100000"/>
              <a:buFont typeface="Calibri"/>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0371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433" name="Shape 4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1023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433" name="Shape 4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0806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440" name="Shape 44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4710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447" name="Shape 44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0050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466" name="Shape 46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185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474" name="Shape 47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3696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Shape 480"/>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481" name="Shape 4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93785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2EA8FB12-78B6-471B-81FA-0544B649E04B}" type="datetimeFigureOut">
              <a:rPr lang="en-US" smtClean="0"/>
              <a:t>3/11/2020</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E0D999D0-6423-41A8-B0D1-4F83FD47219F}" type="slidenum">
              <a:rPr lang="en-US" smtClean="0"/>
              <a:t>‹#›</a:t>
            </a:fld>
            <a:endParaRPr lang="en-US"/>
          </a:p>
        </p:txBody>
      </p:sp>
    </p:spTree>
    <p:extLst>
      <p:ext uri="{BB962C8B-B14F-4D97-AF65-F5344CB8AC3E}">
        <p14:creationId xmlns:p14="http://schemas.microsoft.com/office/powerpoint/2010/main" val="1799997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EA8FB12-78B6-471B-81FA-0544B649E04B}"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D999D0-6423-41A8-B0D1-4F83FD47219F}" type="slidenum">
              <a:rPr lang="en-US" smtClean="0"/>
              <a:t>‹#›</a:t>
            </a:fld>
            <a:endParaRPr lang="en-US"/>
          </a:p>
        </p:txBody>
      </p:sp>
    </p:spTree>
    <p:extLst>
      <p:ext uri="{BB962C8B-B14F-4D97-AF65-F5344CB8AC3E}">
        <p14:creationId xmlns:p14="http://schemas.microsoft.com/office/powerpoint/2010/main" val="3780492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2EA8FB12-78B6-471B-81FA-0544B649E04B}" type="datetimeFigureOut">
              <a:rPr lang="en-US" smtClean="0"/>
              <a:t>3/11/2020</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E0D999D0-6423-41A8-B0D1-4F83FD47219F}" type="slidenum">
              <a:rPr lang="en-US" smtClean="0"/>
              <a:t>‹#›</a:t>
            </a:fld>
            <a:endParaRPr lang="en-US"/>
          </a:p>
        </p:txBody>
      </p:sp>
    </p:spTree>
    <p:extLst>
      <p:ext uri="{BB962C8B-B14F-4D97-AF65-F5344CB8AC3E}">
        <p14:creationId xmlns:p14="http://schemas.microsoft.com/office/powerpoint/2010/main" val="665421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2EA8FB12-78B6-471B-81FA-0544B649E04B}" type="datetimeFigureOut">
              <a:rPr lang="en-US" smtClean="0"/>
              <a:t>3/11/2020</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E0D999D0-6423-41A8-B0D1-4F83FD47219F}"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62347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2EA8FB12-78B6-471B-81FA-0544B649E04B}" type="datetimeFigureOut">
              <a:rPr lang="en-US" smtClean="0"/>
              <a:t>3/11/2020</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E0D999D0-6423-41A8-B0D1-4F83FD47219F}" type="slidenum">
              <a:rPr lang="en-US" smtClean="0"/>
              <a:t>‹#›</a:t>
            </a:fld>
            <a:endParaRPr lang="en-US"/>
          </a:p>
        </p:txBody>
      </p:sp>
    </p:spTree>
    <p:extLst>
      <p:ext uri="{BB962C8B-B14F-4D97-AF65-F5344CB8AC3E}">
        <p14:creationId xmlns:p14="http://schemas.microsoft.com/office/powerpoint/2010/main" val="2077800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EA8FB12-78B6-471B-81FA-0544B649E04B}" type="datetimeFigureOut">
              <a:rPr lang="en-US" smtClean="0"/>
              <a:t>3/11/2020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D999D0-6423-41A8-B0D1-4F83FD47219F}" type="slidenum">
              <a:rPr lang="en-US" smtClean="0"/>
              <a:t>‹#›</a:t>
            </a:fld>
            <a:endParaRPr lang="en-US"/>
          </a:p>
        </p:txBody>
      </p:sp>
    </p:spTree>
    <p:extLst>
      <p:ext uri="{BB962C8B-B14F-4D97-AF65-F5344CB8AC3E}">
        <p14:creationId xmlns:p14="http://schemas.microsoft.com/office/powerpoint/2010/main" val="2467242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EA8FB12-78B6-471B-81FA-0544B649E04B}" type="datetimeFigureOut">
              <a:rPr lang="en-US" smtClean="0"/>
              <a:t>3/11/2020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D999D0-6423-41A8-B0D1-4F83FD47219F}" type="slidenum">
              <a:rPr lang="en-US" smtClean="0"/>
              <a:t>‹#›</a:t>
            </a:fld>
            <a:endParaRPr lang="en-US"/>
          </a:p>
        </p:txBody>
      </p:sp>
    </p:spTree>
    <p:extLst>
      <p:ext uri="{BB962C8B-B14F-4D97-AF65-F5344CB8AC3E}">
        <p14:creationId xmlns:p14="http://schemas.microsoft.com/office/powerpoint/2010/main" val="120731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A8FB12-78B6-471B-81FA-0544B649E04B}"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999D0-6423-41A8-B0D1-4F83FD47219F}" type="slidenum">
              <a:rPr lang="en-US" smtClean="0"/>
              <a:t>‹#›</a:t>
            </a:fld>
            <a:endParaRPr lang="en-US"/>
          </a:p>
        </p:txBody>
      </p:sp>
    </p:spTree>
    <p:extLst>
      <p:ext uri="{BB962C8B-B14F-4D97-AF65-F5344CB8AC3E}">
        <p14:creationId xmlns:p14="http://schemas.microsoft.com/office/powerpoint/2010/main" val="1096169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2EA8FB12-78B6-471B-81FA-0544B649E04B}" type="datetimeFigureOut">
              <a:rPr lang="en-US" smtClean="0"/>
              <a:t>3/11/2020</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E0D999D0-6423-41A8-B0D1-4F83FD47219F}" type="slidenum">
              <a:rPr lang="en-US" smtClean="0"/>
              <a:t>‹#›</a:t>
            </a:fld>
            <a:endParaRPr lang="en-US"/>
          </a:p>
        </p:txBody>
      </p:sp>
    </p:spTree>
    <p:extLst>
      <p:ext uri="{BB962C8B-B14F-4D97-AF65-F5344CB8AC3E}">
        <p14:creationId xmlns:p14="http://schemas.microsoft.com/office/powerpoint/2010/main" val="2472432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3/11/2020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09167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727600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A8FB12-78B6-471B-81FA-0544B649E04B}"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999D0-6423-41A8-B0D1-4F83FD47219F}" type="slidenum">
              <a:rPr lang="en-US" smtClean="0"/>
              <a:t>‹#›</a:t>
            </a:fld>
            <a:endParaRPr lang="en-US"/>
          </a:p>
        </p:txBody>
      </p:sp>
    </p:spTree>
    <p:extLst>
      <p:ext uri="{BB962C8B-B14F-4D97-AF65-F5344CB8AC3E}">
        <p14:creationId xmlns:p14="http://schemas.microsoft.com/office/powerpoint/2010/main" val="15078776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3/11/2020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43216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433775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019052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505124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756279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444898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6717527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6554641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3/11/2020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516174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3/11/2020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99485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2EA8FB12-78B6-471B-81FA-0544B649E04B}" type="datetimeFigureOut">
              <a:rPr lang="en-US" smtClean="0"/>
              <a:t>3/11/2020</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E0D999D0-6423-41A8-B0D1-4F83FD47219F}" type="slidenum">
              <a:rPr lang="en-US" smtClean="0"/>
              <a:t>‹#›</a:t>
            </a:fld>
            <a:endParaRPr lang="en-US"/>
          </a:p>
        </p:txBody>
      </p:sp>
    </p:spTree>
    <p:extLst>
      <p:ext uri="{BB962C8B-B14F-4D97-AF65-F5344CB8AC3E}">
        <p14:creationId xmlns:p14="http://schemas.microsoft.com/office/powerpoint/2010/main" val="30452173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3/11/2020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270561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836436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271836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170118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3/11/2020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97872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A8FB12-78B6-471B-81FA-0544B649E04B}"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D999D0-6423-41A8-B0D1-4F83FD47219F}" type="slidenum">
              <a:rPr lang="en-US" smtClean="0"/>
              <a:t>‹#›</a:t>
            </a:fld>
            <a:endParaRPr lang="en-US"/>
          </a:p>
        </p:txBody>
      </p:sp>
    </p:spTree>
    <p:extLst>
      <p:ext uri="{BB962C8B-B14F-4D97-AF65-F5344CB8AC3E}">
        <p14:creationId xmlns:p14="http://schemas.microsoft.com/office/powerpoint/2010/main" val="3781951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A8FB12-78B6-471B-81FA-0544B649E04B}" type="datetimeFigureOut">
              <a:rPr lang="en-US" smtClean="0"/>
              <a:t>3/11/2020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D999D0-6423-41A8-B0D1-4F83FD47219F}" type="slidenum">
              <a:rPr lang="en-US" smtClean="0"/>
              <a:t>‹#›</a:t>
            </a:fld>
            <a:endParaRPr lang="en-US"/>
          </a:p>
        </p:txBody>
      </p:sp>
    </p:spTree>
    <p:extLst>
      <p:ext uri="{BB962C8B-B14F-4D97-AF65-F5344CB8AC3E}">
        <p14:creationId xmlns:p14="http://schemas.microsoft.com/office/powerpoint/2010/main" val="468853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A8FB12-78B6-471B-81FA-0544B649E04B}" type="datetimeFigureOut">
              <a:rPr lang="en-US" smtClean="0"/>
              <a:t>3/11/2020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D999D0-6423-41A8-B0D1-4F83FD47219F}" type="slidenum">
              <a:rPr lang="en-US" smtClean="0"/>
              <a:t>‹#›</a:t>
            </a:fld>
            <a:endParaRPr lang="en-US"/>
          </a:p>
        </p:txBody>
      </p:sp>
    </p:spTree>
    <p:extLst>
      <p:ext uri="{BB962C8B-B14F-4D97-AF65-F5344CB8AC3E}">
        <p14:creationId xmlns:p14="http://schemas.microsoft.com/office/powerpoint/2010/main" val="908907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A8FB12-78B6-471B-81FA-0544B649E04B}" type="datetimeFigureOut">
              <a:rPr lang="en-US" smtClean="0"/>
              <a:t>3/11/2020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D999D0-6423-41A8-B0D1-4F83FD47219F}" type="slidenum">
              <a:rPr lang="en-US" smtClean="0"/>
              <a:t>‹#›</a:t>
            </a:fld>
            <a:endParaRPr lang="en-US"/>
          </a:p>
        </p:txBody>
      </p:sp>
    </p:spTree>
    <p:extLst>
      <p:ext uri="{BB962C8B-B14F-4D97-AF65-F5344CB8AC3E}">
        <p14:creationId xmlns:p14="http://schemas.microsoft.com/office/powerpoint/2010/main" val="793778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EA8FB12-78B6-471B-81FA-0544B649E04B}"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D999D0-6423-41A8-B0D1-4F83FD47219F}" type="slidenum">
              <a:rPr lang="en-US" smtClean="0"/>
              <a:t>‹#›</a:t>
            </a:fld>
            <a:endParaRPr lang="en-US"/>
          </a:p>
        </p:txBody>
      </p:sp>
    </p:spTree>
    <p:extLst>
      <p:ext uri="{BB962C8B-B14F-4D97-AF65-F5344CB8AC3E}">
        <p14:creationId xmlns:p14="http://schemas.microsoft.com/office/powerpoint/2010/main" val="3139805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EA8FB12-78B6-471B-81FA-0544B649E04B}"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D999D0-6423-41A8-B0D1-4F83FD47219F}" type="slidenum">
              <a:rPr lang="en-US" smtClean="0"/>
              <a:t>‹#›</a:t>
            </a:fld>
            <a:endParaRPr lang="en-US"/>
          </a:p>
        </p:txBody>
      </p:sp>
    </p:spTree>
    <p:extLst>
      <p:ext uri="{BB962C8B-B14F-4D97-AF65-F5344CB8AC3E}">
        <p14:creationId xmlns:p14="http://schemas.microsoft.com/office/powerpoint/2010/main" val="4241124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EA8FB12-78B6-471B-81FA-0544B649E04B}" type="datetimeFigureOut">
              <a:rPr lang="en-US" smtClean="0"/>
              <a:t>3/11/2020</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0D999D0-6423-41A8-B0D1-4F83FD47219F}" type="slidenum">
              <a:rPr lang="en-US" smtClean="0"/>
              <a:t>‹#›</a:t>
            </a:fld>
            <a:endParaRPr lang="en-US"/>
          </a:p>
        </p:txBody>
      </p:sp>
    </p:spTree>
    <p:extLst>
      <p:ext uri="{BB962C8B-B14F-4D97-AF65-F5344CB8AC3E}">
        <p14:creationId xmlns:p14="http://schemas.microsoft.com/office/powerpoint/2010/main" val="70312333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3/11/2020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4306293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Introductions and conclusions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50202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91122"/>
            <a:ext cx="10972800" cy="1143000"/>
          </a:xfrm>
        </p:spPr>
        <p:txBody>
          <a:bodyPr/>
          <a:lstStyle/>
          <a:p>
            <a:r>
              <a:rPr lang="en-US" dirty="0" smtClean="0"/>
              <a:t>Quote/Epigraph</a:t>
            </a:r>
            <a:endParaRPr lang="en-US" dirty="0"/>
          </a:p>
        </p:txBody>
      </p:sp>
      <p:pic>
        <p:nvPicPr>
          <p:cNvPr id="4" name="Picture 6" descr="Memorable Quotes"/>
          <p:cNvPicPr>
            <a:picLocks noChangeAspect="1" noChangeArrowheads="1"/>
          </p:cNvPicPr>
          <p:nvPr/>
        </p:nvPicPr>
        <p:blipFill rotWithShape="1">
          <a:blip r:embed="rId2">
            <a:extLst>
              <a:ext uri="{28A0092B-C50C-407E-A947-70E740481C1C}">
                <a14:useLocalDpi xmlns:a14="http://schemas.microsoft.com/office/drawing/2010/main" val="0"/>
              </a:ext>
            </a:extLst>
          </a:blip>
          <a:srcRect t="78991"/>
          <a:stretch/>
        </p:blipFill>
        <p:spPr bwMode="auto">
          <a:xfrm>
            <a:off x="2180627" y="1051878"/>
            <a:ext cx="8143780" cy="47030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20735" y="5868785"/>
            <a:ext cx="9950334" cy="646331"/>
          </a:xfrm>
          <a:prstGeom prst="rect">
            <a:avLst/>
          </a:prstGeom>
          <a:noFill/>
        </p:spPr>
        <p:txBody>
          <a:bodyPr wrap="square" rtlCol="0">
            <a:spAutoFit/>
          </a:bodyPr>
          <a:lstStyle/>
          <a:p>
            <a:r>
              <a:rPr lang="en-US" dirty="0" smtClean="0">
                <a:solidFill>
                  <a:srgbClr val="C0791B"/>
                </a:solidFill>
              </a:rPr>
              <a:t>“Memorable Quotes.” Munroe, Randall.</a:t>
            </a:r>
            <a:r>
              <a:rPr lang="en-US" dirty="0">
                <a:solidFill>
                  <a:srgbClr val="C0791B"/>
                </a:solidFill>
              </a:rPr>
              <a:t> </a:t>
            </a:r>
            <a:r>
              <a:rPr lang="en-US" i="1" dirty="0" smtClean="0">
                <a:solidFill>
                  <a:srgbClr val="C0791B"/>
                </a:solidFill>
              </a:rPr>
              <a:t>XKCD</a:t>
            </a:r>
            <a:r>
              <a:rPr lang="en-US" dirty="0" smtClean="0">
                <a:solidFill>
                  <a:srgbClr val="C0791B"/>
                </a:solidFill>
              </a:rPr>
              <a:t>. 2017,</a:t>
            </a:r>
            <a:r>
              <a:rPr lang="en-US" dirty="0">
                <a:solidFill>
                  <a:srgbClr val="C0791B"/>
                </a:solidFill>
              </a:rPr>
              <a:t> https://xkcd.com/1942/. Accessed </a:t>
            </a:r>
            <a:r>
              <a:rPr lang="en-US" dirty="0" smtClean="0">
                <a:solidFill>
                  <a:srgbClr val="C0791B"/>
                </a:solidFill>
              </a:rPr>
              <a:t>21 	March 2018.</a:t>
            </a:r>
            <a:endParaRPr lang="en-US" dirty="0">
              <a:solidFill>
                <a:srgbClr val="C0791B"/>
              </a:solidFill>
            </a:endParaRPr>
          </a:p>
        </p:txBody>
      </p:sp>
    </p:spTree>
    <p:extLst>
      <p:ext uri="{BB962C8B-B14F-4D97-AF65-F5344CB8AC3E}">
        <p14:creationId xmlns:p14="http://schemas.microsoft.com/office/powerpoint/2010/main" val="1402997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3" name="Shape 443"/>
          <p:cNvSpPr txBox="1">
            <a:spLocks noGrp="1"/>
          </p:cNvSpPr>
          <p:nvPr>
            <p:ph type="title"/>
          </p:nvPr>
        </p:nvSpPr>
        <p:spPr>
          <a:xfrm>
            <a:off x="609600" y="274650"/>
            <a:ext cx="10972800" cy="742800"/>
          </a:xfrm>
          <a:prstGeom prst="rect">
            <a:avLst/>
          </a:prstGeom>
          <a:noFill/>
          <a:ln>
            <a:noFill/>
          </a:ln>
        </p:spPr>
        <p:txBody>
          <a:bodyPr wrap="square" lIns="91425" tIns="45700" rIns="91425" bIns="45700" anchor="ctr" anchorCtr="0">
            <a:noAutofit/>
          </a:bodyPr>
          <a:lstStyle/>
          <a:p>
            <a:pPr lvl="0" rtl="0">
              <a:spcBef>
                <a:spcPts val="0"/>
              </a:spcBef>
              <a:buClr>
                <a:schemeClr val="dk2"/>
              </a:buClr>
              <a:buSzPct val="108529"/>
              <a:buFont typeface="Rambla"/>
              <a:buNone/>
            </a:pPr>
            <a:r>
              <a:rPr lang="en-US" sz="3400"/>
              <a:t>Introduction - CONTEXT</a:t>
            </a:r>
          </a:p>
        </p:txBody>
      </p:sp>
      <p:sp>
        <p:nvSpPr>
          <p:cNvPr id="442" name="Shape 442"/>
          <p:cNvSpPr txBox="1">
            <a:spLocks noGrp="1"/>
          </p:cNvSpPr>
          <p:nvPr>
            <p:ph idx="1"/>
          </p:nvPr>
        </p:nvSpPr>
        <p:spPr>
          <a:xfrm>
            <a:off x="609600" y="1296784"/>
            <a:ext cx="11175300" cy="5302115"/>
          </a:xfrm>
          <a:prstGeom prst="rect">
            <a:avLst/>
          </a:prstGeom>
          <a:noFill/>
          <a:ln>
            <a:noFill/>
          </a:ln>
        </p:spPr>
        <p:txBody>
          <a:bodyPr wrap="square" lIns="91425" tIns="45700" rIns="91425" bIns="45700" anchor="t" anchorCtr="0">
            <a:noAutofit/>
          </a:bodyPr>
          <a:lstStyle/>
          <a:p>
            <a:pPr marL="109728" marR="0" lvl="1" indent="-111760" algn="l" rtl="0">
              <a:lnSpc>
                <a:spcPct val="90000"/>
              </a:lnSpc>
              <a:spcBef>
                <a:spcPts val="0"/>
              </a:spcBef>
              <a:spcAft>
                <a:spcPts val="0"/>
              </a:spcAft>
              <a:buClr>
                <a:schemeClr val="accent1"/>
              </a:buClr>
              <a:buSzPct val="58285"/>
              <a:buFont typeface="Verdana"/>
              <a:buNone/>
            </a:pPr>
            <a:r>
              <a:rPr lang="en-US" sz="2800" b="1" i="0" u="none" strike="noStrike" cap="none" dirty="0">
                <a:solidFill>
                  <a:schemeClr val="accent6"/>
                </a:solidFill>
              </a:rPr>
              <a:t>Context </a:t>
            </a:r>
            <a:r>
              <a:rPr lang="en-US" sz="2800" b="0" i="0" u="none" strike="noStrike" cap="none" dirty="0">
                <a:solidFill>
                  <a:schemeClr val="dk1"/>
                </a:solidFill>
                <a:latin typeface="Rambla"/>
                <a:ea typeface="Rambla"/>
                <a:cs typeface="Rambla"/>
                <a:sym typeface="Rambla"/>
              </a:rPr>
              <a:t>– a few sentences that set the situation for your essay. </a:t>
            </a:r>
          </a:p>
          <a:p>
            <a:pPr marL="859536" marR="0" lvl="2" indent="-281686" algn="l" rtl="0">
              <a:lnSpc>
                <a:spcPct val="90000"/>
              </a:lnSpc>
              <a:spcBef>
                <a:spcPts val="350"/>
              </a:spcBef>
              <a:spcAft>
                <a:spcPts val="0"/>
              </a:spcAft>
              <a:buClr>
                <a:schemeClr val="accent2"/>
              </a:buClr>
              <a:buSzPct val="100000"/>
              <a:buFont typeface="Noto Sans Symbols"/>
              <a:buChar char="⚫"/>
            </a:pPr>
            <a:r>
              <a:rPr lang="en-US" sz="2800" b="0" i="0" u="none" strike="noStrike" cap="none" dirty="0">
                <a:solidFill>
                  <a:schemeClr val="dk1"/>
                </a:solidFill>
                <a:latin typeface="Rambla"/>
                <a:ea typeface="Rambla"/>
                <a:cs typeface="Rambla"/>
                <a:sym typeface="Rambla"/>
              </a:rPr>
              <a:t>Author bio</a:t>
            </a:r>
          </a:p>
          <a:p>
            <a:pPr marL="859536" marR="0" lvl="2" indent="-281686" algn="l" rtl="0">
              <a:lnSpc>
                <a:spcPct val="90000"/>
              </a:lnSpc>
              <a:spcBef>
                <a:spcPts val="350"/>
              </a:spcBef>
              <a:spcAft>
                <a:spcPts val="0"/>
              </a:spcAft>
              <a:buClr>
                <a:schemeClr val="accent2"/>
              </a:buClr>
              <a:buSzPct val="100000"/>
              <a:buFont typeface="Noto Sans Symbols"/>
              <a:buChar char="⚫"/>
            </a:pPr>
            <a:r>
              <a:rPr lang="en-US" sz="2800" b="0" i="0" u="none" strike="noStrike" cap="none" dirty="0">
                <a:solidFill>
                  <a:schemeClr val="dk1"/>
                </a:solidFill>
                <a:latin typeface="Rambla"/>
                <a:ea typeface="Rambla"/>
                <a:cs typeface="Rambla"/>
                <a:sym typeface="Rambla"/>
              </a:rPr>
              <a:t>Reception of book when originally published</a:t>
            </a:r>
          </a:p>
          <a:p>
            <a:pPr marL="859536" marR="0" lvl="2" indent="-281686" algn="l" rtl="0">
              <a:lnSpc>
                <a:spcPct val="90000"/>
              </a:lnSpc>
              <a:spcBef>
                <a:spcPts val="350"/>
              </a:spcBef>
              <a:spcAft>
                <a:spcPts val="0"/>
              </a:spcAft>
              <a:buClr>
                <a:schemeClr val="accent2"/>
              </a:buClr>
              <a:buSzPct val="100000"/>
              <a:buFont typeface="Noto Sans Symbols"/>
              <a:buChar char="⚫"/>
            </a:pPr>
            <a:r>
              <a:rPr lang="en-US" sz="2800" b="0" i="0" u="none" strike="noStrike" cap="none" dirty="0">
                <a:solidFill>
                  <a:schemeClr val="dk1"/>
                </a:solidFill>
                <a:latin typeface="Rambla"/>
                <a:ea typeface="Rambla"/>
                <a:cs typeface="Rambla"/>
                <a:sym typeface="Rambla"/>
              </a:rPr>
              <a:t>Historical context</a:t>
            </a:r>
          </a:p>
          <a:p>
            <a:pPr marL="859536" marR="0" lvl="2" indent="-281686" algn="l" rtl="0">
              <a:lnSpc>
                <a:spcPct val="90000"/>
              </a:lnSpc>
              <a:spcBef>
                <a:spcPts val="350"/>
              </a:spcBef>
              <a:spcAft>
                <a:spcPts val="0"/>
              </a:spcAft>
              <a:buClr>
                <a:schemeClr val="accent2"/>
              </a:buClr>
              <a:buSzPct val="100000"/>
              <a:buFont typeface="Noto Sans Symbols"/>
              <a:buChar char="⚫"/>
            </a:pPr>
            <a:r>
              <a:rPr lang="en-US" sz="2800" b="0" i="0" u="none" strike="noStrike" cap="none" dirty="0">
                <a:solidFill>
                  <a:schemeClr val="dk1"/>
                </a:solidFill>
                <a:latin typeface="Rambla"/>
                <a:ea typeface="Rambla"/>
                <a:cs typeface="Rambla"/>
                <a:sym typeface="Rambla"/>
              </a:rPr>
              <a:t>Brief book overview/summary</a:t>
            </a:r>
          </a:p>
          <a:p>
            <a:pPr marL="859536" marR="0" lvl="2" indent="-281686" algn="l" rtl="0">
              <a:lnSpc>
                <a:spcPct val="90000"/>
              </a:lnSpc>
              <a:spcBef>
                <a:spcPts val="350"/>
              </a:spcBef>
              <a:spcAft>
                <a:spcPts val="0"/>
              </a:spcAft>
              <a:buClr>
                <a:schemeClr val="accent2"/>
              </a:buClr>
              <a:buSzPct val="100000"/>
              <a:buFont typeface="Noto Sans Symbols"/>
              <a:buChar char="⚫"/>
            </a:pPr>
            <a:r>
              <a:rPr lang="en-US" sz="2800" b="0" i="0" u="none" strike="noStrike" cap="none" dirty="0">
                <a:solidFill>
                  <a:schemeClr val="dk1"/>
                </a:solidFill>
                <a:latin typeface="Rambla"/>
                <a:ea typeface="Rambla"/>
                <a:cs typeface="Rambla"/>
                <a:sym typeface="Rambla"/>
              </a:rPr>
              <a:t>Reception of book in today’s society</a:t>
            </a:r>
          </a:p>
          <a:p>
            <a:pPr marL="859536" marR="0" lvl="2" indent="-281686" algn="l" rtl="0">
              <a:lnSpc>
                <a:spcPct val="90000"/>
              </a:lnSpc>
              <a:spcBef>
                <a:spcPts val="350"/>
              </a:spcBef>
              <a:spcAft>
                <a:spcPts val="0"/>
              </a:spcAft>
              <a:buClr>
                <a:schemeClr val="accent2"/>
              </a:buClr>
              <a:buSzPct val="100000"/>
              <a:buFont typeface="Noto Sans Symbols"/>
              <a:buChar char="⚫"/>
            </a:pPr>
            <a:r>
              <a:rPr lang="en-US" sz="2800" b="0" i="0" u="none" strike="noStrike" cap="none" dirty="0">
                <a:solidFill>
                  <a:schemeClr val="dk1"/>
                </a:solidFill>
                <a:latin typeface="Rambla"/>
                <a:ea typeface="Rambla"/>
                <a:cs typeface="Rambla"/>
                <a:sym typeface="Rambla"/>
              </a:rPr>
              <a:t>Current event that is connected and relevant</a:t>
            </a:r>
          </a:p>
          <a:p>
            <a:pPr marL="365760" marR="0" lvl="1" indent="-321056" algn="l" rtl="0">
              <a:lnSpc>
                <a:spcPct val="90000"/>
              </a:lnSpc>
              <a:spcBef>
                <a:spcPts val="400"/>
              </a:spcBef>
              <a:spcAft>
                <a:spcPts val="0"/>
              </a:spcAft>
              <a:buClr>
                <a:schemeClr val="accent1"/>
              </a:buClr>
              <a:buSzPct val="100000"/>
              <a:buFont typeface="Noto Sans Symbols"/>
              <a:buChar char="▶"/>
            </a:pPr>
            <a:r>
              <a:rPr lang="en-US" sz="2800" b="0" i="0" u="none" strike="noStrike" cap="none" dirty="0">
                <a:solidFill>
                  <a:schemeClr val="dk1"/>
                </a:solidFill>
                <a:latin typeface="Rambla"/>
                <a:ea typeface="Rambla"/>
                <a:cs typeface="Rambla"/>
                <a:sym typeface="Rambla"/>
              </a:rPr>
              <a:t>Example: </a:t>
            </a:r>
          </a:p>
          <a:p>
            <a:pPr marL="621792" marR="0" lvl="1" indent="-266192" algn="l" rtl="0">
              <a:lnSpc>
                <a:spcPct val="90000"/>
              </a:lnSpc>
              <a:spcBef>
                <a:spcPts val="324"/>
              </a:spcBef>
              <a:buClr>
                <a:schemeClr val="accent1"/>
              </a:buClr>
              <a:buSzPct val="100000"/>
              <a:buFont typeface="Verdana"/>
              <a:buChar char="◦"/>
            </a:pPr>
            <a:r>
              <a:rPr lang="en-US" sz="2800" dirty="0">
                <a:solidFill>
                  <a:srgbClr val="00B050"/>
                </a:solidFill>
              </a:rPr>
              <a:t>(</a:t>
            </a:r>
            <a:r>
              <a:rPr lang="en-US" sz="2800" b="0" i="0" u="none" strike="noStrike" cap="none" dirty="0">
                <a:solidFill>
                  <a:srgbClr val="00B050"/>
                </a:solidFill>
                <a:latin typeface="Rambla"/>
                <a:ea typeface="Rambla"/>
                <a:cs typeface="Rambla"/>
                <a:sym typeface="Rambla"/>
              </a:rPr>
              <a:t>HOOK</a:t>
            </a:r>
            <a:r>
              <a:rPr lang="en-US" sz="2800" dirty="0">
                <a:solidFill>
                  <a:srgbClr val="00B050"/>
                </a:solidFill>
              </a:rPr>
              <a:t>) </a:t>
            </a:r>
            <a:r>
              <a:rPr lang="en-US" sz="2590" dirty="0">
                <a:solidFill>
                  <a:srgbClr val="00B050"/>
                </a:solidFill>
              </a:rPr>
              <a:t>Many of Shakespeare’s tragedies illustrate the concept that individual will is no match for pre-ordained fate. </a:t>
            </a:r>
            <a:r>
              <a:rPr lang="en-US" sz="2590" dirty="0">
                <a:solidFill>
                  <a:schemeClr val="accent6"/>
                </a:solidFill>
              </a:rPr>
              <a:t>(</a:t>
            </a:r>
            <a:r>
              <a:rPr lang="en-US" sz="2800" dirty="0">
                <a:solidFill>
                  <a:schemeClr val="accent6"/>
                </a:solidFill>
              </a:rPr>
              <a:t>CONTEXT) -</a:t>
            </a:r>
            <a:r>
              <a:rPr lang="en-US" sz="2800" b="0" i="0" u="none" strike="noStrike" cap="none" dirty="0">
                <a:solidFill>
                  <a:schemeClr val="accent6"/>
                </a:solidFill>
                <a:latin typeface="Rambla"/>
                <a:ea typeface="Rambla"/>
                <a:cs typeface="Rambla"/>
                <a:sym typeface="Rambla"/>
              </a:rPr>
              <a:t> </a:t>
            </a:r>
            <a:r>
              <a:rPr lang="en-US" sz="2800" b="0" i="1" u="none" strike="noStrike" cap="none" dirty="0">
                <a:solidFill>
                  <a:schemeClr val="accent6"/>
                </a:solidFill>
                <a:latin typeface="Rambla"/>
                <a:ea typeface="Rambla"/>
                <a:cs typeface="Rambla"/>
                <a:sym typeface="Rambla"/>
              </a:rPr>
              <a:t>Romeo and Juliet </a:t>
            </a:r>
            <a:r>
              <a:rPr lang="en-US" sz="2800" b="0" i="0" u="none" strike="noStrike" cap="none" dirty="0">
                <a:solidFill>
                  <a:schemeClr val="accent6"/>
                </a:solidFill>
                <a:latin typeface="Rambla"/>
                <a:ea typeface="Rambla"/>
                <a:cs typeface="Rambla"/>
                <a:sym typeface="Rambla"/>
              </a:rPr>
              <a:t>is a classic Shakespearean tragedy in this sense. In it, the young lovers struggle to overcome many barriers in order to be together. </a:t>
            </a:r>
          </a:p>
        </p:txBody>
      </p:sp>
      <p:pic>
        <p:nvPicPr>
          <p:cNvPr id="444" name="Shape 444"/>
          <p:cNvPicPr preferRelativeResize="0"/>
          <p:nvPr/>
        </p:nvPicPr>
        <p:blipFill rotWithShape="1">
          <a:blip r:embed="rId3">
            <a:alphaModFix/>
          </a:blip>
          <a:srcRect/>
          <a:stretch/>
        </p:blipFill>
        <p:spPr>
          <a:xfrm>
            <a:off x="8614579" y="1937982"/>
            <a:ext cx="3220587" cy="2116000"/>
          </a:xfrm>
          <a:prstGeom prst="rect">
            <a:avLst/>
          </a:prstGeom>
          <a:noFill/>
          <a:ln>
            <a:noFill/>
          </a:ln>
        </p:spPr>
      </p:pic>
    </p:spTree>
    <p:extLst>
      <p:ext uri="{BB962C8B-B14F-4D97-AF65-F5344CB8AC3E}">
        <p14:creationId xmlns:p14="http://schemas.microsoft.com/office/powerpoint/2010/main" val="334491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50" name="Shape 450"/>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234315" rtl="0">
              <a:spcBef>
                <a:spcPts val="0"/>
              </a:spcBef>
              <a:buClr>
                <a:schemeClr val="dk2"/>
              </a:buClr>
              <a:buSzPct val="100000"/>
              <a:buFont typeface="Rambla"/>
              <a:buNone/>
            </a:pPr>
            <a:r>
              <a:rPr lang="en-US" sz="3690" dirty="0"/>
              <a:t>Introduction - THESIS</a:t>
            </a:r>
          </a:p>
        </p:txBody>
      </p:sp>
      <p:sp>
        <p:nvSpPr>
          <p:cNvPr id="449" name="Shape 449"/>
          <p:cNvSpPr txBox="1">
            <a:spLocks noGrp="1"/>
          </p:cNvSpPr>
          <p:nvPr>
            <p:ph idx="1"/>
          </p:nvPr>
        </p:nvSpPr>
        <p:spPr>
          <a:xfrm>
            <a:off x="609600" y="1481329"/>
            <a:ext cx="10972800" cy="4525963"/>
          </a:xfrm>
          <a:prstGeom prst="rect">
            <a:avLst/>
          </a:prstGeom>
          <a:noFill/>
          <a:ln>
            <a:noFill/>
          </a:ln>
        </p:spPr>
        <p:txBody>
          <a:bodyPr wrap="square" lIns="91425" tIns="45700" rIns="91425" bIns="45700" anchor="t" anchorCtr="0">
            <a:noAutofit/>
          </a:bodyPr>
          <a:lstStyle/>
          <a:p>
            <a:pPr marL="109728" marR="0" lvl="0" indent="-124714" algn="l" rtl="0">
              <a:spcBef>
                <a:spcPts val="0"/>
              </a:spcBef>
              <a:spcAft>
                <a:spcPts val="0"/>
              </a:spcAft>
              <a:buClr>
                <a:schemeClr val="accent1"/>
              </a:buClr>
              <a:buSzPct val="68000"/>
              <a:buFont typeface="Noto Sans Symbols"/>
              <a:buNone/>
            </a:pPr>
            <a:r>
              <a:rPr lang="en-US" sz="2700" b="1" i="0" u="none" strike="noStrike" cap="none" dirty="0">
                <a:solidFill>
                  <a:schemeClr val="accent5"/>
                </a:solidFill>
              </a:rPr>
              <a:t>Thesis</a:t>
            </a:r>
            <a:r>
              <a:rPr lang="en-US" sz="2700" b="0" i="0" u="none" strike="noStrike" cap="none" dirty="0">
                <a:solidFill>
                  <a:schemeClr val="dk1"/>
                </a:solidFill>
                <a:latin typeface="Rambla"/>
                <a:ea typeface="Rambla"/>
                <a:cs typeface="Rambla"/>
                <a:sym typeface="Rambla"/>
              </a:rPr>
              <a:t> – clear statement that defines what your essay will be about. The</a:t>
            </a:r>
            <a:r>
              <a:rPr lang="en-US" sz="2700" b="0" i="0" u="none" strike="noStrike" cap="none" dirty="0">
                <a:solidFill>
                  <a:srgbClr val="00B050"/>
                </a:solidFill>
                <a:latin typeface="Rambla"/>
                <a:ea typeface="Rambla"/>
                <a:cs typeface="Rambla"/>
                <a:sym typeface="Rambla"/>
              </a:rPr>
              <a:t> </a:t>
            </a:r>
            <a:r>
              <a:rPr lang="en-US" sz="2700" b="0" i="0" u="none" strike="noStrike" cap="none" dirty="0">
                <a:solidFill>
                  <a:schemeClr val="accent5"/>
                </a:solidFill>
                <a:latin typeface="Rambla"/>
                <a:ea typeface="Rambla"/>
                <a:cs typeface="Rambla"/>
                <a:sym typeface="Rambla"/>
              </a:rPr>
              <a:t>thesis</a:t>
            </a:r>
            <a:r>
              <a:rPr lang="en-US" sz="2700" b="0" i="0" u="none" strike="noStrike" cap="none" dirty="0">
                <a:solidFill>
                  <a:srgbClr val="00B050"/>
                </a:solidFill>
                <a:latin typeface="Rambla"/>
                <a:ea typeface="Rambla"/>
                <a:cs typeface="Rambla"/>
                <a:sym typeface="Rambla"/>
              </a:rPr>
              <a:t> </a:t>
            </a:r>
            <a:r>
              <a:rPr lang="en-US" sz="2700" b="0" i="0" u="none" strike="noStrike" cap="none" dirty="0">
                <a:solidFill>
                  <a:schemeClr val="dk1"/>
                </a:solidFill>
                <a:latin typeface="Rambla"/>
                <a:ea typeface="Rambla"/>
                <a:cs typeface="Rambla"/>
                <a:sym typeface="Rambla"/>
              </a:rPr>
              <a:t>makes a claim about your topic or text, lays out key evidence to support this claim, and explains the significance of this.</a:t>
            </a:r>
          </a:p>
          <a:p>
            <a:pPr marL="109728" marR="0" lvl="0" indent="-124714" algn="l" rtl="0">
              <a:spcBef>
                <a:spcPts val="400"/>
              </a:spcBef>
              <a:spcAft>
                <a:spcPts val="0"/>
              </a:spcAft>
              <a:buClr>
                <a:schemeClr val="accent1"/>
              </a:buClr>
              <a:buSzPct val="68000"/>
              <a:buFont typeface="Noto Sans Symbols"/>
              <a:buNone/>
            </a:pPr>
            <a:endParaRPr sz="2700" b="0" i="0" u="none" strike="noStrike" cap="none" dirty="0">
              <a:solidFill>
                <a:schemeClr val="dk1"/>
              </a:solidFill>
              <a:latin typeface="Rambla"/>
              <a:ea typeface="Rambla"/>
              <a:cs typeface="Rambla"/>
              <a:sym typeface="Rambla"/>
            </a:endParaRPr>
          </a:p>
          <a:p>
            <a:pPr marL="365760" marR="0" lvl="0" indent="-264160" algn="l" rtl="0">
              <a:spcBef>
                <a:spcPts val="400"/>
              </a:spcBef>
              <a:spcAft>
                <a:spcPts val="0"/>
              </a:spcAft>
              <a:buClr>
                <a:schemeClr val="accent1"/>
              </a:buClr>
              <a:buSzPct val="68000"/>
              <a:buFont typeface="Noto Sans Symbols"/>
              <a:buChar char="▶"/>
            </a:pPr>
            <a:r>
              <a:rPr lang="en-US" sz="2700" b="0" i="0" u="none" strike="noStrike" cap="none" dirty="0">
                <a:solidFill>
                  <a:schemeClr val="dk1"/>
                </a:solidFill>
                <a:latin typeface="Rambla"/>
                <a:ea typeface="Rambla"/>
                <a:cs typeface="Rambla"/>
                <a:sym typeface="Rambla"/>
              </a:rPr>
              <a:t>Identifying </a:t>
            </a:r>
            <a:r>
              <a:rPr lang="en-US" sz="2700" b="0" i="0" u="none" strike="noStrike" cap="none" dirty="0">
                <a:solidFill>
                  <a:schemeClr val="accent5"/>
                </a:solidFill>
                <a:latin typeface="Rambla"/>
                <a:ea typeface="Rambla"/>
                <a:cs typeface="Rambla"/>
                <a:sym typeface="Rambla"/>
              </a:rPr>
              <a:t>thesis </a:t>
            </a:r>
            <a:r>
              <a:rPr lang="en-US" sz="2700" b="0" i="0" u="none" strike="noStrike" cap="none" dirty="0">
                <a:solidFill>
                  <a:schemeClr val="dk1"/>
                </a:solidFill>
                <a:latin typeface="Rambla"/>
                <a:ea typeface="Rambla"/>
                <a:cs typeface="Rambla"/>
                <a:sym typeface="Rambla"/>
              </a:rPr>
              <a:t>elements:</a:t>
            </a:r>
          </a:p>
          <a:p>
            <a:pPr marL="365760" marR="0" lvl="1" indent="-156209" algn="l" rtl="0">
              <a:spcBef>
                <a:spcPts val="324"/>
              </a:spcBef>
              <a:spcAft>
                <a:spcPts val="0"/>
              </a:spcAft>
              <a:buClr>
                <a:schemeClr val="accent1"/>
              </a:buClr>
              <a:buSzPct val="100000"/>
              <a:buFont typeface="Verdana"/>
              <a:buNone/>
            </a:pPr>
            <a:r>
              <a:rPr lang="en-US" sz="2300" b="0" i="0" u="none" strike="noStrike" cap="none" dirty="0">
                <a:solidFill>
                  <a:schemeClr val="dk1"/>
                </a:solidFill>
                <a:latin typeface="Rambla"/>
                <a:ea typeface="Rambla"/>
                <a:cs typeface="Rambla"/>
                <a:sym typeface="Rambla"/>
              </a:rPr>
              <a:t></a:t>
            </a:r>
            <a:r>
              <a:rPr lang="en-US" dirty="0"/>
              <a:t>What</a:t>
            </a:r>
          </a:p>
          <a:p>
            <a:pPr marL="365760" marR="0" lvl="1" indent="-156209" algn="l" rtl="0">
              <a:spcBef>
                <a:spcPts val="324"/>
              </a:spcBef>
              <a:spcAft>
                <a:spcPts val="0"/>
              </a:spcAft>
              <a:buClr>
                <a:schemeClr val="accent1"/>
              </a:buClr>
              <a:buSzPct val="100000"/>
              <a:buFont typeface="Verdana"/>
              <a:buNone/>
            </a:pPr>
            <a:r>
              <a:rPr lang="en-US" sz="2300" b="0" i="0" u="none" strike="noStrike" cap="none" dirty="0">
                <a:solidFill>
                  <a:schemeClr val="dk1"/>
                </a:solidFill>
                <a:latin typeface="Rambla"/>
                <a:ea typeface="Rambla"/>
                <a:cs typeface="Rambla"/>
                <a:sym typeface="Rambla"/>
              </a:rPr>
              <a:t></a:t>
            </a:r>
            <a:r>
              <a:rPr lang="en-US" dirty="0"/>
              <a:t>How</a:t>
            </a:r>
          </a:p>
          <a:p>
            <a:pPr marL="365760" marR="0" lvl="1" indent="-156209" algn="l" rtl="0">
              <a:spcBef>
                <a:spcPts val="324"/>
              </a:spcBef>
              <a:buClr>
                <a:schemeClr val="accent1"/>
              </a:buClr>
              <a:buSzPct val="100000"/>
              <a:buFont typeface="Verdana"/>
              <a:buNone/>
            </a:pPr>
            <a:r>
              <a:rPr lang="en-US" sz="2300" b="0" i="0" u="none" strike="noStrike" cap="none" dirty="0">
                <a:solidFill>
                  <a:schemeClr val="dk1"/>
                </a:solidFill>
                <a:latin typeface="Rambla"/>
                <a:ea typeface="Rambla"/>
                <a:cs typeface="Rambla"/>
                <a:sym typeface="Rambla"/>
              </a:rPr>
              <a:t>SO WHAT? WHY does this matter</a:t>
            </a:r>
            <a:r>
              <a:rPr lang="en-US" sz="2300" b="0" i="0" u="none" strike="noStrike" cap="none" dirty="0" smtClean="0">
                <a:solidFill>
                  <a:schemeClr val="dk1"/>
                </a:solidFill>
                <a:latin typeface="Rambla"/>
                <a:ea typeface="Rambla"/>
                <a:cs typeface="Rambla"/>
                <a:sym typeface="Rambla"/>
              </a:rPr>
              <a:t>?</a:t>
            </a:r>
            <a:endParaRPr dirty="0"/>
          </a:p>
          <a:p>
            <a:pPr marL="365760" marR="0" lvl="1" indent="-156209" algn="l" rtl="0">
              <a:spcBef>
                <a:spcPts val="324"/>
              </a:spcBef>
              <a:buClr>
                <a:schemeClr val="accent1"/>
              </a:buClr>
              <a:buSzPct val="100000"/>
              <a:buFont typeface="Verdana"/>
              <a:buNone/>
            </a:pPr>
            <a:endParaRPr dirty="0"/>
          </a:p>
        </p:txBody>
      </p:sp>
      <p:pic>
        <p:nvPicPr>
          <p:cNvPr id="451" name="Shape 451"/>
          <p:cNvPicPr preferRelativeResize="0"/>
          <p:nvPr/>
        </p:nvPicPr>
        <p:blipFill rotWithShape="1">
          <a:blip r:embed="rId3">
            <a:alphaModFix/>
          </a:blip>
          <a:srcRect/>
          <a:stretch/>
        </p:blipFill>
        <p:spPr>
          <a:xfrm>
            <a:off x="8523514" y="3069563"/>
            <a:ext cx="2510577" cy="2932809"/>
          </a:xfrm>
          <a:prstGeom prst="rect">
            <a:avLst/>
          </a:prstGeom>
          <a:noFill/>
          <a:ln>
            <a:noFill/>
          </a:ln>
        </p:spPr>
      </p:pic>
    </p:spTree>
    <p:extLst>
      <p:ext uri="{BB962C8B-B14F-4D97-AF65-F5344CB8AC3E}">
        <p14:creationId xmlns:p14="http://schemas.microsoft.com/office/powerpoint/2010/main" val="462301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9" name="Shape 469"/>
          <p:cNvSpPr txBox="1">
            <a:spLocks noGrp="1"/>
          </p:cNvSpPr>
          <p:nvPr>
            <p:ph type="title"/>
          </p:nvPr>
        </p:nvSpPr>
        <p:spPr>
          <a:xfrm>
            <a:off x="872836" y="274638"/>
            <a:ext cx="10709564" cy="1143000"/>
          </a:xfrm>
          <a:prstGeom prst="rect">
            <a:avLst/>
          </a:prstGeom>
          <a:noFill/>
          <a:ln>
            <a:noFill/>
          </a:ln>
        </p:spPr>
        <p:txBody>
          <a:bodyPr wrap="square" lIns="91425" tIns="45700" rIns="91425" bIns="45700" anchor="ctr" anchorCtr="0">
            <a:noAutofit/>
          </a:bodyPr>
          <a:lstStyle/>
          <a:p>
            <a:pPr marL="0" marR="0" lvl="0" indent="-234315" rtl="0">
              <a:spcBef>
                <a:spcPts val="0"/>
              </a:spcBef>
              <a:buClr>
                <a:schemeClr val="dk2"/>
              </a:buClr>
              <a:buSzPct val="100000"/>
              <a:buFont typeface="Rambla"/>
              <a:buNone/>
            </a:pPr>
            <a:r>
              <a:rPr lang="en-US" sz="3690" dirty="0"/>
              <a:t>Introduction - DEVELOPMENT</a:t>
            </a:r>
          </a:p>
        </p:txBody>
      </p:sp>
      <p:sp>
        <p:nvSpPr>
          <p:cNvPr id="468" name="Shape 468"/>
          <p:cNvSpPr txBox="1">
            <a:spLocks noGrp="1"/>
          </p:cNvSpPr>
          <p:nvPr>
            <p:ph idx="1"/>
          </p:nvPr>
        </p:nvSpPr>
        <p:spPr>
          <a:xfrm>
            <a:off x="609600" y="1481329"/>
            <a:ext cx="10972800" cy="4525963"/>
          </a:xfrm>
          <a:prstGeom prst="rect">
            <a:avLst/>
          </a:prstGeom>
          <a:noFill/>
          <a:ln>
            <a:noFill/>
          </a:ln>
        </p:spPr>
        <p:txBody>
          <a:bodyPr wrap="square" lIns="91425" tIns="45700" rIns="91425" bIns="45700" anchor="t" anchorCtr="0">
            <a:noAutofit/>
          </a:bodyPr>
          <a:lstStyle/>
          <a:p>
            <a:pPr marL="365760" marR="0" lvl="0" indent="-188976" algn="l" rtl="0">
              <a:spcBef>
                <a:spcPts val="0"/>
              </a:spcBef>
              <a:spcAft>
                <a:spcPts val="0"/>
              </a:spcAft>
              <a:buClr>
                <a:schemeClr val="accent1"/>
              </a:buClr>
              <a:buSzPct val="100000"/>
              <a:buFont typeface="Noto Sans Symbols"/>
              <a:buChar char="▶"/>
            </a:pPr>
            <a:r>
              <a:rPr lang="en-US" sz="4800" b="0" i="0" u="none" strike="noStrike" cap="none" dirty="0">
                <a:solidFill>
                  <a:srgbClr val="00B050"/>
                </a:solidFill>
                <a:latin typeface="Rambla"/>
                <a:ea typeface="Rambla"/>
                <a:cs typeface="Rambla"/>
                <a:sym typeface="Rambla"/>
              </a:rPr>
              <a:t>Consider using a </a:t>
            </a:r>
            <a:r>
              <a:rPr lang="en-US" sz="4800" b="0" i="0" u="none" strike="noStrike" cap="none" dirty="0" smtClean="0">
                <a:solidFill>
                  <a:srgbClr val="00B050"/>
                </a:solidFill>
                <a:latin typeface="Rambla"/>
                <a:ea typeface="Rambla"/>
                <a:cs typeface="Rambla"/>
                <a:sym typeface="Rambla"/>
              </a:rPr>
              <a:t>framing </a:t>
            </a:r>
            <a:r>
              <a:rPr lang="en-US" sz="4800" b="0" i="0" u="none" strike="noStrike" cap="none" dirty="0">
                <a:solidFill>
                  <a:srgbClr val="00B050"/>
                </a:solidFill>
                <a:latin typeface="Rambla"/>
                <a:ea typeface="Rambla"/>
                <a:cs typeface="Rambla"/>
                <a:sym typeface="Rambla"/>
              </a:rPr>
              <a:t>device.</a:t>
            </a:r>
          </a:p>
        </p:txBody>
      </p:sp>
      <p:pic>
        <p:nvPicPr>
          <p:cNvPr id="470" name="Shape 470"/>
          <p:cNvPicPr preferRelativeResize="0"/>
          <p:nvPr/>
        </p:nvPicPr>
        <p:blipFill rotWithShape="1">
          <a:blip r:embed="rId3">
            <a:alphaModFix/>
          </a:blip>
          <a:srcRect/>
          <a:stretch/>
        </p:blipFill>
        <p:spPr>
          <a:xfrm>
            <a:off x="3952940" y="2702909"/>
            <a:ext cx="3939500" cy="2736169"/>
          </a:xfrm>
          <a:prstGeom prst="rect">
            <a:avLst/>
          </a:prstGeom>
          <a:noFill/>
          <a:ln>
            <a:noFill/>
          </a:ln>
        </p:spPr>
      </p:pic>
      <p:pic>
        <p:nvPicPr>
          <p:cNvPr id="471" name="Shape 471"/>
          <p:cNvPicPr preferRelativeResize="0"/>
          <p:nvPr/>
        </p:nvPicPr>
        <p:blipFill rotWithShape="1">
          <a:blip r:embed="rId4">
            <a:alphaModFix/>
          </a:blip>
          <a:srcRect/>
          <a:stretch/>
        </p:blipFill>
        <p:spPr>
          <a:xfrm>
            <a:off x="4456300" y="3095450"/>
            <a:ext cx="3014025" cy="1951075"/>
          </a:xfrm>
          <a:prstGeom prst="rect">
            <a:avLst/>
          </a:prstGeom>
          <a:noFill/>
          <a:ln>
            <a:noFill/>
          </a:ln>
        </p:spPr>
      </p:pic>
    </p:spTree>
    <p:extLst>
      <p:ext uri="{BB962C8B-B14F-4D97-AF65-F5344CB8AC3E}">
        <p14:creationId xmlns:p14="http://schemas.microsoft.com/office/powerpoint/2010/main" val="31997785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7" name="Shape 477"/>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lvl="0" rtl="0">
              <a:spcBef>
                <a:spcPts val="0"/>
              </a:spcBef>
              <a:buClr>
                <a:schemeClr val="dk2"/>
              </a:buClr>
              <a:buSzPct val="107894"/>
              <a:buFont typeface="Rambla"/>
              <a:buNone/>
            </a:pPr>
            <a:r>
              <a:rPr lang="en-US" sz="3800" dirty="0"/>
              <a:t>Introduction - DEVELOPMENT: </a:t>
            </a:r>
            <a:r>
              <a:rPr lang="en-US" sz="3800" dirty="0" smtClean="0"/>
              <a:t/>
            </a:r>
            <a:br>
              <a:rPr lang="en-US" sz="3800" dirty="0" smtClean="0"/>
            </a:br>
            <a:r>
              <a:rPr lang="en-US" sz="3800" dirty="0" smtClean="0"/>
              <a:t>How to use a framing device?</a:t>
            </a:r>
            <a:endParaRPr lang="en-US" sz="3800" dirty="0"/>
          </a:p>
        </p:txBody>
      </p:sp>
      <p:sp>
        <p:nvSpPr>
          <p:cNvPr id="476" name="Shape 476"/>
          <p:cNvSpPr txBox="1">
            <a:spLocks noGrp="1"/>
          </p:cNvSpPr>
          <p:nvPr>
            <p:ph idx="1"/>
          </p:nvPr>
        </p:nvSpPr>
        <p:spPr>
          <a:xfrm>
            <a:off x="563880" y="1481329"/>
            <a:ext cx="7008238" cy="4477511"/>
          </a:xfrm>
          <a:prstGeom prst="rect">
            <a:avLst/>
          </a:prstGeom>
          <a:noFill/>
          <a:ln>
            <a:noFill/>
          </a:ln>
        </p:spPr>
        <p:txBody>
          <a:bodyPr wrap="square" lIns="91425" tIns="45700" rIns="91425" bIns="45700" anchor="t" anchorCtr="0">
            <a:noAutofit/>
          </a:bodyPr>
          <a:lstStyle/>
          <a:p>
            <a:pPr marL="365760" marR="0" lvl="0" indent="-264160" algn="l" rtl="0">
              <a:spcBef>
                <a:spcPts val="0"/>
              </a:spcBef>
              <a:spcAft>
                <a:spcPts val="0"/>
              </a:spcAft>
              <a:buClr>
                <a:schemeClr val="accent1"/>
              </a:buClr>
              <a:buSzPct val="68000"/>
              <a:buFont typeface="Noto Sans Symbols"/>
              <a:buChar char="▶"/>
            </a:pPr>
            <a:r>
              <a:rPr lang="en-US" sz="3200" b="0" i="0" u="none" strike="noStrike" cap="none" dirty="0">
                <a:solidFill>
                  <a:schemeClr val="dk1"/>
                </a:solidFill>
                <a:latin typeface="Rambla"/>
                <a:ea typeface="Rambla"/>
                <a:cs typeface="Rambla"/>
                <a:sym typeface="Rambla"/>
              </a:rPr>
              <a:t>1) </a:t>
            </a:r>
            <a:r>
              <a:rPr lang="en-US" sz="3200" b="0" i="0" u="none" strike="noStrike" cap="none" dirty="0">
                <a:solidFill>
                  <a:srgbClr val="FF0000"/>
                </a:solidFill>
                <a:latin typeface="Rambla"/>
                <a:ea typeface="Rambla"/>
                <a:cs typeface="Rambla"/>
                <a:sym typeface="Rambla"/>
              </a:rPr>
              <a:t>single word/image/idea</a:t>
            </a:r>
          </a:p>
          <a:p>
            <a:pPr marL="365760" marR="0" lvl="0" indent="-264160" algn="l" rtl="0">
              <a:spcBef>
                <a:spcPts val="400"/>
              </a:spcBef>
              <a:spcAft>
                <a:spcPts val="0"/>
              </a:spcAft>
              <a:buClr>
                <a:schemeClr val="accent1"/>
              </a:buClr>
              <a:buSzPct val="68000"/>
              <a:buFont typeface="Noto Sans Symbols"/>
              <a:buChar char="▶"/>
            </a:pPr>
            <a:r>
              <a:rPr lang="en-US" sz="3200" b="0" i="0" u="none" strike="noStrike" cap="none" dirty="0">
                <a:solidFill>
                  <a:schemeClr val="dk1"/>
                </a:solidFill>
                <a:latin typeface="Rambla"/>
                <a:ea typeface="Rambla"/>
                <a:cs typeface="Rambla"/>
                <a:sym typeface="Rambla"/>
              </a:rPr>
              <a:t>2) </a:t>
            </a:r>
            <a:r>
              <a:rPr lang="en-US" sz="3200" b="0" i="0" u="none" strike="noStrike" cap="none" dirty="0">
                <a:solidFill>
                  <a:srgbClr val="7030A0"/>
                </a:solidFill>
                <a:latin typeface="Rambla"/>
                <a:ea typeface="Rambla"/>
                <a:cs typeface="Rambla"/>
                <a:sym typeface="Rambla"/>
              </a:rPr>
              <a:t>literary/historical allusion</a:t>
            </a:r>
            <a:r>
              <a:rPr lang="en-US" sz="3200" b="0" i="0" u="none" strike="noStrike" cap="none" dirty="0">
                <a:solidFill>
                  <a:schemeClr val="dk1"/>
                </a:solidFill>
                <a:latin typeface="Rambla"/>
                <a:ea typeface="Rambla"/>
                <a:cs typeface="Rambla"/>
                <a:sym typeface="Rambla"/>
              </a:rPr>
              <a:t>, </a:t>
            </a:r>
          </a:p>
          <a:p>
            <a:pPr marL="365760" marR="0" lvl="0" indent="-264160" algn="l" rtl="0">
              <a:spcBef>
                <a:spcPts val="400"/>
              </a:spcBef>
              <a:spcAft>
                <a:spcPts val="0"/>
              </a:spcAft>
              <a:buClr>
                <a:schemeClr val="accent1"/>
              </a:buClr>
              <a:buSzPct val="68000"/>
              <a:buFont typeface="Noto Sans Symbols"/>
              <a:buChar char="▶"/>
            </a:pPr>
            <a:r>
              <a:rPr lang="en-US" sz="3200" b="0" i="0" u="none" strike="noStrike" cap="none" dirty="0">
                <a:solidFill>
                  <a:schemeClr val="dk1"/>
                </a:solidFill>
                <a:latin typeface="Rambla"/>
                <a:ea typeface="Rambla"/>
                <a:cs typeface="Rambla"/>
                <a:sym typeface="Rambla"/>
              </a:rPr>
              <a:t>3) </a:t>
            </a:r>
            <a:r>
              <a:rPr lang="en-US" sz="3200" b="0" i="0" u="none" strike="noStrike" cap="none" dirty="0" smtClean="0">
                <a:solidFill>
                  <a:srgbClr val="0070C0"/>
                </a:solidFill>
                <a:latin typeface="Rambla"/>
                <a:ea typeface="Rambla"/>
                <a:cs typeface="Rambla"/>
                <a:sym typeface="Rambla"/>
              </a:rPr>
              <a:t>historical </a:t>
            </a:r>
            <a:r>
              <a:rPr lang="en-US" sz="3200" b="0" i="0" u="none" strike="noStrike" cap="none" dirty="0">
                <a:solidFill>
                  <a:srgbClr val="0070C0"/>
                </a:solidFill>
                <a:latin typeface="Rambla"/>
                <a:ea typeface="Rambla"/>
                <a:cs typeface="Rambla"/>
                <a:sym typeface="Rambla"/>
              </a:rPr>
              <a:t>narrative… </a:t>
            </a:r>
          </a:p>
          <a:p>
            <a:pPr marL="621792" marR="0" lvl="1" indent="-240791" algn="l" rtl="0">
              <a:spcBef>
                <a:spcPts val="324"/>
              </a:spcBef>
              <a:buClr>
                <a:schemeClr val="accent1"/>
              </a:buClr>
              <a:buSzPct val="100000"/>
              <a:buFont typeface="Verdana"/>
              <a:buChar char="◦"/>
            </a:pPr>
            <a:r>
              <a:rPr lang="en-US" sz="2800" b="0" i="0" u="none" strike="noStrike" cap="none" dirty="0">
                <a:solidFill>
                  <a:schemeClr val="dk1"/>
                </a:solidFill>
                <a:latin typeface="Rambla"/>
                <a:ea typeface="Rambla"/>
                <a:cs typeface="Rambla"/>
                <a:sym typeface="Rambla"/>
              </a:rPr>
              <a:t>that can provide a fresh way into and out of your writing, surrounding it much like a window frame surrounds a glass pane or a decorative frame surrounds a picture or mirror.</a:t>
            </a:r>
          </a:p>
        </p:txBody>
      </p:sp>
      <p:pic>
        <p:nvPicPr>
          <p:cNvPr id="478" name="Shape 478"/>
          <p:cNvPicPr preferRelativeResize="0"/>
          <p:nvPr/>
        </p:nvPicPr>
        <p:blipFill rotWithShape="1">
          <a:blip r:embed="rId3">
            <a:alphaModFix/>
          </a:blip>
          <a:srcRect/>
          <a:stretch/>
        </p:blipFill>
        <p:spPr>
          <a:xfrm>
            <a:off x="7572118" y="1796213"/>
            <a:ext cx="3849306" cy="3505033"/>
          </a:xfrm>
          <a:prstGeom prst="rect">
            <a:avLst/>
          </a:prstGeom>
          <a:noFill/>
          <a:ln>
            <a:noFill/>
          </a:ln>
        </p:spPr>
      </p:pic>
    </p:spTree>
    <p:extLst>
      <p:ext uri="{BB962C8B-B14F-4D97-AF65-F5344CB8AC3E}">
        <p14:creationId xmlns:p14="http://schemas.microsoft.com/office/powerpoint/2010/main" val="1814305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4" name="Shape 484"/>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260350" rtl="0">
              <a:spcBef>
                <a:spcPts val="0"/>
              </a:spcBef>
              <a:buClr>
                <a:schemeClr val="dk2"/>
              </a:buClr>
              <a:buSzPct val="100000"/>
              <a:buFont typeface="Rambla"/>
              <a:buNone/>
            </a:pPr>
            <a:r>
              <a:rPr lang="en-US" dirty="0"/>
              <a:t>Introduction - DEVELOPMENT: </a:t>
            </a:r>
            <a:r>
              <a:rPr lang="en-US" dirty="0" smtClean="0"/>
              <a:t/>
            </a:r>
            <a:br>
              <a:rPr lang="en-US" dirty="0" smtClean="0"/>
            </a:br>
            <a:r>
              <a:rPr lang="en-US" dirty="0" smtClean="0"/>
              <a:t>Why frame?</a:t>
            </a:r>
            <a:endParaRPr lang="en-US" dirty="0"/>
          </a:p>
        </p:txBody>
      </p:sp>
      <p:sp>
        <p:nvSpPr>
          <p:cNvPr id="483" name="Shape 483"/>
          <p:cNvSpPr txBox="1">
            <a:spLocks noGrp="1"/>
          </p:cNvSpPr>
          <p:nvPr>
            <p:ph idx="1"/>
          </p:nvPr>
        </p:nvSpPr>
        <p:spPr>
          <a:xfrm>
            <a:off x="609600" y="1481329"/>
            <a:ext cx="10972800" cy="4525963"/>
          </a:xfrm>
          <a:prstGeom prst="rect">
            <a:avLst/>
          </a:prstGeom>
          <a:noFill/>
          <a:ln>
            <a:noFill/>
          </a:ln>
        </p:spPr>
        <p:txBody>
          <a:bodyPr wrap="square" lIns="91425" tIns="45700" rIns="91425" bIns="45700" anchor="t" anchorCtr="0">
            <a:noAutofit/>
          </a:bodyPr>
          <a:lstStyle/>
          <a:p>
            <a:pPr marL="365760" marR="0" lvl="0" indent="-264160" algn="l" rtl="0">
              <a:lnSpc>
                <a:spcPct val="90000"/>
              </a:lnSpc>
              <a:spcBef>
                <a:spcPts val="0"/>
              </a:spcBef>
              <a:spcAft>
                <a:spcPts val="0"/>
              </a:spcAft>
              <a:buClr>
                <a:schemeClr val="accent1"/>
              </a:buClr>
              <a:buSzPct val="68000"/>
              <a:buFont typeface="Noto Sans Symbols"/>
              <a:buChar char="▶"/>
            </a:pPr>
            <a:r>
              <a:rPr lang="en-US" sz="2700" b="0" i="0" u="none" strike="noStrike" cap="none" dirty="0">
                <a:solidFill>
                  <a:schemeClr val="dk1"/>
                </a:solidFill>
                <a:latin typeface="Rambla"/>
                <a:ea typeface="Rambla"/>
                <a:cs typeface="Rambla"/>
                <a:sym typeface="Rambla"/>
              </a:rPr>
              <a:t>A carefully crafted frame can give a piece of writing a </a:t>
            </a:r>
            <a:r>
              <a:rPr lang="en-US" sz="2700" b="1" i="0" u="sng" strike="noStrike" cap="none" dirty="0">
                <a:solidFill>
                  <a:schemeClr val="dk1"/>
                </a:solidFill>
                <a:latin typeface="Rambla"/>
                <a:ea typeface="Rambla"/>
                <a:cs typeface="Rambla"/>
                <a:sym typeface="Rambla"/>
              </a:rPr>
              <a:t>deeper sense of meaning</a:t>
            </a:r>
            <a:r>
              <a:rPr lang="en-US" sz="2700" b="0" i="0" u="none" strike="noStrike" cap="none" dirty="0">
                <a:solidFill>
                  <a:schemeClr val="dk1"/>
                </a:solidFill>
                <a:latin typeface="Rambla"/>
                <a:ea typeface="Rambla"/>
                <a:cs typeface="Rambla"/>
                <a:sym typeface="Rambla"/>
              </a:rPr>
              <a:t> and a way into and out of the assignment that escapes the over-used traditional patterns.</a:t>
            </a:r>
          </a:p>
          <a:p>
            <a:pPr marL="365760" marR="0" lvl="0" indent="-264160" algn="l" rtl="0">
              <a:lnSpc>
                <a:spcPct val="90000"/>
              </a:lnSpc>
              <a:spcBef>
                <a:spcPts val="400"/>
              </a:spcBef>
              <a:spcAft>
                <a:spcPts val="0"/>
              </a:spcAft>
              <a:buClr>
                <a:schemeClr val="accent1"/>
              </a:buClr>
              <a:buSzPct val="68000"/>
              <a:buFont typeface="Noto Sans Symbols"/>
              <a:buNone/>
            </a:pPr>
            <a:endParaRPr sz="2700" b="0" i="0" u="none" strike="noStrike" cap="none" dirty="0">
              <a:solidFill>
                <a:schemeClr val="dk1"/>
              </a:solidFill>
              <a:latin typeface="Rambla"/>
              <a:ea typeface="Rambla"/>
              <a:cs typeface="Rambla"/>
              <a:sym typeface="Rambla"/>
            </a:endParaRPr>
          </a:p>
          <a:p>
            <a:pPr marL="365760" marR="0" lvl="0" indent="-264160" algn="l" rtl="0">
              <a:lnSpc>
                <a:spcPct val="90000"/>
              </a:lnSpc>
              <a:spcBef>
                <a:spcPts val="400"/>
              </a:spcBef>
              <a:spcAft>
                <a:spcPts val="0"/>
              </a:spcAft>
              <a:buClr>
                <a:schemeClr val="accent1"/>
              </a:buClr>
              <a:buSzPct val="68000"/>
              <a:buFont typeface="Noto Sans Symbols"/>
              <a:buChar char="▶"/>
            </a:pPr>
            <a:r>
              <a:rPr lang="en-US" sz="2700" b="0" i="0" u="none" strike="noStrike" cap="none" dirty="0">
                <a:solidFill>
                  <a:schemeClr val="dk1"/>
                </a:solidFill>
                <a:latin typeface="Rambla"/>
                <a:ea typeface="Rambla"/>
                <a:cs typeface="Rambla"/>
                <a:sym typeface="Rambla"/>
              </a:rPr>
              <a:t>A carefully crafted frame can make </a:t>
            </a:r>
            <a:r>
              <a:rPr lang="en-US" sz="2700" b="1" i="0" u="sng" strike="noStrike" cap="none" dirty="0">
                <a:solidFill>
                  <a:schemeClr val="dk1"/>
                </a:solidFill>
                <a:latin typeface="Rambla"/>
                <a:ea typeface="Rambla"/>
                <a:cs typeface="Rambla"/>
                <a:sym typeface="Rambla"/>
              </a:rPr>
              <a:t>satisfying metaphorical connections</a:t>
            </a:r>
            <a:r>
              <a:rPr lang="en-US" sz="2700" b="0" i="0" u="none" strike="noStrike" cap="none" dirty="0">
                <a:solidFill>
                  <a:schemeClr val="dk1"/>
                </a:solidFill>
                <a:latin typeface="Rambla"/>
                <a:ea typeface="Rambla"/>
                <a:cs typeface="Rambla"/>
                <a:sym typeface="Rambla"/>
              </a:rPr>
              <a:t> for both reader and writer, giving the paper a deeper sense of meaning and a way into and out of the assignment.</a:t>
            </a:r>
          </a:p>
          <a:p>
            <a:pPr marL="109728" marR="0" lvl="0" indent="-124714" algn="l" rtl="0">
              <a:lnSpc>
                <a:spcPct val="90000"/>
              </a:lnSpc>
              <a:spcBef>
                <a:spcPts val="400"/>
              </a:spcBef>
              <a:spcAft>
                <a:spcPts val="0"/>
              </a:spcAft>
              <a:buClr>
                <a:schemeClr val="accent1"/>
              </a:buClr>
              <a:buSzPct val="68000"/>
              <a:buFont typeface="Noto Sans Symbols"/>
              <a:buNone/>
            </a:pPr>
            <a:endParaRPr sz="2700" b="0" i="0" u="none" strike="noStrike" cap="none" dirty="0">
              <a:solidFill>
                <a:schemeClr val="dk1"/>
              </a:solidFill>
              <a:latin typeface="Rambla"/>
              <a:ea typeface="Rambla"/>
              <a:cs typeface="Rambla"/>
              <a:sym typeface="Rambla"/>
            </a:endParaRPr>
          </a:p>
          <a:p>
            <a:pPr marL="365760" marR="0" lvl="0" indent="-264160" algn="l" rtl="0">
              <a:lnSpc>
                <a:spcPct val="90000"/>
              </a:lnSpc>
              <a:spcBef>
                <a:spcPts val="400"/>
              </a:spcBef>
              <a:spcAft>
                <a:spcPts val="0"/>
              </a:spcAft>
              <a:buClr>
                <a:schemeClr val="accent1"/>
              </a:buClr>
              <a:buSzPct val="68000"/>
              <a:buFont typeface="Noto Sans Symbols"/>
              <a:buChar char="▶"/>
            </a:pPr>
            <a:r>
              <a:rPr lang="en-US" sz="2700" b="0" i="0" u="none" strike="noStrike" cap="none" dirty="0">
                <a:solidFill>
                  <a:schemeClr val="dk1"/>
                </a:solidFill>
                <a:latin typeface="Rambla"/>
                <a:ea typeface="Rambla"/>
                <a:cs typeface="Rambla"/>
                <a:sym typeface="Rambla"/>
              </a:rPr>
              <a:t>Use a frame-up </a:t>
            </a:r>
            <a:r>
              <a:rPr lang="en-US" sz="2700" b="0" i="1" u="none" strike="noStrike" cap="none" dirty="0">
                <a:solidFill>
                  <a:schemeClr val="dk1"/>
                </a:solidFill>
                <a:latin typeface="Rambla"/>
                <a:ea typeface="Rambla"/>
                <a:cs typeface="Rambla"/>
                <a:sym typeface="Rambla"/>
              </a:rPr>
              <a:t>in conjunction </a:t>
            </a:r>
            <a:r>
              <a:rPr lang="en-US" sz="2700" b="0" i="0" u="none" strike="noStrike" cap="none" dirty="0">
                <a:solidFill>
                  <a:schemeClr val="dk1"/>
                </a:solidFill>
                <a:latin typeface="Rambla"/>
                <a:ea typeface="Rambla"/>
                <a:cs typeface="Rambla"/>
                <a:sym typeface="Rambla"/>
              </a:rPr>
              <a:t>with your essay </a:t>
            </a:r>
            <a:r>
              <a:rPr lang="en-US" sz="2700" b="1" i="0" u="none" strike="noStrike" cap="none" dirty="0">
                <a:solidFill>
                  <a:schemeClr val="accent6"/>
                </a:solidFill>
                <a:latin typeface="Rambla"/>
                <a:ea typeface="Rambla"/>
                <a:cs typeface="Rambla"/>
                <a:sym typeface="Rambla"/>
              </a:rPr>
              <a:t>context</a:t>
            </a:r>
            <a:r>
              <a:rPr lang="en-US" sz="2700" b="0" i="0" u="none" strike="noStrike" cap="none" dirty="0">
                <a:solidFill>
                  <a:schemeClr val="accent6"/>
                </a:solidFill>
                <a:latin typeface="Rambla"/>
                <a:ea typeface="Rambla"/>
                <a:cs typeface="Rambla"/>
                <a:sym typeface="Rambla"/>
              </a:rPr>
              <a:t> </a:t>
            </a:r>
            <a:r>
              <a:rPr lang="en-US" sz="2700" b="0" i="0" u="none" strike="noStrike" cap="none" dirty="0">
                <a:solidFill>
                  <a:schemeClr val="dk1"/>
                </a:solidFill>
                <a:latin typeface="Rambla"/>
                <a:ea typeface="Rambla"/>
                <a:cs typeface="Rambla"/>
                <a:sym typeface="Rambla"/>
              </a:rPr>
              <a:t>setup, which you may also integrate with your </a:t>
            </a:r>
            <a:r>
              <a:rPr lang="en-US" sz="2700" b="1" i="0" u="none" strike="noStrike" cap="none" dirty="0">
                <a:solidFill>
                  <a:srgbClr val="00B050"/>
                </a:solidFill>
                <a:latin typeface="Rambla"/>
                <a:ea typeface="Rambla"/>
                <a:cs typeface="Rambla"/>
                <a:sym typeface="Rambla"/>
              </a:rPr>
              <a:t>hook</a:t>
            </a:r>
            <a:r>
              <a:rPr lang="en-US" sz="2700" b="0" i="0" u="none" strike="noStrike" cap="none" dirty="0" smtClean="0">
                <a:solidFill>
                  <a:schemeClr val="dk1"/>
                </a:solidFill>
                <a:latin typeface="Rambla"/>
                <a:ea typeface="Rambla"/>
                <a:cs typeface="Rambla"/>
                <a:sym typeface="Rambla"/>
              </a:rPr>
              <a:t>.</a:t>
            </a:r>
          </a:p>
          <a:p>
            <a:pPr marL="365760" marR="0" lvl="0" indent="-264160" algn="l" rtl="0">
              <a:lnSpc>
                <a:spcPct val="90000"/>
              </a:lnSpc>
              <a:spcBef>
                <a:spcPts val="400"/>
              </a:spcBef>
              <a:spcAft>
                <a:spcPts val="0"/>
              </a:spcAft>
              <a:buClr>
                <a:schemeClr val="accent1"/>
              </a:buClr>
              <a:buSzPct val="68000"/>
              <a:buFont typeface="Noto Sans Symbols"/>
              <a:buChar char="▶"/>
            </a:pPr>
            <a:endParaRPr lang="en-US" sz="2700" dirty="0">
              <a:solidFill>
                <a:schemeClr val="dk1"/>
              </a:solidFill>
              <a:latin typeface="Rambla"/>
              <a:ea typeface="Rambla"/>
              <a:cs typeface="Rambla"/>
              <a:sym typeface="Rambla"/>
            </a:endParaRPr>
          </a:p>
          <a:p>
            <a:pPr marL="365760" marR="0" lvl="0" indent="-264160" algn="l" rtl="0">
              <a:lnSpc>
                <a:spcPct val="90000"/>
              </a:lnSpc>
              <a:spcBef>
                <a:spcPts val="400"/>
              </a:spcBef>
              <a:spcAft>
                <a:spcPts val="0"/>
              </a:spcAft>
              <a:buClr>
                <a:schemeClr val="accent1"/>
              </a:buClr>
              <a:buSzPct val="68000"/>
              <a:buFont typeface="Noto Sans Symbols"/>
              <a:buChar char="▶"/>
            </a:pPr>
            <a:r>
              <a:rPr lang="en-US" sz="2700" b="0" i="0" u="none" strike="noStrike" cap="none" dirty="0" smtClean="0">
                <a:solidFill>
                  <a:schemeClr val="dk1"/>
                </a:solidFill>
                <a:latin typeface="Rambla"/>
                <a:ea typeface="Rambla"/>
                <a:cs typeface="Rambla"/>
                <a:sym typeface="Rambla"/>
              </a:rPr>
              <a:t>Your frame should be at least somewhat related to your So What, and should not </a:t>
            </a:r>
            <a:r>
              <a:rPr lang="en-US" sz="2700" b="0" i="1" u="none" strike="noStrike" cap="none" dirty="0" smtClean="0">
                <a:solidFill>
                  <a:schemeClr val="dk1"/>
                </a:solidFill>
                <a:latin typeface="Rambla"/>
                <a:ea typeface="Rambla"/>
                <a:cs typeface="Rambla"/>
                <a:sym typeface="Rambla"/>
              </a:rPr>
              <a:t>contradict</a:t>
            </a:r>
            <a:r>
              <a:rPr lang="en-US" sz="2700" b="0" u="none" strike="noStrike" cap="none" dirty="0" smtClean="0">
                <a:solidFill>
                  <a:schemeClr val="dk1"/>
                </a:solidFill>
                <a:latin typeface="Rambla"/>
                <a:ea typeface="Rambla"/>
                <a:cs typeface="Rambla"/>
                <a:sym typeface="Rambla"/>
              </a:rPr>
              <a:t> it. </a:t>
            </a:r>
            <a:endParaRPr lang="en-US" sz="2700" b="0" i="0" u="none" strike="noStrike" cap="none" dirty="0">
              <a:solidFill>
                <a:schemeClr val="dk1"/>
              </a:solidFill>
              <a:latin typeface="Rambla"/>
              <a:ea typeface="Rambla"/>
              <a:cs typeface="Rambla"/>
              <a:sym typeface="Rambla"/>
            </a:endParaRPr>
          </a:p>
        </p:txBody>
      </p:sp>
    </p:spTree>
    <p:extLst>
      <p:ext uri="{BB962C8B-B14F-4D97-AF65-F5344CB8AC3E}">
        <p14:creationId xmlns:p14="http://schemas.microsoft.com/office/powerpoint/2010/main" val="2479486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90" name="Shape 490"/>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234315" rtl="0">
              <a:spcBef>
                <a:spcPts val="0"/>
              </a:spcBef>
              <a:buClr>
                <a:schemeClr val="dk2"/>
              </a:buClr>
              <a:buSzPct val="100000"/>
              <a:buFont typeface="Rambla"/>
              <a:buNone/>
            </a:pPr>
            <a:r>
              <a:rPr lang="en-US" sz="3690" b="1" i="0" u="none" strike="noStrike" cap="none" dirty="0">
                <a:solidFill>
                  <a:schemeClr val="dk2"/>
                </a:solidFill>
                <a:latin typeface="Rambla"/>
                <a:ea typeface="Rambla"/>
                <a:cs typeface="Rambla"/>
                <a:sym typeface="Rambla"/>
              </a:rPr>
              <a:t>The </a:t>
            </a:r>
            <a:r>
              <a:rPr lang="en-US" sz="3690" b="1" i="0" u="none" strike="noStrike" cap="none" dirty="0">
                <a:solidFill>
                  <a:srgbClr val="FF0000"/>
                </a:solidFill>
                <a:latin typeface="Rambla"/>
                <a:ea typeface="Rambla"/>
                <a:cs typeface="Rambla"/>
                <a:sym typeface="Rambla"/>
              </a:rPr>
              <a:t>Single-Word</a:t>
            </a:r>
            <a:r>
              <a:rPr lang="en-US" sz="3690" b="1" i="0" u="none" strike="noStrike" cap="none" dirty="0">
                <a:solidFill>
                  <a:schemeClr val="dk2"/>
                </a:solidFill>
                <a:latin typeface="Rambla"/>
                <a:ea typeface="Rambla"/>
                <a:cs typeface="Rambla"/>
                <a:sym typeface="Rambla"/>
              </a:rPr>
              <a:t>, </a:t>
            </a:r>
            <a:r>
              <a:rPr lang="en-US" sz="3690" b="1" i="0" u="none" strike="noStrike" cap="none" dirty="0">
                <a:solidFill>
                  <a:srgbClr val="FF0000"/>
                </a:solidFill>
                <a:latin typeface="Rambla"/>
                <a:ea typeface="Rambla"/>
                <a:cs typeface="Rambla"/>
                <a:sym typeface="Rambla"/>
              </a:rPr>
              <a:t>Single-Image, Single-Idea</a:t>
            </a:r>
            <a:r>
              <a:rPr lang="en-US" sz="3690" b="1" i="0" u="none" strike="noStrike" cap="none" dirty="0">
                <a:solidFill>
                  <a:schemeClr val="dk2"/>
                </a:solidFill>
                <a:latin typeface="Rambla"/>
                <a:ea typeface="Rambla"/>
                <a:cs typeface="Rambla"/>
                <a:sym typeface="Rambla"/>
              </a:rPr>
              <a:t> Frame</a:t>
            </a:r>
          </a:p>
        </p:txBody>
      </p:sp>
      <p:sp>
        <p:nvSpPr>
          <p:cNvPr id="489" name="Shape 489"/>
          <p:cNvSpPr txBox="1">
            <a:spLocks noGrp="1"/>
          </p:cNvSpPr>
          <p:nvPr>
            <p:ph idx="1"/>
          </p:nvPr>
        </p:nvSpPr>
        <p:spPr>
          <a:xfrm>
            <a:off x="609600" y="1372225"/>
            <a:ext cx="9309900" cy="5376600"/>
          </a:xfrm>
          <a:prstGeom prst="rect">
            <a:avLst/>
          </a:prstGeom>
          <a:noFill/>
          <a:ln>
            <a:noFill/>
          </a:ln>
        </p:spPr>
        <p:txBody>
          <a:bodyPr wrap="square" lIns="91425" tIns="45700" rIns="91425" bIns="45700" anchor="t" anchorCtr="0">
            <a:noAutofit/>
          </a:bodyPr>
          <a:lstStyle/>
          <a:p>
            <a:pPr marL="365760" marR="0" lvl="0" indent="-330161" algn="l" rtl="0">
              <a:lnSpc>
                <a:spcPct val="80000"/>
              </a:lnSpc>
              <a:spcBef>
                <a:spcPts val="0"/>
              </a:spcBef>
              <a:spcAft>
                <a:spcPts val="0"/>
              </a:spcAft>
              <a:buClr>
                <a:schemeClr val="accent1"/>
              </a:buClr>
              <a:buSzPct val="100000"/>
              <a:buFont typeface="Noto Sans Symbols"/>
              <a:buChar char="▶"/>
            </a:pPr>
            <a:r>
              <a:rPr lang="en-US" sz="2600" b="0" i="0" u="none" strike="noStrike" cap="none" dirty="0">
                <a:solidFill>
                  <a:schemeClr val="dk1"/>
                </a:solidFill>
                <a:latin typeface="Rambla"/>
                <a:ea typeface="Rambla"/>
                <a:cs typeface="Rambla"/>
                <a:sym typeface="Rambla"/>
              </a:rPr>
              <a:t>Syndicated columnist William Safire often relies on a </a:t>
            </a:r>
            <a:r>
              <a:rPr lang="en-US" sz="2600" b="0" i="1" u="none" strike="noStrike" cap="none" dirty="0">
                <a:solidFill>
                  <a:srgbClr val="FF0000"/>
                </a:solidFill>
                <a:latin typeface="Rambla"/>
                <a:ea typeface="Rambla"/>
                <a:cs typeface="Rambla"/>
                <a:sym typeface="Rambla"/>
              </a:rPr>
              <a:t>single word as a framing device</a:t>
            </a:r>
            <a:r>
              <a:rPr lang="en-US" sz="2600" b="0" i="0" u="none" strike="noStrike" cap="none" dirty="0">
                <a:solidFill>
                  <a:schemeClr val="dk1"/>
                </a:solidFill>
                <a:latin typeface="Rambla"/>
                <a:ea typeface="Rambla"/>
                <a:cs typeface="Rambla"/>
                <a:sym typeface="Rambla"/>
              </a:rPr>
              <a:t>. In a 1994 article, he calls on </a:t>
            </a:r>
            <a:r>
              <a:rPr lang="en-US" sz="2600" b="0" i="0" u="none" strike="noStrike" cap="none" dirty="0">
                <a:solidFill>
                  <a:srgbClr val="FF0000"/>
                </a:solidFill>
                <a:latin typeface="Rambla"/>
                <a:ea typeface="Rambla"/>
                <a:cs typeface="Rambla"/>
                <a:sym typeface="Rambla"/>
              </a:rPr>
              <a:t>tsunami</a:t>
            </a:r>
            <a:r>
              <a:rPr lang="en-US" sz="2600" b="0" i="0" u="none" strike="noStrike" cap="none" dirty="0">
                <a:solidFill>
                  <a:schemeClr val="dk1"/>
                </a:solidFill>
                <a:latin typeface="Rambla"/>
                <a:ea typeface="Rambla"/>
                <a:cs typeface="Rambla"/>
                <a:sym typeface="Rambla"/>
              </a:rPr>
              <a:t>, the Japanese word for a </a:t>
            </a:r>
            <a:r>
              <a:rPr lang="en-US" sz="2600" b="0" i="0" u="sng" strike="noStrike" cap="none" dirty="0">
                <a:solidFill>
                  <a:srgbClr val="EB747A"/>
                </a:solidFill>
                <a:latin typeface="Rambla"/>
                <a:ea typeface="Rambla"/>
                <a:cs typeface="Rambla"/>
                <a:sym typeface="Rambla"/>
              </a:rPr>
              <a:t>"great wave caused by underwater seismic shock," </a:t>
            </a:r>
            <a:r>
              <a:rPr lang="en-US" sz="2600" b="0" i="0" u="none" strike="noStrike" cap="none" dirty="0">
                <a:solidFill>
                  <a:schemeClr val="dk1"/>
                </a:solidFill>
                <a:latin typeface="Rambla"/>
                <a:ea typeface="Rambla"/>
                <a:cs typeface="Rambla"/>
                <a:sym typeface="Rambla"/>
              </a:rPr>
              <a:t>to frame an article on the shock that caused the conservative wave of that year. </a:t>
            </a:r>
          </a:p>
          <a:p>
            <a:pPr marL="365760" marR="0" lvl="0" indent="-330161" algn="l" rtl="0">
              <a:lnSpc>
                <a:spcPct val="80000"/>
              </a:lnSpc>
              <a:spcBef>
                <a:spcPts val="1200"/>
              </a:spcBef>
              <a:spcAft>
                <a:spcPts val="0"/>
              </a:spcAft>
              <a:buClr>
                <a:schemeClr val="accent1"/>
              </a:buClr>
              <a:buSzPct val="100000"/>
              <a:buFont typeface="Noto Sans Symbols"/>
              <a:buChar char="▶"/>
            </a:pPr>
            <a:r>
              <a:rPr lang="en-US" sz="2600" b="0" i="0" u="none" strike="noStrike" cap="none" dirty="0">
                <a:solidFill>
                  <a:schemeClr val="dk1"/>
                </a:solidFill>
                <a:latin typeface="Rambla"/>
                <a:ea typeface="Rambla"/>
                <a:cs typeface="Rambla"/>
                <a:sym typeface="Rambla"/>
              </a:rPr>
              <a:t>His introduction </a:t>
            </a:r>
            <a:r>
              <a:rPr lang="en-US" sz="2600" b="0" i="1" u="none" strike="noStrike" cap="none" dirty="0">
                <a:solidFill>
                  <a:schemeClr val="dk1"/>
                </a:solidFill>
                <a:latin typeface="Rambla"/>
                <a:ea typeface="Rambla"/>
                <a:cs typeface="Rambla"/>
                <a:sym typeface="Rambla"/>
              </a:rPr>
              <a:t>connects</a:t>
            </a:r>
            <a:r>
              <a:rPr lang="en-US" sz="2600" b="0" i="0" u="none" strike="noStrike" cap="none" dirty="0">
                <a:solidFill>
                  <a:schemeClr val="dk1"/>
                </a:solidFill>
                <a:latin typeface="Rambla"/>
                <a:ea typeface="Rambla"/>
                <a:cs typeface="Rambla"/>
                <a:sym typeface="Rambla"/>
              </a:rPr>
              <a:t> the definition of </a:t>
            </a:r>
            <a:r>
              <a:rPr lang="en-US" sz="2600" b="0" i="0" u="none" strike="noStrike" cap="none" dirty="0">
                <a:solidFill>
                  <a:srgbClr val="FF0000"/>
                </a:solidFill>
                <a:latin typeface="Rambla"/>
                <a:ea typeface="Rambla"/>
                <a:cs typeface="Rambla"/>
                <a:sym typeface="Rambla"/>
              </a:rPr>
              <a:t>tsunami</a:t>
            </a:r>
            <a:r>
              <a:rPr lang="en-US" sz="2600" b="0" i="0" u="none" strike="noStrike" cap="none" dirty="0">
                <a:solidFill>
                  <a:schemeClr val="dk1"/>
                </a:solidFill>
                <a:latin typeface="Rambla"/>
                <a:ea typeface="Rambla"/>
                <a:cs typeface="Rambla"/>
                <a:sym typeface="Rambla"/>
              </a:rPr>
              <a:t> with the main idea of his article: the majority of voters </a:t>
            </a:r>
            <a:r>
              <a:rPr lang="en-US" sz="2600" b="0" i="0" u="sng" strike="noStrike" cap="none" dirty="0">
                <a:solidFill>
                  <a:srgbClr val="FF0000"/>
                </a:solidFill>
                <a:latin typeface="Rambla"/>
                <a:ea typeface="Rambla"/>
                <a:cs typeface="Rambla"/>
                <a:sym typeface="Rambla"/>
              </a:rPr>
              <a:t>"shook up"</a:t>
            </a:r>
            <a:r>
              <a:rPr lang="en-US" sz="2600" b="0" i="0" u="sng" strike="noStrike" cap="none" dirty="0">
                <a:solidFill>
                  <a:srgbClr val="EB747A"/>
                </a:solidFill>
                <a:latin typeface="Rambla"/>
                <a:ea typeface="Rambla"/>
                <a:cs typeface="Rambla"/>
                <a:sym typeface="Rambla"/>
              </a:rPr>
              <a:t> legislators to express their lack of faith in an ever-growing government. </a:t>
            </a:r>
          </a:p>
          <a:p>
            <a:pPr marL="365760" marR="0" lvl="0" indent="-330161" algn="l" rtl="0">
              <a:lnSpc>
                <a:spcPct val="80000"/>
              </a:lnSpc>
              <a:spcBef>
                <a:spcPts val="1200"/>
              </a:spcBef>
              <a:spcAft>
                <a:spcPts val="0"/>
              </a:spcAft>
              <a:buClr>
                <a:schemeClr val="accent1"/>
              </a:buClr>
              <a:buSzPct val="100000"/>
              <a:buFont typeface="Noto Sans Symbols"/>
              <a:buChar char="▶"/>
            </a:pPr>
            <a:r>
              <a:rPr lang="en-US" sz="2600" b="0" i="0" u="none" strike="noStrike" cap="none" dirty="0">
                <a:solidFill>
                  <a:schemeClr val="dk1"/>
                </a:solidFill>
                <a:latin typeface="Rambla"/>
                <a:ea typeface="Rambla"/>
                <a:cs typeface="Rambla"/>
                <a:sym typeface="Rambla"/>
              </a:rPr>
              <a:t>The column ends with a second mention of the </a:t>
            </a:r>
            <a:r>
              <a:rPr lang="en-US" sz="2600" b="0" i="0" u="none" strike="noStrike" cap="none" dirty="0">
                <a:solidFill>
                  <a:srgbClr val="FF0000"/>
                </a:solidFill>
                <a:latin typeface="Rambla"/>
                <a:ea typeface="Rambla"/>
                <a:cs typeface="Rambla"/>
                <a:sym typeface="Rambla"/>
              </a:rPr>
              <a:t>tsunami</a:t>
            </a:r>
            <a:r>
              <a:rPr lang="en-US" sz="2600" b="0" i="0" u="none" strike="noStrike" cap="none" dirty="0">
                <a:solidFill>
                  <a:schemeClr val="dk1"/>
                </a:solidFill>
                <a:latin typeface="Rambla"/>
                <a:ea typeface="Rambla"/>
                <a:cs typeface="Rambla"/>
                <a:sym typeface="Rambla"/>
              </a:rPr>
              <a:t>, identifying it as a </a:t>
            </a:r>
            <a:r>
              <a:rPr lang="en-US" sz="2600" b="0" i="0" u="sng" strike="noStrike" cap="none" dirty="0">
                <a:solidFill>
                  <a:srgbClr val="FF0000"/>
                </a:solidFill>
                <a:latin typeface="Rambla"/>
                <a:ea typeface="Rambla"/>
                <a:cs typeface="Rambla"/>
                <a:sym typeface="Rambla"/>
              </a:rPr>
              <a:t>shock </a:t>
            </a:r>
            <a:r>
              <a:rPr lang="en-US" sz="2600" b="0" i="0" u="sng" strike="noStrike" cap="none" dirty="0">
                <a:solidFill>
                  <a:srgbClr val="EB747A"/>
                </a:solidFill>
                <a:latin typeface="Rambla"/>
                <a:ea typeface="Rambla"/>
                <a:cs typeface="Rambla"/>
                <a:sym typeface="Rambla"/>
              </a:rPr>
              <a:t>that does indeed change everything</a:t>
            </a:r>
            <a:r>
              <a:rPr lang="en-US" sz="2600" b="0" i="0" u="none" strike="noStrike" cap="none" dirty="0">
                <a:solidFill>
                  <a:schemeClr val="dk1"/>
                </a:solidFill>
                <a:latin typeface="Rambla"/>
                <a:ea typeface="Rambla"/>
                <a:cs typeface="Rambla"/>
                <a:sym typeface="Rambla"/>
              </a:rPr>
              <a:t> and that leads to exciting days politically, an analogy that reinforces his (but not everyone's) opinion.</a:t>
            </a:r>
          </a:p>
        </p:txBody>
      </p:sp>
      <p:pic>
        <p:nvPicPr>
          <p:cNvPr id="491" name="Shape 491"/>
          <p:cNvPicPr preferRelativeResize="0"/>
          <p:nvPr/>
        </p:nvPicPr>
        <p:blipFill rotWithShape="1">
          <a:blip r:embed="rId3">
            <a:alphaModFix/>
          </a:blip>
          <a:srcRect/>
          <a:stretch/>
        </p:blipFill>
        <p:spPr>
          <a:xfrm>
            <a:off x="9919500" y="1568375"/>
            <a:ext cx="2090250" cy="1672225"/>
          </a:xfrm>
          <a:prstGeom prst="rect">
            <a:avLst/>
          </a:prstGeom>
          <a:noFill/>
          <a:ln>
            <a:noFill/>
          </a:ln>
        </p:spPr>
      </p:pic>
    </p:spTree>
    <p:extLst>
      <p:ext uri="{BB962C8B-B14F-4D97-AF65-F5344CB8AC3E}">
        <p14:creationId xmlns:p14="http://schemas.microsoft.com/office/powerpoint/2010/main" val="1174876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7" name="Shape 497"/>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260350" rtl="0">
              <a:spcBef>
                <a:spcPts val="0"/>
              </a:spcBef>
              <a:buClr>
                <a:schemeClr val="dk2"/>
              </a:buClr>
              <a:buSzPct val="100000"/>
              <a:buFont typeface="Rambla"/>
              <a:buNone/>
            </a:pPr>
            <a:r>
              <a:rPr lang="en-US" sz="4100" b="1" i="0" u="none" strike="noStrike" cap="none" dirty="0">
                <a:solidFill>
                  <a:schemeClr val="dk2"/>
                </a:solidFill>
                <a:latin typeface="Rambla"/>
                <a:ea typeface="Rambla"/>
                <a:cs typeface="Rambla"/>
                <a:sym typeface="Rambla"/>
              </a:rPr>
              <a:t>The </a:t>
            </a:r>
            <a:r>
              <a:rPr lang="en-US" sz="4100" b="1" i="0" u="none" strike="noStrike" cap="none" dirty="0">
                <a:solidFill>
                  <a:srgbClr val="FF0000"/>
                </a:solidFill>
                <a:latin typeface="Rambla"/>
                <a:ea typeface="Rambla"/>
                <a:cs typeface="Rambla"/>
                <a:sym typeface="Rambla"/>
              </a:rPr>
              <a:t>Single-Idea</a:t>
            </a:r>
            <a:r>
              <a:rPr lang="en-US" sz="4100" b="1" i="0" u="none" strike="noStrike" cap="none" dirty="0">
                <a:solidFill>
                  <a:schemeClr val="dk2"/>
                </a:solidFill>
                <a:latin typeface="Rambla"/>
                <a:ea typeface="Rambla"/>
                <a:cs typeface="Rambla"/>
                <a:sym typeface="Rambla"/>
              </a:rPr>
              <a:t> Frame</a:t>
            </a:r>
          </a:p>
        </p:txBody>
      </p:sp>
      <p:sp>
        <p:nvSpPr>
          <p:cNvPr id="496" name="Shape 496"/>
          <p:cNvSpPr txBox="1">
            <a:spLocks noGrp="1"/>
          </p:cNvSpPr>
          <p:nvPr>
            <p:ph idx="1"/>
          </p:nvPr>
        </p:nvSpPr>
        <p:spPr>
          <a:xfrm>
            <a:off x="3595816" y="1372236"/>
            <a:ext cx="8230424" cy="5376671"/>
          </a:xfrm>
          <a:prstGeom prst="rect">
            <a:avLst/>
          </a:prstGeom>
          <a:noFill/>
          <a:ln>
            <a:noFill/>
          </a:ln>
        </p:spPr>
        <p:txBody>
          <a:bodyPr wrap="square" lIns="91425" tIns="45700" rIns="91425" bIns="45700" anchor="t" anchorCtr="0">
            <a:noAutofit/>
          </a:bodyPr>
          <a:lstStyle/>
          <a:p>
            <a:pPr marL="365760" marR="0" lvl="0" indent="-264160" algn="l" rtl="0">
              <a:spcBef>
                <a:spcPts val="0"/>
              </a:spcBef>
              <a:spcAft>
                <a:spcPts val="0"/>
              </a:spcAft>
              <a:buClr>
                <a:schemeClr val="accent1"/>
              </a:buClr>
              <a:buSzPct val="68000"/>
              <a:buFont typeface="Noto Sans Symbols"/>
              <a:buChar char="▶"/>
            </a:pPr>
            <a:r>
              <a:rPr lang="en-US" sz="2400" b="0" i="0" u="none" strike="noStrike" cap="none" dirty="0">
                <a:solidFill>
                  <a:schemeClr val="dk1"/>
                </a:solidFill>
                <a:latin typeface="Rambla"/>
                <a:ea typeface="Rambla"/>
                <a:cs typeface="Rambla"/>
                <a:sym typeface="Rambla"/>
              </a:rPr>
              <a:t>Intro to </a:t>
            </a:r>
            <a:r>
              <a:rPr lang="en-US" sz="2400" b="0" i="1" u="none" strike="noStrike" cap="none" dirty="0">
                <a:solidFill>
                  <a:schemeClr val="dk1"/>
                </a:solidFill>
                <a:latin typeface="Rambla"/>
                <a:ea typeface="Rambla"/>
                <a:cs typeface="Rambla"/>
                <a:sym typeface="Rambla"/>
              </a:rPr>
              <a:t>Huck Finn </a:t>
            </a:r>
            <a:r>
              <a:rPr lang="en-US" sz="2400" b="0" i="0" u="none" strike="noStrike" cap="none" dirty="0">
                <a:solidFill>
                  <a:schemeClr val="dk1"/>
                </a:solidFill>
                <a:latin typeface="Rambla"/>
                <a:ea typeface="Rambla"/>
                <a:cs typeface="Rambla"/>
                <a:sym typeface="Rambla"/>
              </a:rPr>
              <a:t>essay </a:t>
            </a:r>
            <a:r>
              <a:rPr lang="en-US" sz="2400" b="0" i="1" u="none" strike="noStrike" cap="none" dirty="0">
                <a:solidFill>
                  <a:schemeClr val="dk1"/>
                </a:solidFill>
                <a:latin typeface="Rambla"/>
                <a:ea typeface="Rambla"/>
                <a:cs typeface="Rambla"/>
                <a:sym typeface="Rambla"/>
              </a:rPr>
              <a:t>– </a:t>
            </a:r>
            <a:r>
              <a:rPr lang="en-US" sz="2400" b="0" i="0" u="none" strike="noStrike" cap="none" dirty="0">
                <a:solidFill>
                  <a:schemeClr val="dk1"/>
                </a:solidFill>
                <a:latin typeface="Rambla"/>
                <a:ea typeface="Rambla"/>
                <a:cs typeface="Rambla"/>
                <a:sym typeface="Rambla"/>
              </a:rPr>
              <a:t>by S.S. 2016</a:t>
            </a:r>
          </a:p>
          <a:p>
            <a:pPr marL="109728" marR="0" lvl="0" indent="-111760" algn="l" rtl="0">
              <a:spcBef>
                <a:spcPts val="1200"/>
              </a:spcBef>
              <a:spcAft>
                <a:spcPts val="0"/>
              </a:spcAft>
              <a:buClr>
                <a:schemeClr val="accent1"/>
              </a:buClr>
              <a:buSzPct val="68000"/>
              <a:buFont typeface="Noto Sans Symbols"/>
              <a:buNone/>
            </a:pPr>
            <a:r>
              <a:rPr lang="en-US" sz="2400" b="0" i="0" u="none" strike="noStrike" cap="none" dirty="0">
                <a:solidFill>
                  <a:schemeClr val="dk1"/>
                </a:solidFill>
                <a:latin typeface="Rambla"/>
                <a:ea typeface="Rambla"/>
                <a:cs typeface="Rambla"/>
                <a:sym typeface="Rambla"/>
              </a:rPr>
              <a:t>	</a:t>
            </a:r>
            <a:r>
              <a:rPr lang="en-US" sz="2400" b="0" i="0" u="none" strike="noStrike" cap="none" dirty="0">
                <a:solidFill>
                  <a:srgbClr val="FF0000"/>
                </a:solidFill>
                <a:latin typeface="Rambla"/>
                <a:ea typeface="Rambla"/>
                <a:cs typeface="Rambla"/>
                <a:sym typeface="Rambla"/>
              </a:rPr>
              <a:t>At the beginning of a child’s life, </a:t>
            </a:r>
            <a:r>
              <a:rPr lang="en-US" sz="2400" b="1" i="0" u="none" strike="noStrike" cap="none" dirty="0">
                <a:solidFill>
                  <a:srgbClr val="FF0000"/>
                </a:solidFill>
                <a:latin typeface="Rambla"/>
                <a:ea typeface="Rambla"/>
                <a:cs typeface="Rambla"/>
                <a:sym typeface="Rambla"/>
              </a:rPr>
              <a:t>700 to 1000 new neural connections</a:t>
            </a:r>
            <a:r>
              <a:rPr lang="en-US" sz="2400" b="0" i="0" u="none" strike="noStrike" cap="none" dirty="0">
                <a:solidFill>
                  <a:srgbClr val="FF0000"/>
                </a:solidFill>
                <a:latin typeface="Rambla"/>
                <a:ea typeface="Rambla"/>
                <a:cs typeface="Rambla"/>
                <a:sym typeface="Rambla"/>
              </a:rPr>
              <a:t> are made every second; meaning that a child takes in 700 to 1000 new pieces of information each second (</a:t>
            </a:r>
            <a:r>
              <a:rPr lang="en-US" sz="2400" b="0" i="0" u="none" strike="noStrike" cap="none" dirty="0" err="1">
                <a:solidFill>
                  <a:srgbClr val="FF0000"/>
                </a:solidFill>
                <a:latin typeface="Rambla"/>
                <a:ea typeface="Rambla"/>
                <a:cs typeface="Rambla"/>
                <a:sym typeface="Rambla"/>
              </a:rPr>
              <a:t>HarvardCenter</a:t>
            </a:r>
            <a:r>
              <a:rPr lang="en-US" sz="2400" b="0" i="0" u="none" strike="noStrike" cap="none" dirty="0">
                <a:solidFill>
                  <a:srgbClr val="FF0000"/>
                </a:solidFill>
                <a:latin typeface="Rambla"/>
                <a:ea typeface="Rambla"/>
                <a:cs typeface="Rambla"/>
                <a:sym typeface="Rambla"/>
              </a:rPr>
              <a:t>). </a:t>
            </a:r>
            <a:r>
              <a:rPr lang="en-US" sz="2400" b="0" i="0" u="none" strike="noStrike" cap="none" dirty="0">
                <a:solidFill>
                  <a:schemeClr val="dk1"/>
                </a:solidFill>
                <a:latin typeface="Rambla"/>
                <a:ea typeface="Rambla"/>
                <a:cs typeface="Rambla"/>
                <a:sym typeface="Rambla"/>
              </a:rPr>
              <a:t>…….Huckleberry Finn, a young boy growing up in a society where he is told what to think and how to behave, has had his groundwork laid by the active civilization around him. …..In his satirical novel, </a:t>
            </a:r>
            <a:r>
              <a:rPr lang="en-US" sz="2400" b="0" i="1" u="none" strike="noStrike" cap="none" dirty="0">
                <a:solidFill>
                  <a:schemeClr val="dk1"/>
                </a:solidFill>
                <a:latin typeface="Rambla"/>
                <a:ea typeface="Rambla"/>
                <a:cs typeface="Rambla"/>
                <a:sym typeface="Rambla"/>
              </a:rPr>
              <a:t>The Adventures of Huckleberry Finn</a:t>
            </a:r>
            <a:r>
              <a:rPr lang="en-US" sz="2400" b="0" i="0" u="none" strike="noStrike" cap="none" dirty="0">
                <a:solidFill>
                  <a:schemeClr val="dk1"/>
                </a:solidFill>
                <a:latin typeface="Rambla"/>
                <a:ea typeface="Rambla"/>
                <a:cs typeface="Rambla"/>
                <a:sym typeface="Rambla"/>
              </a:rPr>
              <a:t>, Mark Twain’s young protagonist, Huckleberry Finn, chooses a life of natural instincts in juxtaposition to a conventional upbringing, criticizing societal pressures to conform.</a:t>
            </a:r>
          </a:p>
        </p:txBody>
      </p:sp>
      <p:pic>
        <p:nvPicPr>
          <p:cNvPr id="498" name="Shape 498"/>
          <p:cNvPicPr preferRelativeResize="0"/>
          <p:nvPr/>
        </p:nvPicPr>
        <p:blipFill rotWithShape="1">
          <a:blip r:embed="rId3">
            <a:alphaModFix/>
          </a:blip>
          <a:srcRect/>
          <a:stretch/>
        </p:blipFill>
        <p:spPr>
          <a:xfrm>
            <a:off x="769853" y="1569308"/>
            <a:ext cx="2544202" cy="3310394"/>
          </a:xfrm>
          <a:prstGeom prst="rect">
            <a:avLst/>
          </a:prstGeom>
          <a:noFill/>
          <a:ln>
            <a:noFill/>
          </a:ln>
        </p:spPr>
      </p:pic>
    </p:spTree>
    <p:extLst>
      <p:ext uri="{BB962C8B-B14F-4D97-AF65-F5344CB8AC3E}">
        <p14:creationId xmlns:p14="http://schemas.microsoft.com/office/powerpoint/2010/main" val="28295995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4" name="Shape 504"/>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260350" rtl="0">
              <a:spcBef>
                <a:spcPts val="0"/>
              </a:spcBef>
              <a:buClr>
                <a:schemeClr val="dk2"/>
              </a:buClr>
              <a:buSzPct val="100000"/>
              <a:buFont typeface="Rambla"/>
              <a:buNone/>
            </a:pPr>
            <a:r>
              <a:rPr lang="en-US" sz="4100" b="1" i="0" u="none" strike="noStrike" cap="none" dirty="0">
                <a:solidFill>
                  <a:schemeClr val="dk2"/>
                </a:solidFill>
                <a:latin typeface="Rambla"/>
                <a:ea typeface="Rambla"/>
                <a:cs typeface="Rambla"/>
                <a:sym typeface="Rambla"/>
              </a:rPr>
              <a:t>The </a:t>
            </a:r>
            <a:r>
              <a:rPr lang="en-US" sz="4100" b="1" i="0" u="none" strike="noStrike" cap="none" dirty="0">
                <a:solidFill>
                  <a:srgbClr val="FF0000"/>
                </a:solidFill>
                <a:latin typeface="Rambla"/>
                <a:ea typeface="Rambla"/>
                <a:cs typeface="Rambla"/>
                <a:sym typeface="Rambla"/>
              </a:rPr>
              <a:t>Single-Idea</a:t>
            </a:r>
            <a:r>
              <a:rPr lang="en-US" sz="4100" b="1" i="0" u="none" strike="noStrike" cap="none" dirty="0">
                <a:solidFill>
                  <a:schemeClr val="dk2"/>
                </a:solidFill>
                <a:latin typeface="Rambla"/>
                <a:ea typeface="Rambla"/>
                <a:cs typeface="Rambla"/>
                <a:sym typeface="Rambla"/>
              </a:rPr>
              <a:t> Frame</a:t>
            </a:r>
          </a:p>
        </p:txBody>
      </p:sp>
      <p:sp>
        <p:nvSpPr>
          <p:cNvPr id="503" name="Shape 503"/>
          <p:cNvSpPr txBox="1">
            <a:spLocks noGrp="1"/>
          </p:cNvSpPr>
          <p:nvPr>
            <p:ph idx="1"/>
          </p:nvPr>
        </p:nvSpPr>
        <p:spPr>
          <a:xfrm>
            <a:off x="3620531" y="1261025"/>
            <a:ext cx="8218066" cy="5376671"/>
          </a:xfrm>
          <a:prstGeom prst="rect">
            <a:avLst/>
          </a:prstGeom>
          <a:noFill/>
          <a:ln>
            <a:noFill/>
          </a:ln>
        </p:spPr>
        <p:txBody>
          <a:bodyPr wrap="square" lIns="91425" tIns="45700" rIns="91425" bIns="45700" anchor="t" anchorCtr="0">
            <a:noAutofit/>
          </a:bodyPr>
          <a:lstStyle/>
          <a:p>
            <a:pPr marL="365760" marR="0" lvl="0" indent="-264160" algn="l" rtl="0">
              <a:lnSpc>
                <a:spcPct val="90000"/>
              </a:lnSpc>
              <a:spcBef>
                <a:spcPts val="0"/>
              </a:spcBef>
              <a:spcAft>
                <a:spcPts val="0"/>
              </a:spcAft>
              <a:buClr>
                <a:schemeClr val="accent1"/>
              </a:buClr>
              <a:buSzPct val="67986"/>
              <a:buFont typeface="Noto Sans Symbols"/>
              <a:buChar char="▶"/>
            </a:pPr>
            <a:r>
              <a:rPr lang="en-US" sz="2497" b="0" i="0" u="none" strike="noStrike" cap="none">
                <a:solidFill>
                  <a:schemeClr val="dk1"/>
                </a:solidFill>
                <a:latin typeface="Rambla"/>
                <a:ea typeface="Rambla"/>
                <a:cs typeface="Rambla"/>
                <a:sym typeface="Rambla"/>
              </a:rPr>
              <a:t>Conclusion to </a:t>
            </a:r>
            <a:r>
              <a:rPr lang="en-US" sz="2497" b="0" i="1" u="none" strike="noStrike" cap="none">
                <a:solidFill>
                  <a:schemeClr val="dk1"/>
                </a:solidFill>
                <a:latin typeface="Rambla"/>
                <a:ea typeface="Rambla"/>
                <a:cs typeface="Rambla"/>
                <a:sym typeface="Rambla"/>
              </a:rPr>
              <a:t>Huck Finn </a:t>
            </a:r>
            <a:r>
              <a:rPr lang="en-US" sz="2497" b="0" i="0" u="none" strike="noStrike" cap="none">
                <a:solidFill>
                  <a:schemeClr val="dk1"/>
                </a:solidFill>
                <a:latin typeface="Rambla"/>
                <a:ea typeface="Rambla"/>
                <a:cs typeface="Rambla"/>
                <a:sym typeface="Rambla"/>
              </a:rPr>
              <a:t>essay </a:t>
            </a:r>
            <a:r>
              <a:rPr lang="en-US" sz="2497" b="0" i="1" u="none" strike="noStrike" cap="none">
                <a:solidFill>
                  <a:schemeClr val="dk1"/>
                </a:solidFill>
                <a:latin typeface="Rambla"/>
                <a:ea typeface="Rambla"/>
                <a:cs typeface="Rambla"/>
                <a:sym typeface="Rambla"/>
              </a:rPr>
              <a:t>-</a:t>
            </a:r>
          </a:p>
          <a:p>
            <a:pPr marL="109728" marR="0" lvl="0" indent="-115948" algn="l" rtl="0">
              <a:lnSpc>
                <a:spcPct val="90000"/>
              </a:lnSpc>
              <a:spcBef>
                <a:spcPts val="1000"/>
              </a:spcBef>
              <a:spcAft>
                <a:spcPts val="0"/>
              </a:spcAft>
              <a:buClr>
                <a:schemeClr val="accent1"/>
              </a:buClr>
              <a:buSzPct val="67986"/>
              <a:buFont typeface="Noto Sans Symbols"/>
              <a:buNone/>
            </a:pPr>
            <a:r>
              <a:rPr lang="en-US" sz="2497" b="0" i="0" u="none" strike="noStrike" cap="none">
                <a:solidFill>
                  <a:schemeClr val="dk1"/>
                </a:solidFill>
                <a:latin typeface="Rambla"/>
                <a:ea typeface="Rambla"/>
                <a:cs typeface="Rambla"/>
                <a:sym typeface="Rambla"/>
              </a:rPr>
              <a:t>	Through the juxtaposition of nature and society, Twain condemns civilization’s pressures, which promotes Finn’s freedom of thought in </a:t>
            </a:r>
            <a:r>
              <a:rPr lang="en-US" sz="2497" b="0" i="1" u="none" strike="noStrike" cap="none">
                <a:solidFill>
                  <a:schemeClr val="dk1"/>
                </a:solidFill>
                <a:latin typeface="Rambla"/>
                <a:ea typeface="Rambla"/>
                <a:cs typeface="Rambla"/>
                <a:sym typeface="Rambla"/>
              </a:rPr>
              <a:t>The Adventures of Huckleberry Finn</a:t>
            </a:r>
            <a:r>
              <a:rPr lang="en-US" sz="2497" b="0" i="0" u="none" strike="noStrike" cap="none">
                <a:solidFill>
                  <a:schemeClr val="dk1"/>
                </a:solidFill>
                <a:latin typeface="Rambla"/>
                <a:ea typeface="Rambla"/>
                <a:cs typeface="Rambla"/>
                <a:sym typeface="Rambla"/>
              </a:rPr>
              <a:t>. In nature’s solitude, Finn processes his own experiences and makes his own conclusions. Though his upbringing may not be traditional, a journey through nature grants Finn with an opportunity to explore his thoughts without the noise of others. </a:t>
            </a:r>
            <a:r>
              <a:rPr lang="en-US" sz="2497" b="0" i="0" u="none" strike="noStrike" cap="none">
                <a:solidFill>
                  <a:srgbClr val="FF0000"/>
                </a:solidFill>
                <a:latin typeface="Rambla"/>
                <a:ea typeface="Rambla"/>
                <a:cs typeface="Rambla"/>
                <a:sym typeface="Rambla"/>
              </a:rPr>
              <a:t>Each one of those</a:t>
            </a:r>
            <a:r>
              <a:rPr lang="en-US" sz="2497" b="1" i="0" u="none" strike="noStrike" cap="none">
                <a:solidFill>
                  <a:srgbClr val="FF0000"/>
                </a:solidFill>
                <a:latin typeface="Rambla"/>
                <a:ea typeface="Rambla"/>
                <a:cs typeface="Rambla"/>
                <a:sym typeface="Rambla"/>
              </a:rPr>
              <a:t> 700 to 1000 connections </a:t>
            </a:r>
            <a:r>
              <a:rPr lang="en-US" sz="2497" b="0" i="0" u="none" strike="noStrike" cap="none">
                <a:solidFill>
                  <a:srgbClr val="FF0000"/>
                </a:solidFill>
                <a:latin typeface="Rambla"/>
                <a:ea typeface="Rambla"/>
                <a:cs typeface="Rambla"/>
                <a:sym typeface="Rambla"/>
              </a:rPr>
              <a:t>in his brain are solely Huckleberry Finn’s, and in each second away from society an uneducated delinquent becomes smarter than any civilized adult.</a:t>
            </a:r>
          </a:p>
        </p:txBody>
      </p:sp>
      <p:pic>
        <p:nvPicPr>
          <p:cNvPr id="505" name="Shape 505"/>
          <p:cNvPicPr preferRelativeResize="0"/>
          <p:nvPr/>
        </p:nvPicPr>
        <p:blipFill rotWithShape="1">
          <a:blip r:embed="rId3">
            <a:alphaModFix/>
          </a:blip>
          <a:srcRect/>
          <a:stretch/>
        </p:blipFill>
        <p:spPr>
          <a:xfrm>
            <a:off x="769853" y="1539605"/>
            <a:ext cx="2424877" cy="3155134"/>
          </a:xfrm>
          <a:prstGeom prst="rect">
            <a:avLst/>
          </a:prstGeom>
          <a:noFill/>
          <a:ln>
            <a:noFill/>
          </a:ln>
        </p:spPr>
      </p:pic>
    </p:spTree>
    <p:extLst>
      <p:ext uri="{BB962C8B-B14F-4D97-AF65-F5344CB8AC3E}">
        <p14:creationId xmlns:p14="http://schemas.microsoft.com/office/powerpoint/2010/main" val="7723517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1" name="Shape 511"/>
          <p:cNvSpPr txBox="1">
            <a:spLocks noGrp="1"/>
          </p:cNvSpPr>
          <p:nvPr>
            <p:ph type="title"/>
          </p:nvPr>
        </p:nvSpPr>
        <p:spPr>
          <a:xfrm>
            <a:off x="609600" y="274638"/>
            <a:ext cx="10972800" cy="862200"/>
          </a:xfrm>
          <a:prstGeom prst="rect">
            <a:avLst/>
          </a:prstGeom>
          <a:noFill/>
          <a:ln>
            <a:noFill/>
          </a:ln>
        </p:spPr>
        <p:txBody>
          <a:bodyPr wrap="square" lIns="91425" tIns="45700" rIns="91425" bIns="45700" anchor="ctr" anchorCtr="0">
            <a:noAutofit/>
          </a:bodyPr>
          <a:lstStyle/>
          <a:p>
            <a:pPr marL="0" marR="0" lvl="0" indent="-260350" rtl="0">
              <a:spcBef>
                <a:spcPts val="0"/>
              </a:spcBef>
              <a:buClr>
                <a:srgbClr val="7030A0"/>
              </a:buClr>
              <a:buSzPct val="100000"/>
              <a:buFont typeface="Rambla"/>
              <a:buNone/>
            </a:pPr>
            <a:r>
              <a:rPr lang="en-US" sz="4100" b="1" i="0" u="none" strike="noStrike" cap="none" dirty="0">
                <a:solidFill>
                  <a:srgbClr val="7030A0"/>
                </a:solidFill>
                <a:latin typeface="Rambla"/>
                <a:ea typeface="Rambla"/>
                <a:cs typeface="Rambla"/>
                <a:sym typeface="Rambla"/>
              </a:rPr>
              <a:t>Allusions</a:t>
            </a:r>
            <a:r>
              <a:rPr lang="en-US" sz="4100" b="1" i="0" u="none" strike="noStrike" cap="none" dirty="0">
                <a:solidFill>
                  <a:schemeClr val="dk2"/>
                </a:solidFill>
                <a:latin typeface="Rambla"/>
                <a:ea typeface="Rambla"/>
                <a:cs typeface="Rambla"/>
                <a:sym typeface="Rambla"/>
              </a:rPr>
              <a:t> as Framing Devices</a:t>
            </a:r>
          </a:p>
        </p:txBody>
      </p:sp>
      <p:sp>
        <p:nvSpPr>
          <p:cNvPr id="510" name="Shape 510"/>
          <p:cNvSpPr txBox="1">
            <a:spLocks noGrp="1"/>
          </p:cNvSpPr>
          <p:nvPr>
            <p:ph idx="1"/>
          </p:nvPr>
        </p:nvSpPr>
        <p:spPr>
          <a:xfrm>
            <a:off x="144087" y="1136838"/>
            <a:ext cx="7545186" cy="5376600"/>
          </a:xfrm>
          <a:prstGeom prst="rect">
            <a:avLst/>
          </a:prstGeom>
          <a:noFill/>
          <a:ln>
            <a:noFill/>
          </a:ln>
        </p:spPr>
        <p:txBody>
          <a:bodyPr wrap="square" lIns="91425" tIns="45700" rIns="91425" bIns="45700" anchor="t" anchorCtr="0">
            <a:noAutofit/>
          </a:bodyPr>
          <a:lstStyle/>
          <a:p>
            <a:pPr marL="365760" marR="0" lvl="0" indent="-372618" algn="l" rtl="0">
              <a:spcBef>
                <a:spcPts val="1200"/>
              </a:spcBef>
              <a:spcAft>
                <a:spcPts val="0"/>
              </a:spcAft>
              <a:buClr>
                <a:schemeClr val="dk2"/>
              </a:buClr>
              <a:buSzPct val="100000"/>
              <a:buFont typeface="Noto Sans Symbols"/>
              <a:buChar char="▶"/>
            </a:pPr>
            <a:r>
              <a:rPr lang="en-US" sz="3000" dirty="0">
                <a:solidFill>
                  <a:schemeClr val="dk2"/>
                </a:solidFill>
              </a:rPr>
              <a:t>In an essay about healthy body image, a writer used the following </a:t>
            </a:r>
            <a:r>
              <a:rPr lang="en-US" sz="3000" dirty="0">
                <a:solidFill>
                  <a:srgbClr val="7030A0"/>
                </a:solidFill>
              </a:rPr>
              <a:t>allusion</a:t>
            </a:r>
            <a:r>
              <a:rPr lang="en-US" sz="3000" dirty="0">
                <a:solidFill>
                  <a:schemeClr val="dk2"/>
                </a:solidFill>
              </a:rPr>
              <a:t> in her intro/conclusion: </a:t>
            </a:r>
            <a:r>
              <a:rPr lang="en-US" sz="3000" dirty="0">
                <a:solidFill>
                  <a:srgbClr val="7030A0"/>
                </a:solidFill>
              </a:rPr>
              <a:t>Snow White fairy tale</a:t>
            </a:r>
          </a:p>
          <a:p>
            <a:pPr marR="0" lvl="1" algn="l" rtl="0">
              <a:spcBef>
                <a:spcPts val="1200"/>
              </a:spcBef>
              <a:spcAft>
                <a:spcPts val="0"/>
              </a:spcAft>
              <a:buClr>
                <a:srgbClr val="7030A0"/>
              </a:buClr>
              <a:buSzPct val="100000"/>
            </a:pPr>
            <a:r>
              <a:rPr lang="en-US" sz="3000" dirty="0">
                <a:solidFill>
                  <a:srgbClr val="7030A0"/>
                </a:solidFill>
              </a:rPr>
              <a:t>Intro - </a:t>
            </a:r>
            <a:r>
              <a:rPr lang="en-US" sz="3000" dirty="0">
                <a:solidFill>
                  <a:schemeClr val="dk2"/>
                </a:solidFill>
              </a:rPr>
              <a:t>“I was obsessed with female beauty as the media portrays it. Every day I’d ask: </a:t>
            </a:r>
            <a:r>
              <a:rPr lang="en-US" sz="3000" dirty="0">
                <a:solidFill>
                  <a:srgbClr val="7030A0"/>
                </a:solidFill>
              </a:rPr>
              <a:t>Mirror, mirror on the wall, who’s the fairest of them all?”</a:t>
            </a:r>
          </a:p>
          <a:p>
            <a:pPr marR="0" lvl="1" algn="l" rtl="0">
              <a:spcBef>
                <a:spcPts val="1200"/>
              </a:spcBef>
              <a:spcAft>
                <a:spcPts val="0"/>
              </a:spcAft>
              <a:buClr>
                <a:srgbClr val="7030A0"/>
              </a:buClr>
              <a:buSzPct val="100000"/>
            </a:pPr>
            <a:r>
              <a:rPr lang="en-US" sz="3000" dirty="0">
                <a:solidFill>
                  <a:srgbClr val="7030A0"/>
                </a:solidFill>
              </a:rPr>
              <a:t>Conclusion - “I no longer ask who’s the fairest, but instead I ask the mirror who’s the healthiest</a:t>
            </a:r>
            <a:r>
              <a:rPr lang="en-US" sz="3000" dirty="0" smtClean="0">
                <a:solidFill>
                  <a:srgbClr val="7030A0"/>
                </a:solidFill>
              </a:rPr>
              <a:t>.”</a:t>
            </a:r>
          </a:p>
          <a:p>
            <a:pPr marR="0" lvl="1" algn="l" rtl="0">
              <a:spcBef>
                <a:spcPts val="1200"/>
              </a:spcBef>
              <a:spcAft>
                <a:spcPts val="0"/>
              </a:spcAft>
              <a:buClr>
                <a:srgbClr val="7030A0"/>
              </a:buClr>
              <a:buSzPct val="100000"/>
            </a:pPr>
            <a:endParaRPr lang="en-US" sz="3000" dirty="0">
              <a:solidFill>
                <a:srgbClr val="7030A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3790" y="1136838"/>
            <a:ext cx="4208640" cy="3614563"/>
          </a:xfrm>
          <a:prstGeom prst="rect">
            <a:avLst/>
          </a:prstGeom>
        </p:spPr>
      </p:pic>
      <p:sp>
        <p:nvSpPr>
          <p:cNvPr id="3" name="TextBox 2"/>
          <p:cNvSpPr txBox="1"/>
          <p:nvPr/>
        </p:nvSpPr>
        <p:spPr>
          <a:xfrm>
            <a:off x="7897091" y="5087389"/>
            <a:ext cx="3474720" cy="1200329"/>
          </a:xfrm>
          <a:prstGeom prst="rect">
            <a:avLst/>
          </a:prstGeom>
          <a:noFill/>
        </p:spPr>
        <p:txBody>
          <a:bodyPr wrap="square" rtlCol="0">
            <a:spAutoFit/>
          </a:bodyPr>
          <a:lstStyle/>
          <a:p>
            <a:r>
              <a:rPr lang="en-US" dirty="0">
                <a:solidFill>
                  <a:srgbClr val="7030A0"/>
                </a:solidFill>
              </a:rPr>
              <a:t>NOTE: Do not use a personal/first-person POV in your research essay. This is just an example </a:t>
            </a:r>
            <a:r>
              <a:rPr lang="en-US" dirty="0">
                <a:solidFill>
                  <a:srgbClr val="7030A0"/>
                </a:solidFill>
                <a:sym typeface="Wingdings" panose="05000000000000000000" pitchFamily="2" charset="2"/>
              </a:rPr>
              <a:t> </a:t>
            </a:r>
            <a:endParaRPr lang="en-US" dirty="0">
              <a:solidFill>
                <a:srgbClr val="7030A0"/>
              </a:solidFill>
            </a:endParaRPr>
          </a:p>
        </p:txBody>
      </p:sp>
    </p:spTree>
    <p:extLst>
      <p:ext uri="{BB962C8B-B14F-4D97-AF65-F5344CB8AC3E}">
        <p14:creationId xmlns:p14="http://schemas.microsoft.com/office/powerpoint/2010/main" val="741186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p:nvPr/>
        </p:nvSpPr>
        <p:spPr>
          <a:xfrm rot="10800000">
            <a:off x="3476300" y="199421"/>
            <a:ext cx="5239500" cy="1903500"/>
          </a:xfrm>
          <a:prstGeom prst="triangle">
            <a:avLst>
              <a:gd name="adj" fmla="val 49643"/>
            </a:avLst>
          </a:prstGeom>
          <a:solidFill>
            <a:srgbClr val="93C47D"/>
          </a:solidFill>
          <a:ln w="9525" cap="flat" cmpd="sng">
            <a:solidFill>
              <a:srgbClr val="000000"/>
            </a:solidFill>
            <a:prstDash val="solid"/>
            <a:round/>
            <a:headEnd type="none" w="med" len="med"/>
            <a:tailEnd type="none" w="med" len="med"/>
          </a:ln>
        </p:spPr>
        <p:txBody>
          <a:bodyPr wrap="square" lIns="121900" tIns="121900" rIns="121900" bIns="121900" anchor="ctr" anchorCtr="0">
            <a:noAutofit/>
          </a:bodyPr>
          <a:lstStyle/>
          <a:p>
            <a:pPr defTabSz="914400">
              <a:buSzPct val="25000"/>
            </a:pPr>
            <a:endParaRPr sz="2400" kern="0">
              <a:solidFill>
                <a:srgbClr val="C0791B"/>
              </a:solidFill>
              <a:latin typeface="Rambla"/>
              <a:ea typeface="Rambla"/>
              <a:cs typeface="Rambla"/>
              <a:sym typeface="Rambla"/>
            </a:endParaRPr>
          </a:p>
        </p:txBody>
      </p:sp>
      <p:sp>
        <p:nvSpPr>
          <p:cNvPr id="416" name="Shape 416"/>
          <p:cNvSpPr txBox="1"/>
          <p:nvPr/>
        </p:nvSpPr>
        <p:spPr>
          <a:xfrm>
            <a:off x="4495400" y="105900"/>
            <a:ext cx="3201300" cy="1797000"/>
          </a:xfrm>
          <a:prstGeom prst="rect">
            <a:avLst/>
          </a:prstGeom>
          <a:noFill/>
          <a:ln>
            <a:noFill/>
          </a:ln>
        </p:spPr>
        <p:txBody>
          <a:bodyPr wrap="square" lIns="121900" tIns="121900" rIns="121900" bIns="121900" anchor="t" anchorCtr="0">
            <a:noAutofit/>
          </a:bodyPr>
          <a:lstStyle/>
          <a:p>
            <a:pPr algn="ctr" defTabSz="914400">
              <a:buSzPct val="25000"/>
            </a:pPr>
            <a:r>
              <a:rPr lang="en-US" sz="2400" kern="0">
                <a:solidFill>
                  <a:srgbClr val="00FF00"/>
                </a:solidFill>
                <a:latin typeface="Rambla"/>
                <a:ea typeface="Rambla"/>
                <a:cs typeface="Rambla"/>
                <a:sym typeface="Rambla"/>
              </a:rPr>
              <a:t>Hook</a:t>
            </a:r>
          </a:p>
          <a:p>
            <a:pPr algn="ctr" defTabSz="914400">
              <a:buSzPct val="25000"/>
            </a:pPr>
            <a:r>
              <a:rPr lang="en-US" sz="2400" kern="0">
                <a:solidFill>
                  <a:srgbClr val="D558AB"/>
                </a:solidFill>
                <a:latin typeface="Rambla"/>
                <a:ea typeface="Rambla"/>
                <a:cs typeface="Rambla"/>
                <a:sym typeface="Rambla"/>
              </a:rPr>
              <a:t>Broad Context</a:t>
            </a:r>
          </a:p>
          <a:p>
            <a:pPr algn="ctr" defTabSz="914400">
              <a:buSzPct val="25000"/>
            </a:pPr>
            <a:endParaRPr sz="2400" kern="0">
              <a:solidFill>
                <a:srgbClr val="C0791B"/>
              </a:solidFill>
              <a:latin typeface="Rambla"/>
              <a:ea typeface="Rambla"/>
              <a:cs typeface="Rambla"/>
              <a:sym typeface="Rambla"/>
            </a:endParaRPr>
          </a:p>
          <a:p>
            <a:pPr algn="ctr" defTabSz="914400">
              <a:buSzPct val="25000"/>
            </a:pPr>
            <a:endParaRPr sz="2400" kern="0">
              <a:solidFill>
                <a:srgbClr val="C0791B"/>
              </a:solidFill>
              <a:latin typeface="Rambla"/>
              <a:ea typeface="Rambla"/>
              <a:cs typeface="Rambla"/>
              <a:sym typeface="Rambla"/>
            </a:endParaRPr>
          </a:p>
          <a:p>
            <a:pPr algn="ctr" defTabSz="914400">
              <a:buSzPct val="25000"/>
            </a:pPr>
            <a:r>
              <a:rPr lang="en-US" sz="2400" b="1" kern="0">
                <a:solidFill>
                  <a:srgbClr val="27278B"/>
                </a:solidFill>
                <a:latin typeface="Rambla"/>
                <a:ea typeface="Rambla"/>
                <a:cs typeface="Rambla"/>
                <a:sym typeface="Rambla"/>
              </a:rPr>
              <a:t>Thesis</a:t>
            </a:r>
          </a:p>
        </p:txBody>
      </p:sp>
      <p:sp>
        <p:nvSpPr>
          <p:cNvPr id="417" name="Shape 417"/>
          <p:cNvSpPr/>
          <p:nvPr/>
        </p:nvSpPr>
        <p:spPr>
          <a:xfrm>
            <a:off x="3588733" y="4167200"/>
            <a:ext cx="5239500" cy="2475900"/>
          </a:xfrm>
          <a:prstGeom prst="triangle">
            <a:avLst>
              <a:gd name="adj" fmla="val 50000"/>
            </a:avLst>
          </a:prstGeom>
          <a:solidFill>
            <a:srgbClr val="93C47D"/>
          </a:solidFill>
          <a:ln w="9525" cap="flat" cmpd="sng">
            <a:solidFill>
              <a:srgbClr val="000000"/>
            </a:solidFill>
            <a:prstDash val="solid"/>
            <a:round/>
            <a:headEnd type="none" w="med" len="med"/>
            <a:tailEnd type="none" w="med" len="med"/>
          </a:ln>
        </p:spPr>
        <p:txBody>
          <a:bodyPr wrap="square" lIns="121900" tIns="121900" rIns="121900" bIns="121900" anchor="ctr" anchorCtr="0">
            <a:noAutofit/>
          </a:bodyPr>
          <a:lstStyle/>
          <a:p>
            <a:pPr defTabSz="914400">
              <a:buSzPct val="25000"/>
            </a:pPr>
            <a:endParaRPr sz="2400" kern="0">
              <a:solidFill>
                <a:srgbClr val="C0791B"/>
              </a:solidFill>
              <a:latin typeface="Rambla"/>
              <a:ea typeface="Rambla"/>
              <a:cs typeface="Rambla"/>
              <a:sym typeface="Rambla"/>
            </a:endParaRPr>
          </a:p>
        </p:txBody>
      </p:sp>
      <p:sp>
        <p:nvSpPr>
          <p:cNvPr id="418" name="Shape 418"/>
          <p:cNvSpPr txBox="1"/>
          <p:nvPr/>
        </p:nvSpPr>
        <p:spPr>
          <a:xfrm>
            <a:off x="4357825" y="4900575"/>
            <a:ext cx="3777900" cy="1631100"/>
          </a:xfrm>
          <a:prstGeom prst="rect">
            <a:avLst/>
          </a:prstGeom>
          <a:noFill/>
          <a:ln>
            <a:noFill/>
          </a:ln>
        </p:spPr>
        <p:txBody>
          <a:bodyPr wrap="square" lIns="121900" tIns="121900" rIns="121900" bIns="121900" anchor="t" anchorCtr="0">
            <a:noAutofit/>
          </a:bodyPr>
          <a:lstStyle/>
          <a:p>
            <a:pPr algn="ctr" defTabSz="914400">
              <a:buSzPct val="25000"/>
            </a:pPr>
            <a:r>
              <a:rPr lang="en-US" sz="2400" kern="0" dirty="0">
                <a:solidFill>
                  <a:srgbClr val="FFFFFF"/>
                </a:solidFill>
                <a:latin typeface="Rambla"/>
                <a:ea typeface="Rambla"/>
                <a:cs typeface="Rambla"/>
                <a:sym typeface="Rambla"/>
              </a:rPr>
              <a:t>Restate your </a:t>
            </a:r>
            <a:r>
              <a:rPr lang="en-US" sz="2400" b="1" kern="0" dirty="0">
                <a:solidFill>
                  <a:srgbClr val="27278B"/>
                </a:solidFill>
                <a:latin typeface="Rambla"/>
                <a:ea typeface="Rambla"/>
                <a:cs typeface="Rambla"/>
                <a:sym typeface="Rambla"/>
              </a:rPr>
              <a:t>thesis</a:t>
            </a:r>
          </a:p>
          <a:p>
            <a:pPr algn="ctr" defTabSz="914400">
              <a:buSzPct val="25000"/>
            </a:pPr>
            <a:r>
              <a:rPr lang="en-US" sz="2400" kern="0" dirty="0">
                <a:solidFill>
                  <a:srgbClr val="FFFFFF"/>
                </a:solidFill>
                <a:latin typeface="Rambla"/>
                <a:ea typeface="Rambla"/>
                <a:cs typeface="Rambla"/>
                <a:sym typeface="Rambla"/>
              </a:rPr>
              <a:t>Synthesize key ideas</a:t>
            </a:r>
          </a:p>
          <a:p>
            <a:pPr algn="ctr" defTabSz="914400">
              <a:buSzPct val="25000"/>
            </a:pPr>
            <a:r>
              <a:rPr lang="en-US" sz="2400" b="1" kern="0" dirty="0" smtClean="0">
                <a:solidFill>
                  <a:srgbClr val="FFFFFF"/>
                </a:solidFill>
                <a:latin typeface="Rambla"/>
                <a:ea typeface="Rambla"/>
                <a:cs typeface="Rambla"/>
                <a:sym typeface="Rambla"/>
              </a:rPr>
              <a:t>(LA) </a:t>
            </a:r>
            <a:r>
              <a:rPr lang="en-US" sz="2400" b="1" kern="0" dirty="0">
                <a:solidFill>
                  <a:srgbClr val="FFFFFF"/>
                </a:solidFill>
                <a:latin typeface="Rambla"/>
                <a:ea typeface="Rambla"/>
                <a:cs typeface="Rambla"/>
                <a:sym typeface="Rambla"/>
              </a:rPr>
              <a:t>Universal </a:t>
            </a:r>
            <a:r>
              <a:rPr lang="en-US" sz="2400" b="1" kern="0" dirty="0" smtClean="0">
                <a:solidFill>
                  <a:srgbClr val="FFFFFF"/>
                </a:solidFill>
                <a:latin typeface="Rambla"/>
                <a:ea typeface="Rambla"/>
                <a:cs typeface="Rambla"/>
                <a:sym typeface="Rambla"/>
              </a:rPr>
              <a:t>Application</a:t>
            </a:r>
            <a:endParaRPr lang="en-US" sz="2400" b="1" kern="0" dirty="0">
              <a:solidFill>
                <a:srgbClr val="FFFFFF"/>
              </a:solidFill>
              <a:latin typeface="Rambla"/>
              <a:ea typeface="Rambla"/>
              <a:cs typeface="Rambla"/>
              <a:sym typeface="Rambla"/>
            </a:endParaRPr>
          </a:p>
        </p:txBody>
      </p:sp>
      <p:sp>
        <p:nvSpPr>
          <p:cNvPr id="419" name="Shape 419"/>
          <p:cNvSpPr/>
          <p:nvPr/>
        </p:nvSpPr>
        <p:spPr>
          <a:xfrm>
            <a:off x="4357833" y="2191333"/>
            <a:ext cx="3576300" cy="462300"/>
          </a:xfrm>
          <a:prstGeom prst="rect">
            <a:avLst/>
          </a:prstGeom>
          <a:solidFill>
            <a:srgbClr val="C9DAF8"/>
          </a:solidFill>
          <a:ln w="19050" cap="flat" cmpd="sng">
            <a:solidFill>
              <a:schemeClr val="dk2"/>
            </a:solidFill>
            <a:prstDash val="solid"/>
            <a:round/>
            <a:headEnd type="none" w="med" len="med"/>
            <a:tailEnd type="none" w="med" len="med"/>
          </a:ln>
        </p:spPr>
        <p:txBody>
          <a:bodyPr wrap="square" lIns="121900" tIns="121900" rIns="121900" bIns="121900" anchor="ctr" anchorCtr="0">
            <a:noAutofit/>
          </a:bodyPr>
          <a:lstStyle/>
          <a:p>
            <a:pPr algn="ctr" defTabSz="914400">
              <a:buSzPct val="25000"/>
            </a:pPr>
            <a:r>
              <a:rPr lang="en-US" sz="2400" kern="0">
                <a:solidFill>
                  <a:srgbClr val="C0791B"/>
                </a:solidFill>
                <a:latin typeface="Rambla"/>
                <a:ea typeface="Rambla"/>
                <a:cs typeface="Rambla"/>
                <a:sym typeface="Rambla"/>
              </a:rPr>
              <a:t>Body Paragraph</a:t>
            </a:r>
          </a:p>
        </p:txBody>
      </p:sp>
      <p:sp>
        <p:nvSpPr>
          <p:cNvPr id="420" name="Shape 420"/>
          <p:cNvSpPr/>
          <p:nvPr/>
        </p:nvSpPr>
        <p:spPr>
          <a:xfrm>
            <a:off x="4357833" y="2903849"/>
            <a:ext cx="3576300" cy="462300"/>
          </a:xfrm>
          <a:prstGeom prst="rect">
            <a:avLst/>
          </a:prstGeom>
          <a:solidFill>
            <a:srgbClr val="C9DAF8"/>
          </a:solidFill>
          <a:ln w="19050" cap="flat" cmpd="sng">
            <a:solidFill>
              <a:schemeClr val="dk2"/>
            </a:solidFill>
            <a:prstDash val="solid"/>
            <a:round/>
            <a:headEnd type="none" w="med" len="med"/>
            <a:tailEnd type="none" w="med" len="med"/>
          </a:ln>
        </p:spPr>
        <p:txBody>
          <a:bodyPr wrap="square" lIns="121900" tIns="121900" rIns="121900" bIns="121900" anchor="ctr" anchorCtr="0">
            <a:noAutofit/>
          </a:bodyPr>
          <a:lstStyle/>
          <a:p>
            <a:pPr algn="ctr" defTabSz="914400">
              <a:buSzPct val="25000"/>
            </a:pPr>
            <a:r>
              <a:rPr lang="en-US" sz="2400" kern="0">
                <a:solidFill>
                  <a:srgbClr val="C0791B"/>
                </a:solidFill>
                <a:latin typeface="Rambla"/>
                <a:ea typeface="Rambla"/>
                <a:cs typeface="Rambla"/>
                <a:sym typeface="Rambla"/>
              </a:rPr>
              <a:t>Body Paragraph</a:t>
            </a:r>
          </a:p>
        </p:txBody>
      </p:sp>
      <p:sp>
        <p:nvSpPr>
          <p:cNvPr id="421" name="Shape 421"/>
          <p:cNvSpPr/>
          <p:nvPr/>
        </p:nvSpPr>
        <p:spPr>
          <a:xfrm>
            <a:off x="4420333" y="3616400"/>
            <a:ext cx="3576300" cy="462300"/>
          </a:xfrm>
          <a:prstGeom prst="rect">
            <a:avLst/>
          </a:prstGeom>
          <a:solidFill>
            <a:srgbClr val="C9DAF8"/>
          </a:solidFill>
          <a:ln w="19050" cap="flat" cmpd="sng">
            <a:solidFill>
              <a:schemeClr val="dk2"/>
            </a:solidFill>
            <a:prstDash val="solid"/>
            <a:round/>
            <a:headEnd type="none" w="med" len="med"/>
            <a:tailEnd type="none" w="med" len="med"/>
          </a:ln>
        </p:spPr>
        <p:txBody>
          <a:bodyPr wrap="square" lIns="121900" tIns="121900" rIns="121900" bIns="121900" anchor="ctr" anchorCtr="0">
            <a:noAutofit/>
          </a:bodyPr>
          <a:lstStyle/>
          <a:p>
            <a:pPr algn="ctr" defTabSz="914400">
              <a:buSzPct val="25000"/>
            </a:pPr>
            <a:r>
              <a:rPr lang="en-US" sz="2400" kern="0">
                <a:solidFill>
                  <a:srgbClr val="C0791B"/>
                </a:solidFill>
                <a:latin typeface="Rambla"/>
                <a:ea typeface="Rambla"/>
                <a:cs typeface="Rambla"/>
                <a:sym typeface="Rambla"/>
              </a:rPr>
              <a:t>Body Paragraph</a:t>
            </a:r>
          </a:p>
        </p:txBody>
      </p:sp>
      <p:sp>
        <p:nvSpPr>
          <p:cNvPr id="422" name="Shape 422"/>
          <p:cNvSpPr txBox="1"/>
          <p:nvPr/>
        </p:nvSpPr>
        <p:spPr>
          <a:xfrm>
            <a:off x="600233" y="262600"/>
            <a:ext cx="2988600" cy="612900"/>
          </a:xfrm>
          <a:prstGeom prst="rect">
            <a:avLst/>
          </a:prstGeom>
          <a:noFill/>
          <a:ln>
            <a:noFill/>
          </a:ln>
        </p:spPr>
        <p:txBody>
          <a:bodyPr wrap="square" lIns="121900" tIns="121900" rIns="121900" bIns="121900" anchor="t" anchorCtr="0">
            <a:noAutofit/>
          </a:bodyPr>
          <a:lstStyle/>
          <a:p>
            <a:pPr defTabSz="914400">
              <a:buSzPct val="25000"/>
            </a:pPr>
            <a:r>
              <a:rPr lang="en-US" sz="3200" kern="0">
                <a:solidFill>
                  <a:srgbClr val="C0791B"/>
                </a:solidFill>
                <a:latin typeface="Rambla"/>
                <a:ea typeface="Rambla"/>
                <a:cs typeface="Rambla"/>
                <a:sym typeface="Rambla"/>
              </a:rPr>
              <a:t>Introduction</a:t>
            </a:r>
          </a:p>
        </p:txBody>
      </p:sp>
      <p:sp>
        <p:nvSpPr>
          <p:cNvPr id="423" name="Shape 423"/>
          <p:cNvSpPr txBox="1"/>
          <p:nvPr/>
        </p:nvSpPr>
        <p:spPr>
          <a:xfrm>
            <a:off x="662683" y="5405200"/>
            <a:ext cx="2863500" cy="787500"/>
          </a:xfrm>
          <a:prstGeom prst="rect">
            <a:avLst/>
          </a:prstGeom>
          <a:noFill/>
          <a:ln>
            <a:noFill/>
          </a:ln>
        </p:spPr>
        <p:txBody>
          <a:bodyPr wrap="square" lIns="121900" tIns="121900" rIns="121900" bIns="121900" anchor="t" anchorCtr="0">
            <a:noAutofit/>
          </a:bodyPr>
          <a:lstStyle/>
          <a:p>
            <a:pPr defTabSz="914400">
              <a:buSzPct val="25000"/>
            </a:pPr>
            <a:r>
              <a:rPr lang="en-US" sz="3200" kern="0">
                <a:solidFill>
                  <a:srgbClr val="C0791B"/>
                </a:solidFill>
                <a:latin typeface="Rambla"/>
                <a:ea typeface="Rambla"/>
                <a:cs typeface="Rambla"/>
                <a:sym typeface="Rambla"/>
              </a:rPr>
              <a:t>Conclusion</a:t>
            </a:r>
          </a:p>
        </p:txBody>
      </p:sp>
      <p:sp>
        <p:nvSpPr>
          <p:cNvPr id="424" name="Shape 424"/>
          <p:cNvSpPr txBox="1"/>
          <p:nvPr/>
        </p:nvSpPr>
        <p:spPr>
          <a:xfrm>
            <a:off x="712767" y="2125800"/>
            <a:ext cx="3020100" cy="2550900"/>
          </a:xfrm>
          <a:prstGeom prst="rect">
            <a:avLst/>
          </a:prstGeom>
          <a:noFill/>
          <a:ln>
            <a:noFill/>
          </a:ln>
        </p:spPr>
        <p:txBody>
          <a:bodyPr wrap="square" lIns="121900" tIns="121900" rIns="121900" bIns="121900" anchor="t" anchorCtr="0">
            <a:noAutofit/>
          </a:bodyPr>
          <a:lstStyle/>
          <a:p>
            <a:pPr defTabSz="914400">
              <a:buSzPct val="25000"/>
            </a:pPr>
            <a:endParaRPr sz="4800" b="1" kern="0">
              <a:solidFill>
                <a:srgbClr val="0000FF"/>
              </a:solidFill>
              <a:latin typeface="Rambla"/>
              <a:ea typeface="Rambla"/>
              <a:cs typeface="Rambla"/>
              <a:sym typeface="Rambla"/>
            </a:endParaRPr>
          </a:p>
        </p:txBody>
      </p:sp>
    </p:spTree>
    <p:extLst>
      <p:ext uri="{BB962C8B-B14F-4D97-AF65-F5344CB8AC3E}">
        <p14:creationId xmlns:p14="http://schemas.microsoft.com/office/powerpoint/2010/main" val="12093784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6" name="Shape 526"/>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260350" rtl="0">
              <a:spcBef>
                <a:spcPts val="0"/>
              </a:spcBef>
              <a:buClr>
                <a:srgbClr val="0070C0"/>
              </a:buClr>
              <a:buSzPct val="100000"/>
              <a:buFont typeface="Rambla"/>
              <a:buNone/>
            </a:pPr>
            <a:r>
              <a:rPr lang="en-US" sz="4100" b="1" i="0" u="none" strike="noStrike" cap="none" dirty="0">
                <a:solidFill>
                  <a:srgbClr val="0070C0"/>
                </a:solidFill>
                <a:latin typeface="Rambla"/>
                <a:ea typeface="Rambla"/>
                <a:cs typeface="Rambla"/>
                <a:sym typeface="Rambla"/>
              </a:rPr>
              <a:t>Personal Experience </a:t>
            </a:r>
            <a:r>
              <a:rPr lang="en-US" sz="4100" b="1" i="0" u="none" strike="noStrike" cap="none" dirty="0">
                <a:solidFill>
                  <a:schemeClr val="dk2"/>
                </a:solidFill>
                <a:latin typeface="Rambla"/>
                <a:ea typeface="Rambla"/>
                <a:cs typeface="Rambla"/>
                <a:sym typeface="Rambla"/>
              </a:rPr>
              <a:t>as a </a:t>
            </a:r>
            <a:r>
              <a:rPr lang="en-US" sz="4100" b="1" i="0" u="none" strike="noStrike" cap="none" dirty="0" smtClean="0">
                <a:solidFill>
                  <a:schemeClr val="dk2"/>
                </a:solidFill>
                <a:latin typeface="Rambla"/>
                <a:ea typeface="Rambla"/>
                <a:cs typeface="Rambla"/>
                <a:sym typeface="Rambla"/>
              </a:rPr>
              <a:t/>
            </a:r>
            <a:br>
              <a:rPr lang="en-US" sz="4100" b="1" i="0" u="none" strike="noStrike" cap="none" dirty="0" smtClean="0">
                <a:solidFill>
                  <a:schemeClr val="dk2"/>
                </a:solidFill>
                <a:latin typeface="Rambla"/>
                <a:ea typeface="Rambla"/>
                <a:cs typeface="Rambla"/>
                <a:sym typeface="Rambla"/>
              </a:rPr>
            </a:br>
            <a:r>
              <a:rPr lang="en-US" sz="4100" b="1" i="0" u="none" strike="noStrike" cap="none" dirty="0" smtClean="0">
                <a:solidFill>
                  <a:schemeClr val="dk2"/>
                </a:solidFill>
                <a:latin typeface="Rambla"/>
                <a:ea typeface="Rambla"/>
                <a:cs typeface="Rambla"/>
                <a:sym typeface="Rambla"/>
              </a:rPr>
              <a:t>Framing </a:t>
            </a:r>
            <a:r>
              <a:rPr lang="en-US" sz="4100" b="1" i="0" u="none" strike="noStrike" cap="none" dirty="0">
                <a:solidFill>
                  <a:schemeClr val="dk2"/>
                </a:solidFill>
                <a:latin typeface="Rambla"/>
                <a:ea typeface="Rambla"/>
                <a:cs typeface="Rambla"/>
                <a:sym typeface="Rambla"/>
              </a:rPr>
              <a:t>Device</a:t>
            </a:r>
          </a:p>
        </p:txBody>
      </p:sp>
      <p:sp>
        <p:nvSpPr>
          <p:cNvPr id="525" name="Shape 525"/>
          <p:cNvSpPr txBox="1">
            <a:spLocks noGrp="1"/>
          </p:cNvSpPr>
          <p:nvPr>
            <p:ph idx="1"/>
          </p:nvPr>
        </p:nvSpPr>
        <p:spPr>
          <a:xfrm>
            <a:off x="609600" y="1372225"/>
            <a:ext cx="11071500" cy="5376600"/>
          </a:xfrm>
          <a:prstGeom prst="rect">
            <a:avLst/>
          </a:prstGeom>
          <a:noFill/>
          <a:ln>
            <a:noFill/>
          </a:ln>
        </p:spPr>
        <p:txBody>
          <a:bodyPr wrap="square" lIns="91425" tIns="45700" rIns="91425" bIns="45700" anchor="t" anchorCtr="0">
            <a:noAutofit/>
          </a:bodyPr>
          <a:lstStyle/>
          <a:p>
            <a:pPr marL="365760" marR="0" lvl="0" indent="-331015" algn="l" rtl="0">
              <a:lnSpc>
                <a:spcPct val="80000"/>
              </a:lnSpc>
              <a:spcBef>
                <a:spcPts val="0"/>
              </a:spcBef>
              <a:spcAft>
                <a:spcPts val="0"/>
              </a:spcAft>
              <a:buClr>
                <a:schemeClr val="accent1"/>
              </a:buClr>
              <a:buSzPct val="100000"/>
              <a:buFont typeface="Noto Sans Symbols"/>
              <a:buChar char="▶"/>
            </a:pPr>
            <a:r>
              <a:rPr lang="en-US" sz="2200" b="0" i="0" u="none" strike="noStrike" cap="none" dirty="0">
                <a:solidFill>
                  <a:schemeClr val="dk1"/>
                </a:solidFill>
                <a:latin typeface="Rambla"/>
                <a:ea typeface="Rambla"/>
                <a:cs typeface="Rambla"/>
                <a:sym typeface="Rambla"/>
              </a:rPr>
              <a:t>In a particularly effective paper on the negative impact </a:t>
            </a:r>
            <a:r>
              <a:rPr lang="en-US" sz="2200" b="0" i="0" u="sng" strike="noStrike" cap="none" dirty="0">
                <a:solidFill>
                  <a:srgbClr val="0070C0"/>
                </a:solidFill>
                <a:latin typeface="Rambla"/>
                <a:ea typeface="Rambla"/>
                <a:cs typeface="Rambla"/>
                <a:sym typeface="Rambla"/>
              </a:rPr>
              <a:t>television violence </a:t>
            </a:r>
            <a:r>
              <a:rPr lang="en-US" sz="2200" b="0" i="0" u="none" strike="noStrike" cap="none" dirty="0">
                <a:solidFill>
                  <a:schemeClr val="dk1"/>
                </a:solidFill>
                <a:latin typeface="Rambla"/>
                <a:ea typeface="Rambla"/>
                <a:cs typeface="Rambla"/>
                <a:sym typeface="Rambla"/>
              </a:rPr>
              <a:t>can have on children, one of student begins with a </a:t>
            </a:r>
            <a:r>
              <a:rPr lang="en-US" sz="2200" b="0" i="0" u="none" strike="noStrike" cap="none" dirty="0">
                <a:solidFill>
                  <a:srgbClr val="0070C0"/>
                </a:solidFill>
                <a:latin typeface="Rambla"/>
                <a:ea typeface="Rambla"/>
                <a:cs typeface="Rambla"/>
                <a:sym typeface="Rambla"/>
              </a:rPr>
              <a:t>description of his family's extended Thanksgiving dinner</a:t>
            </a:r>
            <a:r>
              <a:rPr lang="en-US" sz="2200" b="0" i="0" u="none" strike="noStrike" cap="none" dirty="0">
                <a:solidFill>
                  <a:schemeClr val="dk1"/>
                </a:solidFill>
                <a:latin typeface="Rambla"/>
                <a:ea typeface="Rambla"/>
                <a:cs typeface="Rambla"/>
                <a:sym typeface="Rambla"/>
              </a:rPr>
              <a:t>. </a:t>
            </a:r>
          </a:p>
          <a:p>
            <a:pPr marL="365760" marR="0" lvl="0" indent="-331015" algn="l" rtl="0">
              <a:lnSpc>
                <a:spcPct val="80000"/>
              </a:lnSpc>
              <a:spcBef>
                <a:spcPts val="1200"/>
              </a:spcBef>
              <a:spcAft>
                <a:spcPts val="0"/>
              </a:spcAft>
              <a:buClr>
                <a:schemeClr val="accent1"/>
              </a:buClr>
              <a:buSzPct val="100000"/>
              <a:buFont typeface="Noto Sans Symbols"/>
              <a:buChar char="▶"/>
            </a:pPr>
            <a:r>
              <a:rPr lang="en-US" sz="2200" b="0" i="0" u="none" strike="noStrike" cap="none" dirty="0">
                <a:solidFill>
                  <a:schemeClr val="dk1"/>
                </a:solidFill>
                <a:latin typeface="Rambla"/>
                <a:ea typeface="Rambla"/>
                <a:cs typeface="Rambla"/>
                <a:sym typeface="Rambla"/>
              </a:rPr>
              <a:t>The student explains that the peacefulness he felt as the family members gathered to give thanks vanished once he entered the family room where his younger cousins were mobilized in front of the television for the Power Rangers program. </a:t>
            </a:r>
            <a:r>
              <a:rPr lang="en-US" sz="2200" b="0" i="0" u="none" strike="noStrike" cap="none" dirty="0">
                <a:solidFill>
                  <a:srgbClr val="0070C0"/>
                </a:solidFill>
                <a:latin typeface="Rambla"/>
                <a:ea typeface="Rambla"/>
                <a:cs typeface="Rambla"/>
                <a:sym typeface="Rambla"/>
              </a:rPr>
              <a:t>After watching intensely physical confrontations, the normally docile three- to twelve-year-olds turned into "miniature fighting machines." </a:t>
            </a:r>
            <a:r>
              <a:rPr lang="en-US" sz="2200" b="0" i="0" u="none" strike="noStrike" cap="none" dirty="0">
                <a:solidFill>
                  <a:schemeClr val="dk1"/>
                </a:solidFill>
                <a:latin typeface="Rambla"/>
                <a:ea typeface="Rambla"/>
                <a:cs typeface="Rambla"/>
                <a:sym typeface="Rambla"/>
              </a:rPr>
              <a:t>They eagerly kicked and punched any interloper, forcing the narrator to leave a</a:t>
            </a:r>
            <a:r>
              <a:rPr lang="en-US" sz="2200" dirty="0"/>
              <a:t>nd </a:t>
            </a:r>
            <a:r>
              <a:rPr lang="en-US" sz="2200" b="0" i="0" u="none" strike="noStrike" cap="none" dirty="0">
                <a:solidFill>
                  <a:schemeClr val="dk1"/>
                </a:solidFill>
                <a:latin typeface="Rambla"/>
                <a:ea typeface="Rambla"/>
                <a:cs typeface="Rambla"/>
                <a:sym typeface="Rambla"/>
              </a:rPr>
              <a:t>question the laissez faire child-rearing attitudes of the children's parents. </a:t>
            </a:r>
          </a:p>
          <a:p>
            <a:pPr marL="365760" marR="0" lvl="0" indent="-331015" algn="l" rtl="0">
              <a:lnSpc>
                <a:spcPct val="80000"/>
              </a:lnSpc>
              <a:spcBef>
                <a:spcPts val="1200"/>
              </a:spcBef>
              <a:spcAft>
                <a:spcPts val="0"/>
              </a:spcAft>
              <a:buClr>
                <a:schemeClr val="accent1"/>
              </a:buClr>
              <a:buSzPct val="100000"/>
              <a:buFont typeface="Noto Sans Symbols"/>
              <a:buChar char="▶"/>
            </a:pPr>
            <a:r>
              <a:rPr lang="en-US" sz="2200" b="0" i="0" u="none" strike="noStrike" cap="none" dirty="0">
                <a:solidFill>
                  <a:schemeClr val="dk1"/>
                </a:solidFill>
                <a:latin typeface="Rambla"/>
                <a:ea typeface="Rambla"/>
                <a:cs typeface="Rambla"/>
                <a:sym typeface="Rambla"/>
              </a:rPr>
              <a:t>This </a:t>
            </a:r>
            <a:r>
              <a:rPr lang="en-US" sz="2200" b="0" i="0" u="none" strike="noStrike" cap="none" dirty="0">
                <a:solidFill>
                  <a:srgbClr val="0070C0"/>
                </a:solidFill>
                <a:latin typeface="Rambla"/>
                <a:ea typeface="Rambla"/>
                <a:cs typeface="Rambla"/>
                <a:sym typeface="Rambla"/>
              </a:rPr>
              <a:t>incident acts as a segue that connects the family experience with his topic</a:t>
            </a:r>
            <a:r>
              <a:rPr lang="en-US" sz="2200" b="0" i="0" u="none" strike="noStrike" cap="none" dirty="0">
                <a:solidFill>
                  <a:schemeClr val="dk1"/>
                </a:solidFill>
                <a:latin typeface="Rambla"/>
                <a:ea typeface="Rambla"/>
                <a:cs typeface="Rambla"/>
                <a:sym typeface="Rambla"/>
              </a:rPr>
              <a:t>: the growing problem of children's viewing of </a:t>
            </a:r>
            <a:r>
              <a:rPr lang="en-US" sz="2200" dirty="0"/>
              <a:t>TV </a:t>
            </a:r>
            <a:r>
              <a:rPr lang="en-US" sz="2200" b="0" i="0" u="none" strike="noStrike" cap="none" dirty="0">
                <a:solidFill>
                  <a:schemeClr val="dk1"/>
                </a:solidFill>
                <a:latin typeface="Rambla"/>
                <a:ea typeface="Rambla"/>
                <a:cs typeface="Rambla"/>
                <a:sym typeface="Rambla"/>
              </a:rPr>
              <a:t>violence and possible solutions to this problem. The writer concludes by offering a plan for handling the situation at the </a:t>
            </a:r>
            <a:r>
              <a:rPr lang="en-US" sz="2200" b="0" i="0" u="none" strike="noStrike" cap="none" dirty="0">
                <a:solidFill>
                  <a:srgbClr val="0070C0"/>
                </a:solidFill>
                <a:latin typeface="Rambla"/>
                <a:ea typeface="Rambla"/>
                <a:cs typeface="Rambla"/>
                <a:sym typeface="Rambla"/>
              </a:rPr>
              <a:t>next Thanksgiving dinner: "I may not be the most popular cousin for turning off the Power Rangers, but what is popular is not always right, and what is right is not always popular. I can live with not being popular</a:t>
            </a:r>
            <a:r>
              <a:rPr lang="en-US" sz="2200" b="0" i="0" u="none" strike="noStrike" cap="none" dirty="0" smtClean="0">
                <a:solidFill>
                  <a:srgbClr val="0070C0"/>
                </a:solidFill>
                <a:latin typeface="Rambla"/>
                <a:ea typeface="Rambla"/>
                <a:cs typeface="Rambla"/>
                <a:sym typeface="Rambla"/>
              </a:rPr>
              <a:t>.“</a:t>
            </a:r>
          </a:p>
          <a:p>
            <a:pPr marL="365760" marR="0" lvl="0" indent="-331015" algn="l" rtl="0">
              <a:lnSpc>
                <a:spcPct val="80000"/>
              </a:lnSpc>
              <a:spcBef>
                <a:spcPts val="1200"/>
              </a:spcBef>
              <a:spcAft>
                <a:spcPts val="0"/>
              </a:spcAft>
              <a:buClr>
                <a:schemeClr val="accent1"/>
              </a:buClr>
              <a:buSzPct val="100000"/>
              <a:buFont typeface="Noto Sans Symbols"/>
              <a:buChar char="▶"/>
            </a:pPr>
            <a:endParaRPr lang="en-US" sz="2200" b="0" i="0" u="none" strike="noStrike" cap="none" dirty="0">
              <a:solidFill>
                <a:srgbClr val="0070C0"/>
              </a:solidFill>
              <a:latin typeface="Rambla"/>
              <a:ea typeface="Rambla"/>
              <a:cs typeface="Rambla"/>
              <a:sym typeface="Rambla"/>
            </a:endParaRPr>
          </a:p>
        </p:txBody>
      </p:sp>
      <p:sp>
        <p:nvSpPr>
          <p:cNvPr id="2" name="&quot;No&quot; Symbol 1"/>
          <p:cNvSpPr/>
          <p:nvPr/>
        </p:nvSpPr>
        <p:spPr>
          <a:xfrm>
            <a:off x="3315653" y="428368"/>
            <a:ext cx="5544065" cy="5642919"/>
          </a:xfrm>
          <a:prstGeom prst="noSmoking">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6926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 grpId="0"/>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6" name="Shape 526"/>
          <p:cNvSpPr txBox="1">
            <a:spLocks noGrp="1"/>
          </p:cNvSpPr>
          <p:nvPr>
            <p:ph type="title"/>
          </p:nvPr>
        </p:nvSpPr>
        <p:spPr>
          <a:xfrm>
            <a:off x="609600" y="274638"/>
            <a:ext cx="10972800" cy="1143000"/>
          </a:xfrm>
          <a:prstGeom prst="rect">
            <a:avLst/>
          </a:prstGeom>
          <a:noFill/>
          <a:ln>
            <a:noFill/>
          </a:ln>
        </p:spPr>
        <p:txBody>
          <a:bodyPr wrap="square" lIns="91425" tIns="45700" rIns="91425" bIns="45700" anchor="ctr" anchorCtr="0">
            <a:noAutofit/>
          </a:bodyPr>
          <a:lstStyle/>
          <a:p>
            <a:pPr marL="0" marR="0" lvl="0" indent="-260350" rtl="0">
              <a:spcBef>
                <a:spcPts val="0"/>
              </a:spcBef>
              <a:buClr>
                <a:srgbClr val="0070C0"/>
              </a:buClr>
              <a:buSzPct val="100000"/>
              <a:buFont typeface="Rambla"/>
              <a:buNone/>
            </a:pPr>
            <a:r>
              <a:rPr lang="en-US" sz="4100" b="1" i="1" u="sng" strike="noStrike" cap="none" dirty="0" smtClean="0">
                <a:solidFill>
                  <a:srgbClr val="0070C0"/>
                </a:solidFill>
                <a:latin typeface="Rambla"/>
                <a:ea typeface="Rambla"/>
                <a:cs typeface="Rambla"/>
                <a:sym typeface="Rambla"/>
              </a:rPr>
              <a:t>Historical</a:t>
            </a:r>
            <a:r>
              <a:rPr lang="en-US" sz="4100" b="1" i="0" u="none" strike="noStrike" cap="none" dirty="0" smtClean="0">
                <a:solidFill>
                  <a:srgbClr val="0070C0"/>
                </a:solidFill>
                <a:latin typeface="Rambla"/>
                <a:ea typeface="Rambla"/>
                <a:cs typeface="Rambla"/>
                <a:sym typeface="Rambla"/>
              </a:rPr>
              <a:t> Experience</a:t>
            </a:r>
            <a:br>
              <a:rPr lang="en-US" sz="4100" b="1" i="0" u="none" strike="noStrike" cap="none" dirty="0" smtClean="0">
                <a:solidFill>
                  <a:srgbClr val="0070C0"/>
                </a:solidFill>
                <a:latin typeface="Rambla"/>
                <a:ea typeface="Rambla"/>
                <a:cs typeface="Rambla"/>
                <a:sym typeface="Rambla"/>
              </a:rPr>
            </a:br>
            <a:r>
              <a:rPr lang="en-US" sz="4100" b="1" i="0" u="none" strike="noStrike" cap="none" dirty="0" smtClean="0">
                <a:solidFill>
                  <a:srgbClr val="0070C0"/>
                </a:solidFill>
                <a:latin typeface="Rambla"/>
                <a:ea typeface="Rambla"/>
                <a:cs typeface="Rambla"/>
                <a:sym typeface="Rambla"/>
              </a:rPr>
              <a:t> </a:t>
            </a:r>
            <a:r>
              <a:rPr lang="en-US" sz="4100" b="1" i="0" u="none" strike="noStrike" cap="none" dirty="0">
                <a:solidFill>
                  <a:schemeClr val="dk2"/>
                </a:solidFill>
                <a:latin typeface="Rambla"/>
                <a:ea typeface="Rambla"/>
                <a:cs typeface="Rambla"/>
                <a:sym typeface="Rambla"/>
              </a:rPr>
              <a:t>as a Framing Device</a:t>
            </a:r>
          </a:p>
        </p:txBody>
      </p:sp>
      <p:sp>
        <p:nvSpPr>
          <p:cNvPr id="525" name="Shape 525"/>
          <p:cNvSpPr txBox="1">
            <a:spLocks noGrp="1"/>
          </p:cNvSpPr>
          <p:nvPr>
            <p:ph idx="1"/>
          </p:nvPr>
        </p:nvSpPr>
        <p:spPr>
          <a:xfrm>
            <a:off x="609600" y="1372225"/>
            <a:ext cx="11071500" cy="5376600"/>
          </a:xfrm>
          <a:prstGeom prst="rect">
            <a:avLst/>
          </a:prstGeom>
          <a:noFill/>
          <a:ln>
            <a:noFill/>
          </a:ln>
        </p:spPr>
        <p:txBody>
          <a:bodyPr wrap="square" lIns="91425" tIns="45700" rIns="91425" bIns="45700" anchor="t" anchorCtr="0">
            <a:noAutofit/>
          </a:bodyPr>
          <a:lstStyle/>
          <a:p>
            <a:pPr marL="365760" marR="0" lvl="0" indent="-331015" algn="l" rtl="0">
              <a:lnSpc>
                <a:spcPct val="80000"/>
              </a:lnSpc>
              <a:spcBef>
                <a:spcPts val="0"/>
              </a:spcBef>
              <a:spcAft>
                <a:spcPts val="0"/>
              </a:spcAft>
              <a:buClr>
                <a:schemeClr val="accent1"/>
              </a:buClr>
              <a:buSzPct val="100000"/>
              <a:buFont typeface="Noto Sans Symbols"/>
              <a:buChar char="▶"/>
            </a:pPr>
            <a:r>
              <a:rPr lang="en-US" sz="4000" b="0" i="0" u="none" strike="noStrike" cap="none" dirty="0" smtClean="0">
                <a:solidFill>
                  <a:schemeClr val="dk1"/>
                </a:solidFill>
                <a:latin typeface="Rambla"/>
                <a:ea typeface="Rambla"/>
                <a:cs typeface="Rambla"/>
                <a:sym typeface="Rambla"/>
              </a:rPr>
              <a:t>If you have researched a specific historical story that helps illustrate your argument, you can embed it into your intro/conclusion in a similar way.</a:t>
            </a:r>
            <a:endParaRPr lang="en-US" sz="4000" b="0" i="0" u="none" strike="noStrike" cap="none" dirty="0" smtClean="0">
              <a:solidFill>
                <a:srgbClr val="0070C0"/>
              </a:solidFill>
              <a:latin typeface="Rambla"/>
              <a:ea typeface="Rambla"/>
              <a:cs typeface="Rambla"/>
              <a:sym typeface="Rambla"/>
            </a:endParaRPr>
          </a:p>
          <a:p>
            <a:pPr marL="365760" marR="0" lvl="0" indent="-331015" algn="l" rtl="0">
              <a:lnSpc>
                <a:spcPct val="80000"/>
              </a:lnSpc>
              <a:spcBef>
                <a:spcPts val="1200"/>
              </a:spcBef>
              <a:spcAft>
                <a:spcPts val="0"/>
              </a:spcAft>
              <a:buClr>
                <a:schemeClr val="accent1"/>
              </a:buClr>
              <a:buSzPct val="100000"/>
              <a:buFont typeface="Noto Sans Symbols"/>
              <a:buChar char="▶"/>
            </a:pPr>
            <a:endParaRPr lang="en-US" sz="2200" b="0" i="0" u="none" strike="noStrike" cap="none" dirty="0">
              <a:solidFill>
                <a:srgbClr val="0070C0"/>
              </a:solidFill>
              <a:latin typeface="Rambla"/>
              <a:ea typeface="Rambla"/>
              <a:cs typeface="Rambla"/>
              <a:sym typeface="Rambla"/>
            </a:endParaRPr>
          </a:p>
        </p:txBody>
      </p:sp>
    </p:spTree>
    <p:extLst>
      <p:ext uri="{BB962C8B-B14F-4D97-AF65-F5344CB8AC3E}">
        <p14:creationId xmlns:p14="http://schemas.microsoft.com/office/powerpoint/2010/main" val="387147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85800" y="0"/>
            <a:ext cx="10296925" cy="6547312"/>
          </a:xfrm>
          <a:prstGeom prst="rect">
            <a:avLst/>
          </a:prstGeom>
        </p:spPr>
      </p:pic>
    </p:spTree>
    <p:extLst>
      <p:ext uri="{BB962C8B-B14F-4D97-AF65-F5344CB8AC3E}">
        <p14:creationId xmlns:p14="http://schemas.microsoft.com/office/powerpoint/2010/main" val="37828192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152333" y="224443"/>
            <a:ext cx="11353867" cy="5444838"/>
          </a:xfrm>
          <a:prstGeom prst="rect">
            <a:avLst/>
          </a:prstGeom>
        </p:spPr>
      </p:pic>
    </p:spTree>
    <p:extLst>
      <p:ext uri="{BB962C8B-B14F-4D97-AF65-F5344CB8AC3E}">
        <p14:creationId xmlns:p14="http://schemas.microsoft.com/office/powerpoint/2010/main" val="36272983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Shape 532"/>
          <p:cNvSpPr txBox="1">
            <a:spLocks noGrp="1"/>
          </p:cNvSpPr>
          <p:nvPr>
            <p:ph type="title"/>
          </p:nvPr>
        </p:nvSpPr>
        <p:spPr>
          <a:xfrm>
            <a:off x="609600" y="274636"/>
            <a:ext cx="10972800" cy="868400"/>
          </a:xfrm>
          <a:prstGeom prst="rect">
            <a:avLst/>
          </a:prstGeom>
          <a:noFill/>
          <a:ln>
            <a:noFill/>
          </a:ln>
        </p:spPr>
        <p:txBody>
          <a:bodyPr wrap="square" lIns="121900" tIns="60925" rIns="121900" bIns="60925" anchor="ctr" anchorCtr="0">
            <a:noAutofit/>
          </a:bodyPr>
          <a:lstStyle/>
          <a:p>
            <a:pPr marL="0" marR="0" lvl="0" indent="-93138" algn="ctr" rtl="0">
              <a:spcBef>
                <a:spcPts val="0"/>
              </a:spcBef>
              <a:buClr>
                <a:srgbClr val="D60093"/>
              </a:buClr>
              <a:buSzPct val="25000"/>
              <a:buFont typeface="Arial"/>
              <a:buNone/>
            </a:pPr>
            <a:r>
              <a:rPr lang="en-US" sz="5867" b="0">
                <a:solidFill>
                  <a:srgbClr val="D60093"/>
                </a:solidFill>
                <a:latin typeface="Arial"/>
                <a:ea typeface="Arial"/>
                <a:cs typeface="Arial"/>
                <a:sym typeface="Arial"/>
              </a:rPr>
              <a:t>WARNING</a:t>
            </a:r>
          </a:p>
        </p:txBody>
      </p:sp>
      <p:sp>
        <p:nvSpPr>
          <p:cNvPr id="533" name="Shape 533"/>
          <p:cNvSpPr txBox="1">
            <a:spLocks noGrp="1"/>
          </p:cNvSpPr>
          <p:nvPr>
            <p:ph idx="1"/>
          </p:nvPr>
        </p:nvSpPr>
        <p:spPr>
          <a:xfrm>
            <a:off x="609600" y="1299658"/>
            <a:ext cx="10972800" cy="4906800"/>
          </a:xfrm>
          <a:prstGeom prst="rect">
            <a:avLst/>
          </a:prstGeom>
          <a:noFill/>
          <a:ln>
            <a:noFill/>
          </a:ln>
        </p:spPr>
        <p:txBody>
          <a:bodyPr wrap="square" lIns="121900" tIns="60925" rIns="121900" bIns="60925" anchor="t" anchorCtr="0">
            <a:noAutofit/>
          </a:bodyPr>
          <a:lstStyle/>
          <a:p>
            <a:pPr marL="457189" marR="0" lvl="0" indent="-495289" algn="l" rtl="0">
              <a:lnSpc>
                <a:spcPct val="80000"/>
              </a:lnSpc>
              <a:spcBef>
                <a:spcPts val="0"/>
              </a:spcBef>
              <a:spcAft>
                <a:spcPts val="0"/>
              </a:spcAft>
              <a:buClr>
                <a:schemeClr val="dk1"/>
              </a:buClr>
              <a:buSzPct val="25000"/>
              <a:buFont typeface="Noto Sans Symbols"/>
              <a:buNone/>
            </a:pPr>
            <a:endParaRPr sz="2400" b="0" i="0" u="none" strike="noStrike" cap="none" dirty="0">
              <a:solidFill>
                <a:schemeClr val="dk1"/>
              </a:solidFill>
              <a:latin typeface="Arial"/>
              <a:ea typeface="Arial"/>
              <a:cs typeface="Arial"/>
              <a:sym typeface="Arial"/>
            </a:endParaRPr>
          </a:p>
          <a:p>
            <a:pPr marL="457188" marR="0" lvl="0" indent="-457188" algn="l" rtl="0">
              <a:lnSpc>
                <a:spcPct val="80000"/>
              </a:lnSpc>
              <a:spcBef>
                <a:spcPts val="480"/>
              </a:spcBef>
              <a:spcAft>
                <a:spcPts val="0"/>
              </a:spcAft>
              <a:buClr>
                <a:srgbClr val="FF6600"/>
              </a:buClr>
              <a:buSzPct val="100000"/>
              <a:buFont typeface="Arial"/>
              <a:buChar char="•"/>
            </a:pPr>
            <a:r>
              <a:rPr lang="en-US" sz="3200" dirty="0">
                <a:solidFill>
                  <a:srgbClr val="FF6600"/>
                </a:solidFill>
                <a:latin typeface="Arial"/>
                <a:ea typeface="Arial"/>
                <a:cs typeface="Arial"/>
                <a:sym typeface="Arial"/>
              </a:rPr>
              <a:t>Do NOT let your </a:t>
            </a:r>
            <a:r>
              <a:rPr lang="en-US" sz="3200" dirty="0" smtClean="0">
                <a:solidFill>
                  <a:srgbClr val="FF6600"/>
                </a:solidFill>
                <a:latin typeface="Arial"/>
                <a:ea typeface="Arial"/>
                <a:cs typeface="Arial"/>
                <a:sym typeface="Arial"/>
              </a:rPr>
              <a:t>framing device </a:t>
            </a:r>
            <a:r>
              <a:rPr lang="en-US" sz="3200" dirty="0">
                <a:solidFill>
                  <a:srgbClr val="FF6600"/>
                </a:solidFill>
                <a:latin typeface="Arial"/>
                <a:ea typeface="Arial"/>
                <a:cs typeface="Arial"/>
                <a:sym typeface="Arial"/>
              </a:rPr>
              <a:t>run away with/overpower your introduction.</a:t>
            </a:r>
          </a:p>
          <a:p>
            <a:pPr marL="457188" marR="0" lvl="0" indent="-457188" algn="l" rtl="0">
              <a:lnSpc>
                <a:spcPct val="80000"/>
              </a:lnSpc>
              <a:spcBef>
                <a:spcPts val="480"/>
              </a:spcBef>
              <a:spcAft>
                <a:spcPts val="0"/>
              </a:spcAft>
              <a:buClr>
                <a:srgbClr val="FF6600"/>
              </a:buClr>
              <a:buSzPct val="100000"/>
              <a:buFont typeface="Arial"/>
              <a:buChar char="•"/>
            </a:pPr>
            <a:r>
              <a:rPr lang="en-US" sz="3200" dirty="0">
                <a:solidFill>
                  <a:srgbClr val="FF6600"/>
                </a:solidFill>
                <a:latin typeface="Arial"/>
                <a:ea typeface="Arial"/>
                <a:cs typeface="Arial"/>
                <a:sym typeface="Arial"/>
              </a:rPr>
              <a:t>It should be BRIEF, only enhancing the </a:t>
            </a:r>
            <a:r>
              <a:rPr lang="en-US" sz="3200" dirty="0">
                <a:solidFill>
                  <a:schemeClr val="accent6"/>
                </a:solidFill>
                <a:latin typeface="Arial"/>
                <a:ea typeface="Arial"/>
                <a:cs typeface="Arial"/>
                <a:sym typeface="Arial"/>
              </a:rPr>
              <a:t>context </a:t>
            </a:r>
            <a:r>
              <a:rPr lang="en-US" sz="3200" dirty="0">
                <a:solidFill>
                  <a:srgbClr val="FF6600"/>
                </a:solidFill>
                <a:latin typeface="Arial"/>
                <a:ea typeface="Arial"/>
                <a:cs typeface="Arial"/>
                <a:sym typeface="Arial"/>
              </a:rPr>
              <a:t>setup and</a:t>
            </a:r>
            <a:r>
              <a:rPr lang="en-US" sz="3200" dirty="0">
                <a:solidFill>
                  <a:schemeClr val="accent5"/>
                </a:solidFill>
                <a:latin typeface="Arial"/>
                <a:ea typeface="Arial"/>
                <a:cs typeface="Arial"/>
                <a:sym typeface="Arial"/>
              </a:rPr>
              <a:t> thesis</a:t>
            </a:r>
            <a:r>
              <a:rPr lang="en-US" sz="3200" dirty="0">
                <a:solidFill>
                  <a:srgbClr val="FF6600"/>
                </a:solidFill>
                <a:latin typeface="Arial"/>
                <a:ea typeface="Arial"/>
                <a:cs typeface="Arial"/>
                <a:sym typeface="Arial"/>
              </a:rPr>
              <a:t>. </a:t>
            </a:r>
          </a:p>
          <a:p>
            <a:pPr marL="457189" marR="0" lvl="0" indent="-609589" algn="l" rtl="0">
              <a:lnSpc>
                <a:spcPct val="80000"/>
              </a:lnSpc>
              <a:spcBef>
                <a:spcPts val="480"/>
              </a:spcBef>
              <a:spcAft>
                <a:spcPts val="0"/>
              </a:spcAft>
              <a:buClr>
                <a:schemeClr val="dk1"/>
              </a:buClr>
              <a:buSzPct val="75000"/>
              <a:buFont typeface="Noto Sans Symbols"/>
              <a:buNone/>
            </a:pPr>
            <a:endParaRPr sz="3200" b="0" i="0" u="none" strike="noStrike" cap="none" dirty="0">
              <a:solidFill>
                <a:schemeClr val="dk1"/>
              </a:solidFill>
              <a:latin typeface="Arial"/>
              <a:ea typeface="Arial"/>
              <a:cs typeface="Arial"/>
              <a:sym typeface="Arial"/>
            </a:endParaRPr>
          </a:p>
          <a:p>
            <a:pPr marL="457189" marR="0" lvl="0" indent="-592634" algn="l" rtl="0">
              <a:spcBef>
                <a:spcPts val="427"/>
              </a:spcBef>
              <a:spcAft>
                <a:spcPts val="0"/>
              </a:spcAft>
              <a:buClr>
                <a:schemeClr val="dk1"/>
              </a:buClr>
              <a:buSzPct val="100000"/>
              <a:buFont typeface="Noto Sans Symbols"/>
              <a:buNone/>
            </a:pPr>
            <a:endParaRPr sz="2133"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152213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Shape 538"/>
          <p:cNvSpPr txBox="1">
            <a:spLocks noGrp="1"/>
          </p:cNvSpPr>
          <p:nvPr>
            <p:ph type="title"/>
          </p:nvPr>
        </p:nvSpPr>
        <p:spPr>
          <a:xfrm>
            <a:off x="609600" y="274637"/>
            <a:ext cx="10972800" cy="792300"/>
          </a:xfrm>
          <a:prstGeom prst="rect">
            <a:avLst/>
          </a:prstGeom>
          <a:noFill/>
          <a:ln>
            <a:noFill/>
          </a:ln>
        </p:spPr>
        <p:txBody>
          <a:bodyPr wrap="square" lIns="91425" tIns="45700" rIns="91425" bIns="45700" anchor="ctr" anchorCtr="0">
            <a:noAutofit/>
          </a:bodyPr>
          <a:lstStyle/>
          <a:p>
            <a:pPr marL="0" marR="0" lvl="0" indent="-279400" rtl="0">
              <a:lnSpc>
                <a:spcPct val="100000"/>
              </a:lnSpc>
              <a:spcBef>
                <a:spcPts val="0"/>
              </a:spcBef>
              <a:spcAft>
                <a:spcPts val="0"/>
              </a:spcAft>
              <a:buClr>
                <a:srgbClr val="D60093"/>
              </a:buClr>
              <a:buSzPct val="100000"/>
              <a:buFont typeface="Arial"/>
              <a:buNone/>
            </a:pPr>
            <a:r>
              <a:rPr lang="en-US" sz="4400" b="0" i="0" u="none" strike="noStrike" cap="none" dirty="0">
                <a:solidFill>
                  <a:srgbClr val="D60093"/>
                </a:solidFill>
                <a:latin typeface="Arial"/>
                <a:ea typeface="Arial"/>
                <a:cs typeface="Arial"/>
                <a:sym typeface="Arial"/>
              </a:rPr>
              <a:t>Conclusion Development</a:t>
            </a:r>
          </a:p>
        </p:txBody>
      </p:sp>
      <p:sp>
        <p:nvSpPr>
          <p:cNvPr id="539" name="Shape 539"/>
          <p:cNvSpPr txBox="1">
            <a:spLocks noGrp="1"/>
          </p:cNvSpPr>
          <p:nvPr>
            <p:ph idx="1"/>
          </p:nvPr>
        </p:nvSpPr>
        <p:spPr>
          <a:xfrm>
            <a:off x="609600" y="1600200"/>
            <a:ext cx="10972800" cy="4526100"/>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FF6600"/>
              </a:buClr>
              <a:buSzPct val="100000"/>
              <a:buFont typeface="Arial"/>
              <a:buChar char="•"/>
            </a:pPr>
            <a:r>
              <a:rPr lang="en-US" sz="3200" b="0" i="0" u="none" dirty="0">
                <a:solidFill>
                  <a:srgbClr val="FF6600"/>
                </a:solidFill>
                <a:latin typeface="Arial"/>
                <a:ea typeface="Arial"/>
                <a:cs typeface="Arial"/>
                <a:sym typeface="Arial"/>
              </a:rPr>
              <a:t>A conclusion should…</a:t>
            </a:r>
          </a:p>
          <a:p>
            <a:pPr marL="742950" marR="0" lvl="1" indent="-285750" algn="l" rtl="0">
              <a:lnSpc>
                <a:spcPct val="100000"/>
              </a:lnSpc>
              <a:spcBef>
                <a:spcPts val="640"/>
              </a:spcBef>
              <a:spcAft>
                <a:spcPts val="0"/>
              </a:spcAft>
              <a:buClr>
                <a:schemeClr val="dk1"/>
              </a:buClr>
              <a:buSzPct val="100000"/>
              <a:buFont typeface="Arial"/>
              <a:buChar char="–"/>
            </a:pPr>
            <a:r>
              <a:rPr lang="en-US" sz="3200" b="0" i="0" u="none" strike="noStrike" cap="none" dirty="0">
                <a:solidFill>
                  <a:schemeClr val="dk1"/>
                </a:solidFill>
                <a:latin typeface="Arial"/>
                <a:ea typeface="Arial"/>
                <a:cs typeface="Arial"/>
                <a:sym typeface="Arial"/>
              </a:rPr>
              <a:t>stress the importance of the thesis statement </a:t>
            </a:r>
          </a:p>
          <a:p>
            <a:pPr marL="742950" marR="0" lvl="1" indent="-285750" algn="l" rtl="0">
              <a:lnSpc>
                <a:spcPct val="100000"/>
              </a:lnSpc>
              <a:spcBef>
                <a:spcPts val="640"/>
              </a:spcBef>
              <a:spcAft>
                <a:spcPts val="0"/>
              </a:spcAft>
              <a:buClr>
                <a:schemeClr val="dk1"/>
              </a:buClr>
              <a:buSzPct val="100000"/>
              <a:buFont typeface="Arial"/>
              <a:buChar char="–"/>
            </a:pPr>
            <a:r>
              <a:rPr lang="en-US" sz="3200" b="0" i="0" u="none" strike="noStrike" cap="none" dirty="0">
                <a:solidFill>
                  <a:schemeClr val="dk1"/>
                </a:solidFill>
                <a:latin typeface="Arial"/>
                <a:ea typeface="Arial"/>
                <a:cs typeface="Arial"/>
                <a:sym typeface="Arial"/>
              </a:rPr>
              <a:t>give the essay a sense of completeness </a:t>
            </a:r>
          </a:p>
          <a:p>
            <a:pPr marL="742950" marR="0" lvl="1" indent="-285750" algn="l" rtl="0">
              <a:lnSpc>
                <a:spcPct val="100000"/>
              </a:lnSpc>
              <a:spcBef>
                <a:spcPts val="640"/>
              </a:spcBef>
              <a:spcAft>
                <a:spcPts val="0"/>
              </a:spcAft>
              <a:buClr>
                <a:schemeClr val="dk1"/>
              </a:buClr>
              <a:buSzPct val="100000"/>
              <a:buFont typeface="Arial"/>
              <a:buChar char="–"/>
            </a:pPr>
            <a:r>
              <a:rPr lang="en-US" sz="3200" b="0" i="0" u="none" strike="noStrike" cap="none" dirty="0">
                <a:solidFill>
                  <a:schemeClr val="dk1"/>
                </a:solidFill>
                <a:latin typeface="Arial"/>
                <a:ea typeface="Arial"/>
                <a:cs typeface="Arial"/>
                <a:sym typeface="Arial"/>
              </a:rPr>
              <a:t>leave a final impression on the reader.</a:t>
            </a:r>
          </a:p>
          <a:p>
            <a:pPr marL="742950" marR="0" lvl="1" indent="-285750" algn="l" rtl="0">
              <a:lnSpc>
                <a:spcPct val="100000"/>
              </a:lnSpc>
              <a:spcBef>
                <a:spcPts val="640"/>
              </a:spcBef>
              <a:spcAft>
                <a:spcPts val="0"/>
              </a:spcAft>
              <a:buClr>
                <a:schemeClr val="dk1"/>
              </a:buClr>
              <a:buSzPct val="100000"/>
              <a:buFont typeface="Arial"/>
              <a:buNone/>
            </a:pPr>
            <a:endParaRPr sz="32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800"/>
              </a:spcBef>
              <a:spcAft>
                <a:spcPts val="0"/>
              </a:spcAft>
              <a:buClr>
                <a:schemeClr val="dk1"/>
              </a:buClr>
              <a:buSzPct val="100000"/>
              <a:buFont typeface="Arial"/>
              <a:buNone/>
            </a:pPr>
            <a:endParaRPr sz="4000" b="0" i="0" u="none" dirty="0">
              <a:solidFill>
                <a:srgbClr val="FF6600"/>
              </a:solidFill>
              <a:latin typeface="Arial"/>
              <a:ea typeface="Arial"/>
              <a:cs typeface="Arial"/>
              <a:sym typeface="Arial"/>
            </a:endParaRPr>
          </a:p>
          <a:p>
            <a:pPr marL="342900" marR="0" lvl="0" indent="-342900" algn="l" rtl="0">
              <a:lnSpc>
                <a:spcPct val="100000"/>
              </a:lnSpc>
              <a:spcBef>
                <a:spcPts val="640"/>
              </a:spcBef>
              <a:spcAft>
                <a:spcPts val="0"/>
              </a:spcAft>
              <a:buClr>
                <a:schemeClr val="dk1"/>
              </a:buClr>
              <a:buSzPct val="100000"/>
              <a:buFont typeface="Arial"/>
              <a:buNone/>
            </a:pPr>
            <a:endParaRPr sz="3200" b="0" i="0" u="none" dirty="0">
              <a:solidFill>
                <a:srgbClr val="FF6600"/>
              </a:solidFill>
              <a:latin typeface="Arial"/>
              <a:ea typeface="Arial"/>
              <a:cs typeface="Arial"/>
              <a:sym typeface="Arial"/>
            </a:endParaRPr>
          </a:p>
          <a:p>
            <a:pPr marL="342900" marR="0" lvl="0" indent="-342900" algn="l" rtl="0">
              <a:lnSpc>
                <a:spcPct val="100000"/>
              </a:lnSpc>
              <a:spcBef>
                <a:spcPts val="640"/>
              </a:spcBef>
              <a:spcAft>
                <a:spcPts val="0"/>
              </a:spcAft>
              <a:buClr>
                <a:schemeClr val="dk1"/>
              </a:buClr>
              <a:buSzPct val="100000"/>
              <a:buFont typeface="Arial"/>
              <a:buNone/>
            </a:pPr>
            <a:endParaRPr sz="3200" b="0" i="0" u="none" dirty="0">
              <a:solidFill>
                <a:srgbClr val="FF6600"/>
              </a:solidFill>
              <a:latin typeface="Arial"/>
              <a:ea typeface="Arial"/>
              <a:cs typeface="Arial"/>
              <a:sym typeface="Arial"/>
            </a:endParaRPr>
          </a:p>
          <a:p>
            <a:pPr marL="742950" marR="0" lvl="1" indent="-285750" algn="l" rtl="0">
              <a:lnSpc>
                <a:spcPct val="100000"/>
              </a:lnSpc>
              <a:spcBef>
                <a:spcPts val="560"/>
              </a:spcBef>
              <a:spcAft>
                <a:spcPts val="0"/>
              </a:spcAft>
              <a:buClr>
                <a:schemeClr val="dk1"/>
              </a:buClr>
              <a:buSzPct val="100000"/>
              <a:buFont typeface="Arial"/>
              <a:buNone/>
            </a:pPr>
            <a:endParaRPr sz="2800" b="0" i="0" u="none" strike="noStrike" cap="none" dirty="0">
              <a:solidFill>
                <a:schemeClr val="dk1"/>
              </a:solidFill>
              <a:latin typeface="Arial"/>
              <a:ea typeface="Arial"/>
              <a:cs typeface="Arial"/>
              <a:sym typeface="Arial"/>
            </a:endParaRPr>
          </a:p>
          <a:p>
            <a:pPr marL="342900" marR="0" lvl="0" indent="-342900" algn="l" rtl="0">
              <a:spcBef>
                <a:spcPts val="560"/>
              </a:spcBef>
              <a:spcAft>
                <a:spcPts val="0"/>
              </a:spcAft>
              <a:buClr>
                <a:schemeClr val="dk1"/>
              </a:buClr>
              <a:buSzPct val="100000"/>
              <a:buFont typeface="Arial"/>
              <a:buNone/>
            </a:pPr>
            <a:endParaRPr sz="2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50578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Shape 544"/>
          <p:cNvSpPr txBox="1">
            <a:spLocks noGrp="1"/>
          </p:cNvSpPr>
          <p:nvPr>
            <p:ph type="title"/>
          </p:nvPr>
        </p:nvSpPr>
        <p:spPr>
          <a:xfrm>
            <a:off x="609600" y="274636"/>
            <a:ext cx="10972800" cy="868500"/>
          </a:xfrm>
          <a:prstGeom prst="rect">
            <a:avLst/>
          </a:prstGeom>
          <a:noFill/>
          <a:ln>
            <a:noFill/>
          </a:ln>
        </p:spPr>
        <p:txBody>
          <a:bodyPr wrap="square" lIns="121900" tIns="60925" rIns="121900" bIns="60925" anchor="ctr" anchorCtr="0">
            <a:noAutofit/>
          </a:bodyPr>
          <a:lstStyle/>
          <a:p>
            <a:pPr marL="0" marR="0" lvl="0" indent="-93138" rtl="0">
              <a:spcBef>
                <a:spcPts val="0"/>
              </a:spcBef>
              <a:buClr>
                <a:srgbClr val="D60093"/>
              </a:buClr>
              <a:buSzPct val="25000"/>
              <a:buFont typeface="Arial"/>
              <a:buNone/>
            </a:pPr>
            <a:r>
              <a:rPr lang="en-US" sz="5867" b="0" i="0" u="none" strike="noStrike" cap="none" dirty="0">
                <a:solidFill>
                  <a:srgbClr val="D60093"/>
                </a:solidFill>
                <a:latin typeface="Arial"/>
                <a:ea typeface="Arial"/>
                <a:cs typeface="Arial"/>
                <a:sym typeface="Arial"/>
              </a:rPr>
              <a:t>Conclusion Suggestions</a:t>
            </a:r>
          </a:p>
        </p:txBody>
      </p:sp>
      <p:sp>
        <p:nvSpPr>
          <p:cNvPr id="545" name="Shape 545"/>
          <p:cNvSpPr txBox="1">
            <a:spLocks noGrp="1"/>
          </p:cNvSpPr>
          <p:nvPr>
            <p:ph idx="1"/>
          </p:nvPr>
        </p:nvSpPr>
        <p:spPr>
          <a:xfrm>
            <a:off x="443346" y="1288609"/>
            <a:ext cx="10972800" cy="4906800"/>
          </a:xfrm>
          <a:prstGeom prst="rect">
            <a:avLst/>
          </a:prstGeom>
          <a:noFill/>
          <a:ln>
            <a:noFill/>
          </a:ln>
        </p:spPr>
        <p:txBody>
          <a:bodyPr wrap="square" lIns="121900" tIns="60925" rIns="121900" bIns="60925" anchor="t" anchorCtr="0">
            <a:noAutofit/>
          </a:bodyPr>
          <a:lstStyle/>
          <a:p>
            <a:pPr marL="457188" marR="0" lvl="0" indent="-495288" algn="l" rtl="0">
              <a:lnSpc>
                <a:spcPct val="80000"/>
              </a:lnSpc>
              <a:spcBef>
                <a:spcPts val="0"/>
              </a:spcBef>
              <a:spcAft>
                <a:spcPts val="0"/>
              </a:spcAft>
              <a:buClr>
                <a:schemeClr val="dk1"/>
              </a:buClr>
              <a:buSzPct val="25000"/>
              <a:buFont typeface="Noto Sans Symbols"/>
              <a:buNone/>
            </a:pPr>
            <a:endParaRPr sz="2400" b="0" i="0" u="none" strike="noStrike" cap="none" dirty="0">
              <a:solidFill>
                <a:schemeClr val="dk1"/>
              </a:solidFill>
              <a:latin typeface="Arial"/>
              <a:ea typeface="Arial"/>
              <a:cs typeface="Arial"/>
              <a:sym typeface="Arial"/>
            </a:endParaRPr>
          </a:p>
          <a:p>
            <a:pPr marL="457188" marR="0" lvl="0" indent="-457188" algn="l" rtl="0">
              <a:lnSpc>
                <a:spcPct val="80000"/>
              </a:lnSpc>
              <a:spcBef>
                <a:spcPts val="480"/>
              </a:spcBef>
              <a:spcAft>
                <a:spcPts val="0"/>
              </a:spcAft>
              <a:buClr>
                <a:srgbClr val="FF6600"/>
              </a:buClr>
              <a:buSzPct val="100000"/>
              <a:buFont typeface="Arial"/>
              <a:buChar char="•"/>
            </a:pPr>
            <a:r>
              <a:rPr lang="en-US" sz="3200" b="0" i="0" u="none" strike="noStrike" cap="none" dirty="0">
                <a:solidFill>
                  <a:srgbClr val="FF6600"/>
                </a:solidFill>
                <a:latin typeface="Arial"/>
                <a:ea typeface="Arial"/>
                <a:cs typeface="Arial"/>
                <a:sym typeface="Arial"/>
              </a:rPr>
              <a:t>Answer the question "So What?"</a:t>
            </a:r>
            <a:r>
              <a:rPr lang="en-US" sz="3200" b="0" i="0" u="none" strike="noStrike" cap="none" dirty="0">
                <a:solidFill>
                  <a:schemeClr val="dk1"/>
                </a:solidFill>
                <a:latin typeface="Arial"/>
                <a:ea typeface="Arial"/>
                <a:cs typeface="Arial"/>
                <a:sym typeface="Arial"/>
              </a:rPr>
              <a:t> </a:t>
            </a:r>
          </a:p>
          <a:p>
            <a:pPr marL="990574" marR="0" lvl="1" indent="-457174" algn="l" rtl="0">
              <a:lnSpc>
                <a:spcPct val="80000"/>
              </a:lnSpc>
              <a:spcBef>
                <a:spcPts val="427"/>
              </a:spcBef>
              <a:spcAft>
                <a:spcPts val="0"/>
              </a:spcAft>
              <a:buClr>
                <a:schemeClr val="dk1"/>
              </a:buClr>
              <a:buSzPct val="100000"/>
              <a:buFont typeface="Arial"/>
              <a:buChar char="–"/>
            </a:pPr>
            <a:r>
              <a:rPr lang="en-US" sz="3200" b="0" i="0" u="none" strike="noStrike" cap="none" dirty="0">
                <a:solidFill>
                  <a:schemeClr val="dk1"/>
                </a:solidFill>
                <a:latin typeface="Arial"/>
                <a:ea typeface="Arial"/>
                <a:cs typeface="Arial"/>
                <a:sym typeface="Arial"/>
              </a:rPr>
              <a:t>Show your readers why this paper was important. Show them that your paper was meaningful and useful.</a:t>
            </a:r>
          </a:p>
          <a:p>
            <a:pPr marL="457188" marR="0" lvl="0" indent="-609588" algn="l" rtl="0">
              <a:lnSpc>
                <a:spcPct val="80000"/>
              </a:lnSpc>
              <a:spcBef>
                <a:spcPts val="480"/>
              </a:spcBef>
              <a:spcAft>
                <a:spcPts val="0"/>
              </a:spcAft>
              <a:buClr>
                <a:schemeClr val="dk1"/>
              </a:buClr>
              <a:buSzPct val="75000"/>
              <a:buFont typeface="Noto Sans Symbols"/>
              <a:buNone/>
            </a:pPr>
            <a:endParaRPr sz="3200" b="0" i="0" u="none" strike="noStrike" cap="none" dirty="0">
              <a:solidFill>
                <a:schemeClr val="dk1"/>
              </a:solidFill>
              <a:latin typeface="Arial"/>
              <a:ea typeface="Arial"/>
              <a:cs typeface="Arial"/>
              <a:sym typeface="Arial"/>
            </a:endParaRPr>
          </a:p>
          <a:p>
            <a:pPr marL="457188" marR="0" lvl="0" indent="-457188" algn="l" rtl="0">
              <a:lnSpc>
                <a:spcPct val="80000"/>
              </a:lnSpc>
              <a:spcBef>
                <a:spcPts val="480"/>
              </a:spcBef>
              <a:spcAft>
                <a:spcPts val="0"/>
              </a:spcAft>
              <a:buClr>
                <a:srgbClr val="FF6600"/>
              </a:buClr>
              <a:buSzPct val="100000"/>
              <a:buFont typeface="Arial"/>
              <a:buChar char="•"/>
            </a:pPr>
            <a:r>
              <a:rPr lang="en-US" sz="3200" b="0" i="0" u="none" strike="noStrike" cap="none" dirty="0">
                <a:solidFill>
                  <a:srgbClr val="FF6600"/>
                </a:solidFill>
                <a:latin typeface="Arial"/>
                <a:ea typeface="Arial"/>
                <a:cs typeface="Arial"/>
                <a:sym typeface="Arial"/>
              </a:rPr>
              <a:t>Synthesize, don't summarize </a:t>
            </a:r>
          </a:p>
          <a:p>
            <a:pPr marL="990574" marR="0" lvl="1" indent="-457174" algn="l" rtl="0">
              <a:lnSpc>
                <a:spcPct val="80000"/>
              </a:lnSpc>
              <a:spcBef>
                <a:spcPts val="427"/>
              </a:spcBef>
              <a:spcAft>
                <a:spcPts val="0"/>
              </a:spcAft>
              <a:buClr>
                <a:schemeClr val="dk1"/>
              </a:buClr>
              <a:buSzPct val="100000"/>
              <a:buFont typeface="Arial"/>
              <a:buChar char="–"/>
            </a:pPr>
            <a:r>
              <a:rPr lang="en-US" sz="3200" b="0" i="0" u="none" strike="noStrike" cap="none" dirty="0">
                <a:solidFill>
                  <a:schemeClr val="dk1"/>
                </a:solidFill>
                <a:latin typeface="Arial"/>
                <a:ea typeface="Arial"/>
                <a:cs typeface="Arial"/>
                <a:sym typeface="Arial"/>
              </a:rPr>
              <a:t>Don't simply repeat things that were in your paper. They have read it. </a:t>
            </a:r>
            <a:r>
              <a:rPr lang="en-US" sz="3600" b="1" i="0" u="none" strike="noStrike" cap="none" dirty="0">
                <a:solidFill>
                  <a:srgbClr val="FF0000"/>
                </a:solidFill>
                <a:latin typeface="Arial"/>
                <a:ea typeface="Arial"/>
                <a:cs typeface="Arial"/>
                <a:sym typeface="Arial"/>
              </a:rPr>
              <a:t>Show them how the points you made and the support and examples you used were not random, but fit together. </a:t>
            </a:r>
          </a:p>
          <a:p>
            <a:pPr marL="457188" marR="0" lvl="0" indent="-609588" algn="l" rtl="0">
              <a:lnSpc>
                <a:spcPct val="80000"/>
              </a:lnSpc>
              <a:spcBef>
                <a:spcPts val="480"/>
              </a:spcBef>
              <a:spcAft>
                <a:spcPts val="0"/>
              </a:spcAft>
              <a:buClr>
                <a:schemeClr val="dk1"/>
              </a:buClr>
              <a:buSzPct val="75000"/>
              <a:buFont typeface="Noto Sans Symbols"/>
              <a:buNone/>
            </a:pPr>
            <a:endParaRPr sz="3200" b="0" i="0" u="none" strike="noStrike" cap="none" dirty="0">
              <a:solidFill>
                <a:schemeClr val="dk1"/>
              </a:solidFill>
              <a:latin typeface="Arial"/>
              <a:ea typeface="Arial"/>
              <a:cs typeface="Arial"/>
              <a:sym typeface="Arial"/>
            </a:endParaRPr>
          </a:p>
          <a:p>
            <a:pPr marL="457188" marR="0" lvl="0" indent="-592634" algn="l" rtl="0">
              <a:spcBef>
                <a:spcPts val="427"/>
              </a:spcBef>
              <a:spcAft>
                <a:spcPts val="0"/>
              </a:spcAft>
              <a:buClr>
                <a:schemeClr val="dk1"/>
              </a:buClr>
              <a:buSzPct val="100000"/>
              <a:buFont typeface="Noto Sans Symbols"/>
              <a:buNone/>
            </a:pPr>
            <a:endParaRPr sz="2133"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997900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Shape 550"/>
          <p:cNvSpPr txBox="1">
            <a:spLocks noGrp="1"/>
          </p:cNvSpPr>
          <p:nvPr>
            <p:ph type="title"/>
          </p:nvPr>
        </p:nvSpPr>
        <p:spPr>
          <a:xfrm>
            <a:off x="609600" y="274636"/>
            <a:ext cx="10972800" cy="868400"/>
          </a:xfrm>
          <a:prstGeom prst="rect">
            <a:avLst/>
          </a:prstGeom>
          <a:noFill/>
          <a:ln>
            <a:noFill/>
          </a:ln>
        </p:spPr>
        <p:txBody>
          <a:bodyPr wrap="square" lIns="121900" tIns="60925" rIns="121900" bIns="60925" anchor="ctr" anchorCtr="0">
            <a:noAutofit/>
          </a:bodyPr>
          <a:lstStyle/>
          <a:p>
            <a:pPr marL="0" marR="0" lvl="0" indent="-93138" rtl="0">
              <a:spcBef>
                <a:spcPts val="0"/>
              </a:spcBef>
              <a:buClr>
                <a:srgbClr val="D60093"/>
              </a:buClr>
              <a:buSzPct val="25000"/>
              <a:buFont typeface="Arial"/>
              <a:buNone/>
            </a:pPr>
            <a:r>
              <a:rPr lang="en-US" sz="5867" b="0" i="0" u="none" strike="noStrike" cap="none" dirty="0">
                <a:solidFill>
                  <a:srgbClr val="D60093"/>
                </a:solidFill>
                <a:latin typeface="Arial"/>
                <a:ea typeface="Arial"/>
                <a:cs typeface="Arial"/>
                <a:sym typeface="Arial"/>
              </a:rPr>
              <a:t>Conclusion Suggestions</a:t>
            </a:r>
          </a:p>
        </p:txBody>
      </p:sp>
      <p:sp>
        <p:nvSpPr>
          <p:cNvPr id="551" name="Shape 551"/>
          <p:cNvSpPr txBox="1">
            <a:spLocks noGrp="1"/>
          </p:cNvSpPr>
          <p:nvPr>
            <p:ph idx="1"/>
          </p:nvPr>
        </p:nvSpPr>
        <p:spPr>
          <a:xfrm>
            <a:off x="609600" y="681500"/>
            <a:ext cx="10972800" cy="4906800"/>
          </a:xfrm>
          <a:prstGeom prst="rect">
            <a:avLst/>
          </a:prstGeom>
          <a:noFill/>
          <a:ln>
            <a:noFill/>
          </a:ln>
        </p:spPr>
        <p:txBody>
          <a:bodyPr wrap="square" lIns="121900" tIns="60925" rIns="121900" bIns="60925" anchor="t" anchorCtr="0">
            <a:noAutofit/>
          </a:bodyPr>
          <a:lstStyle/>
          <a:p>
            <a:pPr marL="457189" marR="0" lvl="0" indent="-495289" rtl="0">
              <a:lnSpc>
                <a:spcPct val="80000"/>
              </a:lnSpc>
              <a:spcBef>
                <a:spcPts val="0"/>
              </a:spcBef>
              <a:spcAft>
                <a:spcPts val="0"/>
              </a:spcAft>
              <a:buClr>
                <a:schemeClr val="dk1"/>
              </a:buClr>
              <a:buSzPct val="25000"/>
              <a:buFont typeface="Noto Sans Symbols"/>
              <a:buNone/>
            </a:pPr>
            <a:endParaRPr sz="2400" b="0" i="0" u="none" strike="noStrike" cap="none" dirty="0">
              <a:solidFill>
                <a:schemeClr val="dk1"/>
              </a:solidFill>
              <a:latin typeface="Arial"/>
              <a:ea typeface="Arial"/>
              <a:cs typeface="Arial"/>
              <a:sym typeface="Arial"/>
            </a:endParaRPr>
          </a:p>
          <a:p>
            <a:pPr marL="457189" marR="0" lvl="0" indent="-457189" rtl="0">
              <a:lnSpc>
                <a:spcPct val="80000"/>
              </a:lnSpc>
              <a:spcBef>
                <a:spcPts val="480"/>
              </a:spcBef>
              <a:spcAft>
                <a:spcPts val="0"/>
              </a:spcAft>
              <a:buClr>
                <a:srgbClr val="FF6600"/>
              </a:buClr>
              <a:buSzPct val="100000"/>
              <a:buFont typeface="Arial"/>
              <a:buChar char="•"/>
            </a:pPr>
            <a:r>
              <a:rPr lang="en-US" sz="3200" b="0" i="0" u="none" strike="noStrike" cap="none" dirty="0">
                <a:solidFill>
                  <a:srgbClr val="FF6600"/>
                </a:solidFill>
                <a:latin typeface="Arial"/>
                <a:ea typeface="Arial"/>
                <a:cs typeface="Arial"/>
                <a:sym typeface="Arial"/>
              </a:rPr>
              <a:t>Redirect your readers</a:t>
            </a:r>
            <a:r>
              <a:rPr lang="en-US" sz="3200" b="0" i="0" u="none" strike="noStrike" cap="none" dirty="0">
                <a:solidFill>
                  <a:schemeClr val="dk1"/>
                </a:solidFill>
                <a:latin typeface="Arial"/>
                <a:ea typeface="Arial"/>
                <a:cs typeface="Arial"/>
                <a:sym typeface="Arial"/>
              </a:rPr>
              <a:t> </a:t>
            </a:r>
          </a:p>
          <a:p>
            <a:pPr marL="990575" marR="0" lvl="1" indent="-457175" rtl="0">
              <a:lnSpc>
                <a:spcPct val="80000"/>
              </a:lnSpc>
              <a:spcBef>
                <a:spcPts val="427"/>
              </a:spcBef>
              <a:spcAft>
                <a:spcPts val="0"/>
              </a:spcAft>
              <a:buClr>
                <a:schemeClr val="dk1"/>
              </a:buClr>
              <a:buSzPct val="100000"/>
              <a:buFont typeface="Arial"/>
              <a:buChar char="–"/>
            </a:pPr>
            <a:r>
              <a:rPr lang="en-US" sz="3200" b="0" i="0" u="none" strike="noStrike" cap="none" dirty="0">
                <a:solidFill>
                  <a:schemeClr val="dk1"/>
                </a:solidFill>
                <a:latin typeface="Arial"/>
                <a:ea typeface="Arial"/>
                <a:cs typeface="Arial"/>
                <a:sym typeface="Arial"/>
              </a:rPr>
              <a:t>Give your reader something to think about, perhaps a way to use your paper in the "real" world. If your introduction went from general to specific, make your conclusion go from specific to general. </a:t>
            </a:r>
            <a:endParaRPr lang="en-US" sz="3200" b="0" i="0" u="none" strike="noStrike" cap="none" dirty="0" smtClean="0">
              <a:solidFill>
                <a:schemeClr val="dk1"/>
              </a:solidFill>
              <a:latin typeface="Arial"/>
              <a:ea typeface="Arial"/>
              <a:cs typeface="Arial"/>
              <a:sym typeface="Arial"/>
            </a:endParaRPr>
          </a:p>
          <a:p>
            <a:pPr marL="990575" marR="0" lvl="1" indent="-457175" rtl="0">
              <a:lnSpc>
                <a:spcPct val="80000"/>
              </a:lnSpc>
              <a:spcBef>
                <a:spcPts val="427"/>
              </a:spcBef>
              <a:spcAft>
                <a:spcPts val="0"/>
              </a:spcAft>
              <a:buClr>
                <a:schemeClr val="dk1"/>
              </a:buClr>
              <a:buSzPct val="100000"/>
              <a:buFont typeface="Arial"/>
              <a:buChar char="–"/>
            </a:pPr>
            <a:endParaRPr sz="3200" b="0" i="0" u="none" strike="noStrike" cap="none" dirty="0">
              <a:solidFill>
                <a:schemeClr val="dk1"/>
              </a:solidFill>
              <a:latin typeface="Arial"/>
              <a:ea typeface="Arial"/>
              <a:cs typeface="Arial"/>
              <a:sym typeface="Arial"/>
            </a:endParaRPr>
          </a:p>
          <a:p>
            <a:pPr marL="457189" marR="0" lvl="0" indent="-457189" rtl="0">
              <a:lnSpc>
                <a:spcPct val="80000"/>
              </a:lnSpc>
              <a:spcBef>
                <a:spcPts val="480"/>
              </a:spcBef>
              <a:spcAft>
                <a:spcPts val="0"/>
              </a:spcAft>
              <a:buClr>
                <a:srgbClr val="FF6600"/>
              </a:buClr>
              <a:buSzPct val="100000"/>
              <a:buFont typeface="Arial"/>
              <a:buChar char="•"/>
            </a:pPr>
            <a:r>
              <a:rPr lang="en-US" sz="3200" b="0" i="0" u="none" strike="noStrike" cap="none" dirty="0">
                <a:solidFill>
                  <a:srgbClr val="FF6600"/>
                </a:solidFill>
                <a:latin typeface="Arial"/>
                <a:ea typeface="Arial"/>
                <a:cs typeface="Arial"/>
                <a:sym typeface="Arial"/>
              </a:rPr>
              <a:t>Create a </a:t>
            </a:r>
            <a:r>
              <a:rPr lang="en-US" sz="3200" b="0" i="0" u="none" strike="noStrike" cap="none" dirty="0">
                <a:solidFill>
                  <a:srgbClr val="FF6600"/>
                </a:solidFill>
                <a:latin typeface="Rambla"/>
                <a:ea typeface="Rambla"/>
                <a:cs typeface="Rambla"/>
                <a:sym typeface="Rambla"/>
              </a:rPr>
              <a:t>new meaning in a </a:t>
            </a:r>
            <a:r>
              <a:rPr lang="en-US" sz="3200" b="0" i="0" u="sng" strike="noStrike" cap="none" dirty="0">
                <a:solidFill>
                  <a:srgbClr val="FF6600"/>
                </a:solidFill>
                <a:latin typeface="Rambla"/>
                <a:ea typeface="Rambla"/>
                <a:cs typeface="Rambla"/>
                <a:sym typeface="Rambla"/>
              </a:rPr>
              <a:t>Universal Application</a:t>
            </a:r>
          </a:p>
          <a:p>
            <a:pPr marL="990575" marR="0" lvl="1" indent="-457175" rtl="0">
              <a:lnSpc>
                <a:spcPct val="80000"/>
              </a:lnSpc>
              <a:spcBef>
                <a:spcPts val="427"/>
              </a:spcBef>
              <a:spcAft>
                <a:spcPts val="0"/>
              </a:spcAft>
              <a:buClr>
                <a:schemeClr val="dk1"/>
              </a:buClr>
              <a:buSzPct val="100000"/>
              <a:buFont typeface="Arial"/>
              <a:buChar char="–"/>
            </a:pPr>
            <a:r>
              <a:rPr lang="en-US" sz="3200" b="0" i="0" u="none" strike="noStrike" cap="none" dirty="0">
                <a:solidFill>
                  <a:schemeClr val="dk1"/>
                </a:solidFill>
                <a:latin typeface="Arial"/>
                <a:ea typeface="Arial"/>
                <a:cs typeface="Arial"/>
                <a:sym typeface="Arial"/>
              </a:rPr>
              <a:t>You don't have to give new information to create a new meaning. By demonstrating how your ideas work together, you can create a new picture. Often the sum of the paper is worth more than its parts. </a:t>
            </a:r>
          </a:p>
          <a:p>
            <a:pPr marL="457189" marR="0" lvl="0" indent="-592654" rtl="0">
              <a:spcBef>
                <a:spcPts val="427"/>
              </a:spcBef>
              <a:spcAft>
                <a:spcPts val="0"/>
              </a:spcAft>
              <a:buClr>
                <a:schemeClr val="dk1"/>
              </a:buClr>
              <a:buSzPct val="66666"/>
              <a:buFont typeface="Noto Sans Symbols"/>
              <a:buNone/>
            </a:pPr>
            <a:endParaRPr sz="3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735499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Be Careful!</a:t>
            </a:r>
            <a:endParaRPr lang="en-US" dirty="0"/>
          </a:p>
        </p:txBody>
      </p:sp>
      <p:sp>
        <p:nvSpPr>
          <p:cNvPr id="2" name="Text Placeholder 1"/>
          <p:cNvSpPr>
            <a:spLocks noGrp="1"/>
          </p:cNvSpPr>
          <p:nvPr>
            <p:ph idx="1"/>
          </p:nvPr>
        </p:nvSpPr>
        <p:spPr/>
        <p:txBody>
          <a:bodyPr/>
          <a:lstStyle/>
          <a:p>
            <a:r>
              <a:rPr lang="en-US" dirty="0" smtClean="0"/>
              <a:t>Even if your conclusion offers “a way to use your paper in the real world,” </a:t>
            </a:r>
            <a:r>
              <a:rPr lang="en-US" dirty="0" smtClean="0">
                <a:solidFill>
                  <a:srgbClr val="FF0000"/>
                </a:solidFill>
              </a:rPr>
              <a:t>do NOT</a:t>
            </a:r>
            <a:r>
              <a:rPr lang="en-US" dirty="0" smtClean="0"/>
              <a:t> use the word ‘you’ or ‘we’ or any other personal pronoun ANYWHERE in your essay!</a:t>
            </a:r>
          </a:p>
          <a:p>
            <a:endParaRPr lang="en-US" sz="3200" dirty="0" smtClean="0"/>
          </a:p>
          <a:p>
            <a:r>
              <a:rPr lang="en-US" sz="3200" dirty="0" smtClean="0"/>
              <a:t>This evidence shows </a:t>
            </a:r>
            <a:r>
              <a:rPr lang="en-US" sz="3200" dirty="0" smtClean="0">
                <a:solidFill>
                  <a:srgbClr val="FF0000"/>
                </a:solidFill>
              </a:rPr>
              <a:t>us</a:t>
            </a:r>
            <a:r>
              <a:rPr lang="en-US" sz="3200" dirty="0" smtClean="0"/>
              <a:t> that </a:t>
            </a:r>
            <a:r>
              <a:rPr lang="en-US" sz="3200" dirty="0" smtClean="0">
                <a:solidFill>
                  <a:srgbClr val="FF0000"/>
                </a:solidFill>
              </a:rPr>
              <a:t>we</a:t>
            </a:r>
            <a:r>
              <a:rPr lang="en-US" sz="3200" dirty="0" smtClean="0"/>
              <a:t> should be wary of power. </a:t>
            </a:r>
            <a:r>
              <a:rPr lang="en-US" sz="3200" dirty="0" smtClean="0">
                <a:solidFill>
                  <a:srgbClr val="FF0000"/>
                </a:solidFill>
              </a:rPr>
              <a:t>NO</a:t>
            </a:r>
          </a:p>
          <a:p>
            <a:r>
              <a:rPr lang="en-US" sz="3200" dirty="0" smtClean="0"/>
              <a:t>This evidence reveals that power is a dangerous force. </a:t>
            </a:r>
            <a:r>
              <a:rPr lang="en-US" sz="3200" dirty="0" smtClean="0">
                <a:solidFill>
                  <a:srgbClr val="00B050"/>
                </a:solidFill>
              </a:rPr>
              <a:t>YES</a:t>
            </a:r>
            <a:endParaRPr lang="en-US" sz="3200" dirty="0">
              <a:solidFill>
                <a:srgbClr val="00B050"/>
              </a:solidFill>
            </a:endParaRPr>
          </a:p>
        </p:txBody>
      </p:sp>
    </p:spTree>
    <p:extLst>
      <p:ext uri="{BB962C8B-B14F-4D97-AF65-F5344CB8AC3E}">
        <p14:creationId xmlns:p14="http://schemas.microsoft.com/office/powerpoint/2010/main" val="24280115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Shape 556"/>
          <p:cNvSpPr/>
          <p:nvPr/>
        </p:nvSpPr>
        <p:spPr>
          <a:xfrm rot="10800000">
            <a:off x="3476200" y="199321"/>
            <a:ext cx="5239600" cy="1903600"/>
          </a:xfrm>
          <a:prstGeom prst="triangle">
            <a:avLst>
              <a:gd name="adj" fmla="val 49643"/>
            </a:avLst>
          </a:prstGeom>
          <a:solidFill>
            <a:srgbClr val="93C47D"/>
          </a:solidFill>
          <a:ln w="9525" cap="flat" cmpd="sng">
            <a:solidFill>
              <a:srgbClr val="000000"/>
            </a:solidFill>
            <a:prstDash val="solid"/>
            <a:round/>
            <a:headEnd type="none" w="med" len="med"/>
            <a:tailEnd type="none" w="med" len="med"/>
          </a:ln>
        </p:spPr>
        <p:txBody>
          <a:bodyPr wrap="square" lIns="121900" tIns="121900" rIns="121900" bIns="121900" anchor="ctr" anchorCtr="0">
            <a:noAutofit/>
          </a:bodyPr>
          <a:lstStyle/>
          <a:p>
            <a:pPr defTabSz="914400">
              <a:buSzPct val="25000"/>
            </a:pPr>
            <a:endParaRPr sz="2400" kern="0">
              <a:solidFill>
                <a:srgbClr val="C0791B"/>
              </a:solidFill>
              <a:latin typeface="Rambla"/>
              <a:ea typeface="Rambla"/>
              <a:cs typeface="Rambla"/>
              <a:sym typeface="Rambla"/>
            </a:endParaRPr>
          </a:p>
        </p:txBody>
      </p:sp>
      <p:sp>
        <p:nvSpPr>
          <p:cNvPr id="557" name="Shape 557"/>
          <p:cNvSpPr txBox="1"/>
          <p:nvPr/>
        </p:nvSpPr>
        <p:spPr>
          <a:xfrm>
            <a:off x="4495400" y="105900"/>
            <a:ext cx="3201300" cy="1797000"/>
          </a:xfrm>
          <a:prstGeom prst="rect">
            <a:avLst/>
          </a:prstGeom>
          <a:noFill/>
          <a:ln>
            <a:noFill/>
          </a:ln>
        </p:spPr>
        <p:txBody>
          <a:bodyPr wrap="square" lIns="121900" tIns="121900" rIns="121900" bIns="121900" anchor="t" anchorCtr="0">
            <a:noAutofit/>
          </a:bodyPr>
          <a:lstStyle/>
          <a:p>
            <a:pPr algn="ctr" defTabSz="914400">
              <a:buSzPct val="25000"/>
            </a:pPr>
            <a:r>
              <a:rPr lang="en-US" sz="2400" kern="0">
                <a:solidFill>
                  <a:srgbClr val="00FF00"/>
                </a:solidFill>
                <a:latin typeface="Rambla"/>
                <a:ea typeface="Rambla"/>
                <a:cs typeface="Rambla"/>
                <a:sym typeface="Rambla"/>
              </a:rPr>
              <a:t>Hook</a:t>
            </a:r>
          </a:p>
          <a:p>
            <a:pPr algn="ctr" defTabSz="914400">
              <a:buSzPct val="25000"/>
            </a:pPr>
            <a:r>
              <a:rPr lang="en-US" sz="2400" kern="0">
                <a:solidFill>
                  <a:srgbClr val="D558AB"/>
                </a:solidFill>
                <a:latin typeface="Rambla"/>
                <a:ea typeface="Rambla"/>
                <a:cs typeface="Rambla"/>
                <a:sym typeface="Rambla"/>
              </a:rPr>
              <a:t>Broad Context</a:t>
            </a:r>
          </a:p>
          <a:p>
            <a:pPr algn="ctr" defTabSz="914400">
              <a:buSzPct val="25000"/>
            </a:pPr>
            <a:endParaRPr sz="2400" kern="0">
              <a:solidFill>
                <a:srgbClr val="C0791B"/>
              </a:solidFill>
              <a:latin typeface="Rambla"/>
              <a:ea typeface="Rambla"/>
              <a:cs typeface="Rambla"/>
              <a:sym typeface="Rambla"/>
            </a:endParaRPr>
          </a:p>
          <a:p>
            <a:pPr algn="ctr" defTabSz="914400">
              <a:buSzPct val="25000"/>
            </a:pPr>
            <a:endParaRPr sz="2400" kern="0">
              <a:solidFill>
                <a:srgbClr val="C0791B"/>
              </a:solidFill>
              <a:latin typeface="Rambla"/>
              <a:ea typeface="Rambla"/>
              <a:cs typeface="Rambla"/>
              <a:sym typeface="Rambla"/>
            </a:endParaRPr>
          </a:p>
          <a:p>
            <a:pPr algn="ctr" defTabSz="914400">
              <a:buSzPct val="25000"/>
            </a:pPr>
            <a:r>
              <a:rPr lang="en-US" sz="2400" b="1" kern="0">
                <a:solidFill>
                  <a:srgbClr val="27278B"/>
                </a:solidFill>
                <a:latin typeface="Rambla"/>
                <a:ea typeface="Rambla"/>
                <a:cs typeface="Rambla"/>
                <a:sym typeface="Rambla"/>
              </a:rPr>
              <a:t>Thesis</a:t>
            </a:r>
          </a:p>
        </p:txBody>
      </p:sp>
      <p:sp>
        <p:nvSpPr>
          <p:cNvPr id="558" name="Shape 558"/>
          <p:cNvSpPr/>
          <p:nvPr/>
        </p:nvSpPr>
        <p:spPr>
          <a:xfrm>
            <a:off x="3588733" y="4167200"/>
            <a:ext cx="5239600" cy="2476000"/>
          </a:xfrm>
          <a:prstGeom prst="triangle">
            <a:avLst>
              <a:gd name="adj" fmla="val 50000"/>
            </a:avLst>
          </a:prstGeom>
          <a:solidFill>
            <a:srgbClr val="93C47D"/>
          </a:solidFill>
          <a:ln w="9525" cap="flat" cmpd="sng">
            <a:solidFill>
              <a:srgbClr val="000000"/>
            </a:solidFill>
            <a:prstDash val="solid"/>
            <a:round/>
            <a:headEnd type="none" w="med" len="med"/>
            <a:tailEnd type="none" w="med" len="med"/>
          </a:ln>
        </p:spPr>
        <p:txBody>
          <a:bodyPr wrap="square" lIns="121900" tIns="121900" rIns="121900" bIns="121900" anchor="ctr" anchorCtr="0">
            <a:noAutofit/>
          </a:bodyPr>
          <a:lstStyle/>
          <a:p>
            <a:pPr defTabSz="914400">
              <a:buSzPct val="25000"/>
            </a:pPr>
            <a:endParaRPr sz="2400" kern="0">
              <a:solidFill>
                <a:srgbClr val="C0791B"/>
              </a:solidFill>
              <a:latin typeface="Rambla"/>
              <a:ea typeface="Rambla"/>
              <a:cs typeface="Rambla"/>
              <a:sym typeface="Rambla"/>
            </a:endParaRPr>
          </a:p>
        </p:txBody>
      </p:sp>
      <p:sp>
        <p:nvSpPr>
          <p:cNvPr id="559" name="Shape 559"/>
          <p:cNvSpPr txBox="1"/>
          <p:nvPr/>
        </p:nvSpPr>
        <p:spPr>
          <a:xfrm>
            <a:off x="4064000" y="4734775"/>
            <a:ext cx="4291800" cy="1797000"/>
          </a:xfrm>
          <a:prstGeom prst="rect">
            <a:avLst/>
          </a:prstGeom>
          <a:noFill/>
          <a:ln>
            <a:noFill/>
          </a:ln>
        </p:spPr>
        <p:txBody>
          <a:bodyPr wrap="square" lIns="121900" tIns="121900" rIns="121900" bIns="121900" anchor="t" anchorCtr="0">
            <a:noAutofit/>
          </a:bodyPr>
          <a:lstStyle/>
          <a:p>
            <a:pPr algn="ctr" defTabSz="914400">
              <a:buSzPct val="25000"/>
            </a:pPr>
            <a:r>
              <a:rPr lang="en-US" sz="2400" kern="0" dirty="0">
                <a:solidFill>
                  <a:srgbClr val="9900FF"/>
                </a:solidFill>
                <a:latin typeface="Rambla"/>
                <a:ea typeface="Rambla"/>
                <a:cs typeface="Rambla"/>
                <a:sym typeface="Rambla"/>
              </a:rPr>
              <a:t>Restate your </a:t>
            </a:r>
            <a:r>
              <a:rPr lang="en-US" sz="2400" b="1" kern="0" dirty="0">
                <a:solidFill>
                  <a:srgbClr val="27278B"/>
                </a:solidFill>
                <a:latin typeface="Rambla"/>
                <a:ea typeface="Rambla"/>
                <a:cs typeface="Rambla"/>
                <a:sym typeface="Rambla"/>
              </a:rPr>
              <a:t>thesis</a:t>
            </a:r>
          </a:p>
          <a:p>
            <a:pPr algn="ctr" defTabSz="914400">
              <a:buSzPct val="25000"/>
            </a:pPr>
            <a:r>
              <a:rPr lang="en-US" sz="2400" kern="0" dirty="0">
                <a:solidFill>
                  <a:srgbClr val="9900FF"/>
                </a:solidFill>
                <a:latin typeface="Rambla"/>
                <a:ea typeface="Rambla"/>
                <a:cs typeface="Rambla"/>
                <a:sym typeface="Rambla"/>
              </a:rPr>
              <a:t>Synthesize key ideas</a:t>
            </a:r>
          </a:p>
          <a:p>
            <a:pPr algn="ctr" defTabSz="914400">
              <a:buSzPct val="25000"/>
            </a:pPr>
            <a:r>
              <a:rPr lang="en-US" sz="2400" b="1" kern="0" dirty="0" smtClean="0">
                <a:solidFill>
                  <a:srgbClr val="9900FF"/>
                </a:solidFill>
                <a:latin typeface="Rambla"/>
                <a:ea typeface="Rambla"/>
                <a:cs typeface="Rambla"/>
                <a:sym typeface="Rambla"/>
              </a:rPr>
              <a:t>[LA </a:t>
            </a:r>
            <a:r>
              <a:rPr lang="en-US" sz="2400" b="1" kern="0" dirty="0">
                <a:solidFill>
                  <a:srgbClr val="9900FF"/>
                </a:solidFill>
                <a:latin typeface="Rambla"/>
                <a:ea typeface="Rambla"/>
                <a:cs typeface="Rambla"/>
                <a:sym typeface="Rambla"/>
              </a:rPr>
              <a:t>- Universal </a:t>
            </a:r>
            <a:r>
              <a:rPr lang="en-US" sz="2400" b="1" kern="0" dirty="0" smtClean="0">
                <a:solidFill>
                  <a:srgbClr val="9900FF"/>
                </a:solidFill>
                <a:latin typeface="Rambla"/>
                <a:ea typeface="Rambla"/>
                <a:cs typeface="Rambla"/>
                <a:sym typeface="Rambla"/>
              </a:rPr>
              <a:t>Application/Theme]</a:t>
            </a:r>
            <a:endParaRPr lang="en-US" sz="2400" b="1" kern="0" dirty="0">
              <a:solidFill>
                <a:srgbClr val="9900FF"/>
              </a:solidFill>
              <a:latin typeface="Rambla"/>
              <a:ea typeface="Rambla"/>
              <a:cs typeface="Rambla"/>
              <a:sym typeface="Rambla"/>
            </a:endParaRPr>
          </a:p>
        </p:txBody>
      </p:sp>
      <p:sp>
        <p:nvSpPr>
          <p:cNvPr id="560" name="Shape 560"/>
          <p:cNvSpPr/>
          <p:nvPr/>
        </p:nvSpPr>
        <p:spPr>
          <a:xfrm>
            <a:off x="4357833" y="2191333"/>
            <a:ext cx="3576400" cy="462400"/>
          </a:xfrm>
          <a:prstGeom prst="rect">
            <a:avLst/>
          </a:prstGeom>
          <a:solidFill>
            <a:srgbClr val="C9DAF8"/>
          </a:solidFill>
          <a:ln w="19050" cap="flat" cmpd="sng">
            <a:solidFill>
              <a:schemeClr val="dk2"/>
            </a:solidFill>
            <a:prstDash val="solid"/>
            <a:round/>
            <a:headEnd type="none" w="med" len="med"/>
            <a:tailEnd type="none" w="med" len="med"/>
          </a:ln>
        </p:spPr>
        <p:txBody>
          <a:bodyPr wrap="square" lIns="121900" tIns="121900" rIns="121900" bIns="121900" anchor="ctr" anchorCtr="0">
            <a:noAutofit/>
          </a:bodyPr>
          <a:lstStyle/>
          <a:p>
            <a:pPr algn="ctr" defTabSz="914400">
              <a:buSzPct val="25000"/>
            </a:pPr>
            <a:r>
              <a:rPr lang="en-US" sz="2400" kern="0">
                <a:solidFill>
                  <a:srgbClr val="C0791B"/>
                </a:solidFill>
                <a:latin typeface="Rambla"/>
                <a:ea typeface="Rambla"/>
                <a:cs typeface="Rambla"/>
                <a:sym typeface="Rambla"/>
              </a:rPr>
              <a:t>Body Paragraph</a:t>
            </a:r>
          </a:p>
        </p:txBody>
      </p:sp>
      <p:sp>
        <p:nvSpPr>
          <p:cNvPr id="561" name="Shape 561"/>
          <p:cNvSpPr/>
          <p:nvPr/>
        </p:nvSpPr>
        <p:spPr>
          <a:xfrm>
            <a:off x="4357833" y="2903849"/>
            <a:ext cx="3576400" cy="462400"/>
          </a:xfrm>
          <a:prstGeom prst="rect">
            <a:avLst/>
          </a:prstGeom>
          <a:solidFill>
            <a:srgbClr val="C9DAF8"/>
          </a:solidFill>
          <a:ln w="19050" cap="flat" cmpd="sng">
            <a:solidFill>
              <a:schemeClr val="dk2"/>
            </a:solidFill>
            <a:prstDash val="solid"/>
            <a:round/>
            <a:headEnd type="none" w="med" len="med"/>
            <a:tailEnd type="none" w="med" len="med"/>
          </a:ln>
        </p:spPr>
        <p:txBody>
          <a:bodyPr wrap="square" lIns="121900" tIns="121900" rIns="121900" bIns="121900" anchor="ctr" anchorCtr="0">
            <a:noAutofit/>
          </a:bodyPr>
          <a:lstStyle/>
          <a:p>
            <a:pPr algn="ctr" defTabSz="914400">
              <a:buSzPct val="25000"/>
            </a:pPr>
            <a:r>
              <a:rPr lang="en-US" sz="2400" kern="0">
                <a:solidFill>
                  <a:srgbClr val="C0791B"/>
                </a:solidFill>
                <a:latin typeface="Rambla"/>
                <a:ea typeface="Rambla"/>
                <a:cs typeface="Rambla"/>
                <a:sym typeface="Rambla"/>
              </a:rPr>
              <a:t>Body Paragraph</a:t>
            </a:r>
          </a:p>
        </p:txBody>
      </p:sp>
      <p:sp>
        <p:nvSpPr>
          <p:cNvPr id="562" name="Shape 562"/>
          <p:cNvSpPr/>
          <p:nvPr/>
        </p:nvSpPr>
        <p:spPr>
          <a:xfrm>
            <a:off x="4420333" y="3616400"/>
            <a:ext cx="3576400" cy="462400"/>
          </a:xfrm>
          <a:prstGeom prst="rect">
            <a:avLst/>
          </a:prstGeom>
          <a:solidFill>
            <a:srgbClr val="C9DAF8"/>
          </a:solidFill>
          <a:ln w="19050" cap="flat" cmpd="sng">
            <a:solidFill>
              <a:schemeClr val="dk2"/>
            </a:solidFill>
            <a:prstDash val="solid"/>
            <a:round/>
            <a:headEnd type="none" w="med" len="med"/>
            <a:tailEnd type="none" w="med" len="med"/>
          </a:ln>
        </p:spPr>
        <p:txBody>
          <a:bodyPr wrap="square" lIns="121900" tIns="121900" rIns="121900" bIns="121900" anchor="ctr" anchorCtr="0">
            <a:noAutofit/>
          </a:bodyPr>
          <a:lstStyle/>
          <a:p>
            <a:pPr algn="ctr" defTabSz="914400">
              <a:buSzPct val="25000"/>
            </a:pPr>
            <a:r>
              <a:rPr lang="en-US" sz="2400" kern="0">
                <a:solidFill>
                  <a:srgbClr val="C0791B"/>
                </a:solidFill>
                <a:latin typeface="Rambla"/>
                <a:ea typeface="Rambla"/>
                <a:cs typeface="Rambla"/>
                <a:sym typeface="Rambla"/>
              </a:rPr>
              <a:t>Body Paragraph</a:t>
            </a:r>
          </a:p>
        </p:txBody>
      </p:sp>
      <p:sp>
        <p:nvSpPr>
          <p:cNvPr id="563" name="Shape 563"/>
          <p:cNvSpPr txBox="1"/>
          <p:nvPr/>
        </p:nvSpPr>
        <p:spPr>
          <a:xfrm>
            <a:off x="600233" y="262600"/>
            <a:ext cx="2988500" cy="612800"/>
          </a:xfrm>
          <a:prstGeom prst="rect">
            <a:avLst/>
          </a:prstGeom>
          <a:noFill/>
          <a:ln>
            <a:noFill/>
          </a:ln>
        </p:spPr>
        <p:txBody>
          <a:bodyPr wrap="square" lIns="121900" tIns="121900" rIns="121900" bIns="121900" anchor="t" anchorCtr="0">
            <a:noAutofit/>
          </a:bodyPr>
          <a:lstStyle/>
          <a:p>
            <a:pPr defTabSz="914400">
              <a:buSzPct val="25000"/>
            </a:pPr>
            <a:r>
              <a:rPr lang="en-US" sz="3200" kern="0">
                <a:solidFill>
                  <a:srgbClr val="C0791B"/>
                </a:solidFill>
                <a:latin typeface="Rambla"/>
                <a:ea typeface="Rambla"/>
                <a:cs typeface="Rambla"/>
                <a:sym typeface="Rambla"/>
              </a:rPr>
              <a:t>Introduction</a:t>
            </a:r>
          </a:p>
        </p:txBody>
      </p:sp>
      <p:sp>
        <p:nvSpPr>
          <p:cNvPr id="564" name="Shape 564"/>
          <p:cNvSpPr txBox="1"/>
          <p:nvPr/>
        </p:nvSpPr>
        <p:spPr>
          <a:xfrm>
            <a:off x="662683" y="5405200"/>
            <a:ext cx="2863600" cy="787600"/>
          </a:xfrm>
          <a:prstGeom prst="rect">
            <a:avLst/>
          </a:prstGeom>
          <a:noFill/>
          <a:ln>
            <a:noFill/>
          </a:ln>
        </p:spPr>
        <p:txBody>
          <a:bodyPr wrap="square" lIns="121900" tIns="121900" rIns="121900" bIns="121900" anchor="t" anchorCtr="0">
            <a:noAutofit/>
          </a:bodyPr>
          <a:lstStyle/>
          <a:p>
            <a:pPr defTabSz="914400">
              <a:buSzPct val="25000"/>
            </a:pPr>
            <a:r>
              <a:rPr lang="en-US" sz="3200" kern="0">
                <a:solidFill>
                  <a:srgbClr val="C0791B"/>
                </a:solidFill>
                <a:latin typeface="Rambla"/>
                <a:ea typeface="Rambla"/>
                <a:cs typeface="Rambla"/>
                <a:sym typeface="Rambla"/>
              </a:rPr>
              <a:t>Conclusion</a:t>
            </a:r>
          </a:p>
        </p:txBody>
      </p:sp>
      <p:sp>
        <p:nvSpPr>
          <p:cNvPr id="565" name="Shape 565"/>
          <p:cNvSpPr txBox="1"/>
          <p:nvPr/>
        </p:nvSpPr>
        <p:spPr>
          <a:xfrm>
            <a:off x="712767" y="2125800"/>
            <a:ext cx="3020000" cy="2550800"/>
          </a:xfrm>
          <a:prstGeom prst="rect">
            <a:avLst/>
          </a:prstGeom>
          <a:noFill/>
          <a:ln>
            <a:noFill/>
          </a:ln>
        </p:spPr>
        <p:txBody>
          <a:bodyPr wrap="square" lIns="121900" tIns="121900" rIns="121900" bIns="121900" anchor="t" anchorCtr="0">
            <a:noAutofit/>
          </a:bodyPr>
          <a:lstStyle/>
          <a:p>
            <a:pPr defTabSz="914400">
              <a:buSzPct val="25000"/>
            </a:pPr>
            <a:endParaRPr sz="4800" b="1" kern="0">
              <a:solidFill>
                <a:srgbClr val="0000FF"/>
              </a:solidFill>
              <a:latin typeface="Rambla"/>
              <a:ea typeface="Rambla"/>
              <a:cs typeface="Rambla"/>
              <a:sym typeface="Rambla"/>
            </a:endParaRPr>
          </a:p>
        </p:txBody>
      </p:sp>
    </p:spTree>
    <p:extLst>
      <p:ext uri="{BB962C8B-B14F-4D97-AF65-F5344CB8AC3E}">
        <p14:creationId xmlns:p14="http://schemas.microsoft.com/office/powerpoint/2010/main" val="2417450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30" name="Shape 430"/>
          <p:cNvSpPr txBox="1">
            <a:spLocks noGrp="1"/>
          </p:cNvSpPr>
          <p:nvPr>
            <p:ph type="title"/>
          </p:nvPr>
        </p:nvSpPr>
        <p:spPr>
          <a:xfrm>
            <a:off x="609600" y="1105911"/>
            <a:ext cx="10972800" cy="1143000"/>
          </a:xfrm>
          <a:prstGeom prst="rect">
            <a:avLst/>
          </a:prstGeom>
          <a:noFill/>
          <a:ln>
            <a:noFill/>
          </a:ln>
        </p:spPr>
        <p:txBody>
          <a:bodyPr wrap="square" lIns="91425" tIns="45700" rIns="91425" bIns="45700" anchor="ctr" anchorCtr="0">
            <a:noAutofit/>
          </a:bodyPr>
          <a:lstStyle/>
          <a:p>
            <a:pPr marL="0" marR="0" lvl="0" indent="-234315" algn="l" rtl="0">
              <a:spcBef>
                <a:spcPts val="0"/>
              </a:spcBef>
              <a:buClr>
                <a:schemeClr val="dk2"/>
              </a:buClr>
              <a:buSzPct val="108529"/>
              <a:buFont typeface="Rambla"/>
              <a:buNone/>
            </a:pPr>
            <a:r>
              <a:rPr lang="en-US" sz="3400" b="1" i="0" u="none" strike="noStrike" cap="none" dirty="0">
                <a:solidFill>
                  <a:schemeClr val="dk2"/>
                </a:solidFill>
                <a:latin typeface="Rambla"/>
                <a:ea typeface="Rambla"/>
                <a:cs typeface="Rambla"/>
                <a:sym typeface="Rambla"/>
              </a:rPr>
              <a:t>Lit. analysis essays typically require an introduction with…</a:t>
            </a:r>
          </a:p>
        </p:txBody>
      </p:sp>
      <p:sp>
        <p:nvSpPr>
          <p:cNvPr id="429" name="Shape 429"/>
          <p:cNvSpPr txBox="1">
            <a:spLocks noGrp="1"/>
          </p:cNvSpPr>
          <p:nvPr>
            <p:ph idx="1"/>
          </p:nvPr>
        </p:nvSpPr>
        <p:spPr>
          <a:xfrm>
            <a:off x="609600" y="2377439"/>
            <a:ext cx="10972800" cy="4122585"/>
          </a:xfrm>
          <a:prstGeom prst="rect">
            <a:avLst/>
          </a:prstGeom>
          <a:noFill/>
          <a:ln>
            <a:noFill/>
          </a:ln>
        </p:spPr>
        <p:txBody>
          <a:bodyPr wrap="square" lIns="91425" tIns="45700" rIns="91425" bIns="45700" anchor="t" anchorCtr="0">
            <a:noAutofit/>
          </a:bodyPr>
          <a:lstStyle/>
          <a:p>
            <a:pPr marL="365760" marR="0" lvl="0" indent="-270639" algn="l" rtl="0">
              <a:spcBef>
                <a:spcPts val="0"/>
              </a:spcBef>
              <a:spcAft>
                <a:spcPts val="0"/>
              </a:spcAft>
              <a:buClr>
                <a:schemeClr val="accent1"/>
              </a:buClr>
              <a:buSzPct val="100000"/>
              <a:buFont typeface="Noto Sans Symbols"/>
              <a:buChar char="▶"/>
            </a:pPr>
            <a:r>
              <a:rPr lang="en-US" sz="1800" b="1" i="0" u="none" strike="noStrike" cap="none" dirty="0">
                <a:solidFill>
                  <a:srgbClr val="00B050"/>
                </a:solidFill>
              </a:rPr>
              <a:t>Hook </a:t>
            </a:r>
            <a:r>
              <a:rPr lang="en-US" sz="1800" b="1" i="0" u="none" strike="noStrike" cap="none" dirty="0">
                <a:solidFill>
                  <a:schemeClr val="dk1"/>
                </a:solidFill>
              </a:rPr>
              <a:t>– an interesting lead that grabs reader’s attention</a:t>
            </a:r>
          </a:p>
          <a:p>
            <a:pPr marR="0" lvl="1" algn="l" rtl="0">
              <a:spcBef>
                <a:spcPts val="0"/>
              </a:spcBef>
              <a:spcAft>
                <a:spcPts val="0"/>
              </a:spcAft>
              <a:buClr>
                <a:schemeClr val="accent1"/>
              </a:buClr>
              <a:buSzPct val="100000"/>
              <a:buFont typeface="Verdana"/>
              <a:buChar char="◦"/>
            </a:pPr>
            <a:r>
              <a:rPr lang="en-US" sz="1800" b="1" dirty="0"/>
              <a:t>Integrated quote</a:t>
            </a:r>
          </a:p>
          <a:p>
            <a:pPr marR="0" lvl="1" algn="l" rtl="0">
              <a:spcBef>
                <a:spcPts val="0"/>
              </a:spcBef>
              <a:spcAft>
                <a:spcPts val="0"/>
              </a:spcAft>
              <a:buClr>
                <a:schemeClr val="accent1"/>
              </a:buClr>
              <a:buSzPct val="100000"/>
              <a:buFont typeface="Verdana"/>
              <a:buChar char="◦"/>
            </a:pPr>
            <a:r>
              <a:rPr lang="en-US" sz="1800" b="1" dirty="0"/>
              <a:t>Anecdote</a:t>
            </a:r>
          </a:p>
          <a:p>
            <a:pPr marR="0" lvl="1" algn="l" rtl="0">
              <a:spcBef>
                <a:spcPts val="0"/>
              </a:spcBef>
              <a:spcAft>
                <a:spcPts val="0"/>
              </a:spcAft>
              <a:buClr>
                <a:schemeClr val="accent1"/>
              </a:buClr>
              <a:buSzPct val="100000"/>
              <a:buFont typeface="Verdana"/>
              <a:buChar char="◦"/>
            </a:pPr>
            <a:r>
              <a:rPr lang="en-US" sz="1800" b="1" dirty="0"/>
              <a:t>Interesting historical context</a:t>
            </a:r>
          </a:p>
          <a:p>
            <a:pPr marL="365760" marR="0" lvl="0" indent="-264160" algn="l" rtl="0">
              <a:spcBef>
                <a:spcPts val="400"/>
              </a:spcBef>
              <a:spcAft>
                <a:spcPts val="0"/>
              </a:spcAft>
              <a:buClr>
                <a:schemeClr val="accent1"/>
              </a:buClr>
              <a:buSzPct val="94331"/>
              <a:buFont typeface="Noto Sans Symbols"/>
              <a:buNone/>
            </a:pPr>
            <a:endParaRPr sz="1800" b="1" i="0" u="none" strike="noStrike" cap="none" dirty="0">
              <a:solidFill>
                <a:schemeClr val="dk1"/>
              </a:solidFill>
            </a:endParaRPr>
          </a:p>
          <a:p>
            <a:pPr marL="365760" marR="0" lvl="0" indent="-270639" algn="l" rtl="0">
              <a:spcBef>
                <a:spcPts val="400"/>
              </a:spcBef>
              <a:spcAft>
                <a:spcPts val="0"/>
              </a:spcAft>
              <a:buClr>
                <a:schemeClr val="accent1"/>
              </a:buClr>
              <a:buSzPct val="100000"/>
              <a:buFont typeface="Noto Sans Symbols"/>
              <a:buChar char="▶"/>
            </a:pPr>
            <a:r>
              <a:rPr lang="en-US" sz="1800" b="1" i="0" u="none" strike="noStrike" cap="none" dirty="0">
                <a:solidFill>
                  <a:schemeClr val="accent6"/>
                </a:solidFill>
              </a:rPr>
              <a:t>Context </a:t>
            </a:r>
            <a:r>
              <a:rPr lang="en-US" sz="1800" b="1" i="0" u="none" strike="noStrike" cap="none" dirty="0">
                <a:solidFill>
                  <a:schemeClr val="dk1"/>
                </a:solidFill>
              </a:rPr>
              <a:t>– a few sentences that set the situation for your essay</a:t>
            </a:r>
          </a:p>
          <a:p>
            <a:pPr marL="621792" marR="0" lvl="1" indent="-220027" algn="l" rtl="0">
              <a:spcBef>
                <a:spcPts val="324"/>
              </a:spcBef>
              <a:spcAft>
                <a:spcPts val="0"/>
              </a:spcAft>
              <a:buClr>
                <a:schemeClr val="accent1"/>
              </a:buClr>
              <a:buSzPct val="100000"/>
              <a:buFont typeface="Verdana"/>
              <a:buChar char="◦"/>
            </a:pPr>
            <a:r>
              <a:rPr lang="en-US" sz="1800" b="1" i="0" u="sng" strike="noStrike" cap="none" dirty="0" smtClean="0">
                <a:solidFill>
                  <a:schemeClr val="dk1"/>
                </a:solidFill>
              </a:rPr>
              <a:t>Author/famou</a:t>
            </a:r>
            <a:r>
              <a:rPr lang="en-US" sz="1800" b="1" u="sng" dirty="0" smtClean="0">
                <a:solidFill>
                  <a:schemeClr val="dk1"/>
                </a:solidFill>
              </a:rPr>
              <a:t>s figure</a:t>
            </a:r>
            <a:r>
              <a:rPr lang="en-US" sz="1800" b="1" i="0" u="sng" strike="noStrike" cap="none" dirty="0" smtClean="0">
                <a:solidFill>
                  <a:schemeClr val="dk1"/>
                </a:solidFill>
              </a:rPr>
              <a:t> </a:t>
            </a:r>
            <a:r>
              <a:rPr lang="en-US" sz="1800" b="1" i="0" u="sng" strike="noStrike" cap="none" dirty="0">
                <a:solidFill>
                  <a:schemeClr val="dk1"/>
                </a:solidFill>
              </a:rPr>
              <a:t>bio</a:t>
            </a:r>
          </a:p>
          <a:p>
            <a:pPr marL="621792" marR="0" lvl="1" indent="-220027" algn="l" rtl="0">
              <a:spcBef>
                <a:spcPts val="324"/>
              </a:spcBef>
              <a:spcAft>
                <a:spcPts val="0"/>
              </a:spcAft>
              <a:buClr>
                <a:schemeClr val="accent1"/>
              </a:buClr>
              <a:buSzPct val="100000"/>
              <a:buFont typeface="Verdana"/>
              <a:buChar char="◦"/>
            </a:pPr>
            <a:r>
              <a:rPr lang="en-US" sz="1800" b="1" i="0" u="none" strike="noStrike" cap="none" dirty="0">
                <a:solidFill>
                  <a:schemeClr val="dk1"/>
                </a:solidFill>
              </a:rPr>
              <a:t>Reception of book when originally published</a:t>
            </a:r>
          </a:p>
          <a:p>
            <a:pPr marL="621792" marR="0" lvl="1" indent="-220027" algn="l" rtl="0">
              <a:spcBef>
                <a:spcPts val="324"/>
              </a:spcBef>
              <a:spcAft>
                <a:spcPts val="0"/>
              </a:spcAft>
              <a:buClr>
                <a:schemeClr val="accent1"/>
              </a:buClr>
              <a:buSzPct val="100000"/>
              <a:buFont typeface="Verdana"/>
              <a:buChar char="◦"/>
            </a:pPr>
            <a:r>
              <a:rPr lang="en-US" sz="1800" b="1" i="0" u="sng" strike="noStrike" cap="none" dirty="0">
                <a:solidFill>
                  <a:schemeClr val="dk1"/>
                </a:solidFill>
              </a:rPr>
              <a:t>Historical context</a:t>
            </a:r>
          </a:p>
          <a:p>
            <a:pPr marL="621792" marR="0" lvl="1" indent="-220027" algn="l" rtl="0">
              <a:spcBef>
                <a:spcPts val="324"/>
              </a:spcBef>
              <a:spcAft>
                <a:spcPts val="0"/>
              </a:spcAft>
              <a:buClr>
                <a:schemeClr val="accent1"/>
              </a:buClr>
              <a:buSzPct val="100000"/>
              <a:buFont typeface="Verdana"/>
              <a:buChar char="◦"/>
            </a:pPr>
            <a:r>
              <a:rPr lang="en-US" sz="1800" b="1" i="0" u="none" strike="noStrike" cap="none" dirty="0">
                <a:solidFill>
                  <a:schemeClr val="dk1"/>
                </a:solidFill>
              </a:rPr>
              <a:t>Book overview/summary</a:t>
            </a:r>
          </a:p>
          <a:p>
            <a:pPr marL="621792" marR="0" lvl="1" indent="-220027" algn="l" rtl="0">
              <a:spcBef>
                <a:spcPts val="324"/>
              </a:spcBef>
              <a:spcAft>
                <a:spcPts val="0"/>
              </a:spcAft>
              <a:buClr>
                <a:schemeClr val="accent1"/>
              </a:buClr>
              <a:buSzPct val="100000"/>
              <a:buFont typeface="Verdana"/>
              <a:buChar char="◦"/>
            </a:pPr>
            <a:r>
              <a:rPr lang="en-US" sz="1800" b="1" i="0" u="none" strike="noStrike" cap="none" dirty="0">
                <a:solidFill>
                  <a:schemeClr val="dk1"/>
                </a:solidFill>
              </a:rPr>
              <a:t>Reception of book in today’s society</a:t>
            </a:r>
          </a:p>
          <a:p>
            <a:pPr marL="621792" marR="0" lvl="1" indent="-220027" algn="l" rtl="0">
              <a:spcBef>
                <a:spcPts val="324"/>
              </a:spcBef>
              <a:spcAft>
                <a:spcPts val="0"/>
              </a:spcAft>
              <a:buClr>
                <a:schemeClr val="accent1"/>
              </a:buClr>
              <a:buSzPct val="100000"/>
              <a:buFont typeface="Verdana"/>
              <a:buChar char="◦"/>
            </a:pPr>
            <a:r>
              <a:rPr lang="en-US" sz="1800" b="1" i="0" u="none" strike="noStrike" cap="none" dirty="0">
                <a:solidFill>
                  <a:schemeClr val="dk1"/>
                </a:solidFill>
              </a:rPr>
              <a:t>Current event that is connected and relevant</a:t>
            </a:r>
          </a:p>
          <a:p>
            <a:pPr marL="109728" marR="0" lvl="0" indent="-115948" algn="l" rtl="0">
              <a:spcBef>
                <a:spcPts val="400"/>
              </a:spcBef>
              <a:spcAft>
                <a:spcPts val="0"/>
              </a:spcAft>
              <a:buClr>
                <a:schemeClr val="accent1"/>
              </a:buClr>
              <a:buSzPct val="94331"/>
              <a:buFont typeface="Noto Sans Symbols"/>
              <a:buNone/>
            </a:pPr>
            <a:endParaRPr sz="1800" b="1" i="0" u="none" strike="noStrike" cap="none" dirty="0">
              <a:solidFill>
                <a:schemeClr val="dk1"/>
              </a:solidFill>
            </a:endParaRPr>
          </a:p>
          <a:p>
            <a:pPr marL="365760" marR="0" lvl="0" indent="-270639" algn="l" rtl="0">
              <a:spcBef>
                <a:spcPts val="400"/>
              </a:spcBef>
              <a:spcAft>
                <a:spcPts val="0"/>
              </a:spcAft>
              <a:buClr>
                <a:schemeClr val="accent1"/>
              </a:buClr>
              <a:buSzPct val="100000"/>
              <a:buFont typeface="Noto Sans Symbols"/>
              <a:buChar char="▶"/>
            </a:pPr>
            <a:r>
              <a:rPr lang="en-US" sz="1800" b="1" i="0" u="none" strike="noStrike" cap="none" dirty="0">
                <a:solidFill>
                  <a:schemeClr val="accent5"/>
                </a:solidFill>
              </a:rPr>
              <a:t>Thesis</a:t>
            </a:r>
            <a:r>
              <a:rPr lang="en-US" sz="1800" b="1" i="0" u="none" strike="noStrike" cap="none" dirty="0">
                <a:solidFill>
                  <a:schemeClr val="dk1"/>
                </a:solidFill>
              </a:rPr>
              <a:t> – clear statement that defines what your essay will be about</a:t>
            </a:r>
          </a:p>
        </p:txBody>
      </p:sp>
    </p:spTree>
    <p:extLst>
      <p:ext uri="{BB962C8B-B14F-4D97-AF65-F5344CB8AC3E}">
        <p14:creationId xmlns:p14="http://schemas.microsoft.com/office/powerpoint/2010/main" val="22288799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embed a quote:</a:t>
            </a:r>
            <a:endParaRPr lang="en-US" dirty="0"/>
          </a:p>
        </p:txBody>
      </p:sp>
      <p:sp>
        <p:nvSpPr>
          <p:cNvPr id="3" name="Content Placeholder 2"/>
          <p:cNvSpPr>
            <a:spLocks noGrp="1"/>
          </p:cNvSpPr>
          <p:nvPr>
            <p:ph idx="1"/>
          </p:nvPr>
        </p:nvSpPr>
        <p:spPr>
          <a:xfrm>
            <a:off x="685800" y="1778924"/>
            <a:ext cx="10820400" cy="5178829"/>
          </a:xfrm>
        </p:spPr>
        <p:txBody>
          <a:bodyPr>
            <a:normAutofit lnSpcReduction="10000"/>
          </a:bodyPr>
          <a:lstStyle/>
          <a:p>
            <a:r>
              <a:rPr lang="en-US" dirty="0" smtClean="0"/>
              <a:t>Find a way to introduce the quote INSIDE a sentence, instead of placing it alone.</a:t>
            </a:r>
          </a:p>
          <a:p>
            <a:r>
              <a:rPr lang="en-US" b="1" dirty="0" smtClean="0"/>
              <a:t>Before (not embedded – two sentences): </a:t>
            </a:r>
          </a:p>
          <a:p>
            <a:pPr lvl="1"/>
            <a:r>
              <a:rPr lang="en-US" dirty="0" smtClean="0"/>
              <a:t>Achebe characterizes Okonkwo as aggressive to show that his main motivation in life is appearing strong. “Perhaps </a:t>
            </a:r>
            <a:r>
              <a:rPr lang="en-US" dirty="0"/>
              <a:t>down in his heart </a:t>
            </a:r>
            <a:r>
              <a:rPr lang="en-US" i="1" dirty="0"/>
              <a:t>Okonkwo</a:t>
            </a:r>
            <a:r>
              <a:rPr lang="en-US" dirty="0"/>
              <a:t> was not a cruel man. But his whole life was dominated by fear, the fear of failure and </a:t>
            </a:r>
            <a:r>
              <a:rPr lang="en-US" dirty="0" smtClean="0"/>
              <a:t>weakness” (Achebe 14).</a:t>
            </a:r>
            <a:endParaRPr lang="en-US" dirty="0"/>
          </a:p>
          <a:p>
            <a:r>
              <a:rPr lang="en-US" b="1" dirty="0" smtClean="0"/>
              <a:t>After (good embedding):</a:t>
            </a:r>
          </a:p>
          <a:p>
            <a:pPr lvl="1"/>
            <a:r>
              <a:rPr lang="en-US" dirty="0"/>
              <a:t>Achebe characterizes Okonkwo as aggressive to show that </a:t>
            </a:r>
            <a:r>
              <a:rPr lang="en-US" dirty="0" smtClean="0"/>
              <a:t>“down </a:t>
            </a:r>
            <a:r>
              <a:rPr lang="en-US" dirty="0"/>
              <a:t>in his heart </a:t>
            </a:r>
            <a:r>
              <a:rPr lang="en-US" i="1" dirty="0"/>
              <a:t>Okonkwo</a:t>
            </a:r>
            <a:r>
              <a:rPr lang="en-US" dirty="0"/>
              <a:t> was not a cruel man. But his whole life was dominated by fear, the fear of failure and weakness” (Achebe 14</a:t>
            </a:r>
            <a:r>
              <a:rPr lang="en-US" dirty="0" smtClean="0"/>
              <a:t>). This shows his main motivation in life is appearing strong.</a:t>
            </a:r>
          </a:p>
          <a:p>
            <a:r>
              <a:rPr lang="en-US" b="1" dirty="0" smtClean="0"/>
              <a:t>Better embedding:</a:t>
            </a:r>
          </a:p>
          <a:p>
            <a:pPr lvl="1"/>
            <a:r>
              <a:rPr lang="en-US" dirty="0" smtClean="0"/>
              <a:t>Achebe characterizes Okonkwo as aggressive, although “down in his heart [he] was not a cruel man” (Achebe 14). However, “his whole life was dominated by […] the fear of failure and weakness” and this motivation to appear strong drives the plot of the story. </a:t>
            </a:r>
          </a:p>
          <a:p>
            <a:pPr lvl="1"/>
            <a:endParaRPr lang="en-US" dirty="0" smtClean="0"/>
          </a:p>
        </p:txBody>
      </p:sp>
    </p:spTree>
    <p:extLst>
      <p:ext uri="{BB962C8B-B14F-4D97-AF65-F5344CB8AC3E}">
        <p14:creationId xmlns:p14="http://schemas.microsoft.com/office/powerpoint/2010/main" val="426149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embed a quote:</a:t>
            </a:r>
            <a:endParaRPr lang="en-US" dirty="0"/>
          </a:p>
        </p:txBody>
      </p:sp>
      <p:sp>
        <p:nvSpPr>
          <p:cNvPr id="3" name="Content Placeholder 2"/>
          <p:cNvSpPr>
            <a:spLocks noGrp="1"/>
          </p:cNvSpPr>
          <p:nvPr>
            <p:ph idx="1"/>
          </p:nvPr>
        </p:nvSpPr>
        <p:spPr>
          <a:xfrm>
            <a:off x="685800" y="1778924"/>
            <a:ext cx="10820400" cy="5178829"/>
          </a:xfrm>
        </p:spPr>
        <p:txBody>
          <a:bodyPr>
            <a:normAutofit/>
          </a:bodyPr>
          <a:lstStyle/>
          <a:p>
            <a:r>
              <a:rPr lang="en-US" sz="2800" b="1" dirty="0" smtClean="0"/>
              <a:t>Use embedding to avoid repeating information.</a:t>
            </a:r>
          </a:p>
          <a:p>
            <a:r>
              <a:rPr lang="en-US" u="sng" dirty="0" smtClean="0"/>
              <a:t>Before (not embedded):</a:t>
            </a:r>
          </a:p>
          <a:p>
            <a:pPr lvl="1"/>
            <a:r>
              <a:rPr lang="en-US" dirty="0" smtClean="0"/>
              <a:t>Okonkwo’s father is lazy, and so he does not have any advantages to start his life</a:t>
            </a:r>
            <a:r>
              <a:rPr lang="en-US" dirty="0"/>
              <a:t>. “With a father like </a:t>
            </a:r>
            <a:r>
              <a:rPr lang="en-US" i="1" dirty="0" err="1"/>
              <a:t>Unoka</a:t>
            </a:r>
            <a:r>
              <a:rPr lang="en-US" dirty="0"/>
              <a:t>, Okonkwo did not have the start in life which many young men </a:t>
            </a:r>
            <a:r>
              <a:rPr lang="en-US" dirty="0" smtClean="0"/>
              <a:t>had” (Achebe 9). </a:t>
            </a:r>
            <a:endParaRPr lang="en-US" dirty="0"/>
          </a:p>
          <a:p>
            <a:r>
              <a:rPr lang="en-US" b="1" dirty="0" smtClean="0"/>
              <a:t>Notice how this example repeats the same information. Find a way to make the quote speak for itself.</a:t>
            </a:r>
          </a:p>
          <a:p>
            <a:r>
              <a:rPr lang="en-US" u="sng" dirty="0" smtClean="0"/>
              <a:t>Embedded (basic):</a:t>
            </a:r>
          </a:p>
          <a:p>
            <a:pPr lvl="1"/>
            <a:r>
              <a:rPr lang="en-US" dirty="0" smtClean="0"/>
              <a:t>In the beginning of the novel, </a:t>
            </a:r>
            <a:r>
              <a:rPr lang="en-US" b="1" dirty="0" smtClean="0"/>
              <a:t>Achebe shows that </a:t>
            </a:r>
            <a:r>
              <a:rPr lang="en-US" dirty="0" smtClean="0"/>
              <a:t>“With </a:t>
            </a:r>
            <a:r>
              <a:rPr lang="en-US" dirty="0"/>
              <a:t>a father like </a:t>
            </a:r>
            <a:r>
              <a:rPr lang="en-US" dirty="0" err="1"/>
              <a:t>Unoka</a:t>
            </a:r>
            <a:r>
              <a:rPr lang="en-US" dirty="0"/>
              <a:t>, Okonkwo did not have the start in life which many young men had” (Achebe </a:t>
            </a:r>
            <a:r>
              <a:rPr lang="en-US" dirty="0" smtClean="0"/>
              <a:t>#).</a:t>
            </a:r>
          </a:p>
          <a:p>
            <a:r>
              <a:rPr lang="en-US" u="sng" dirty="0" smtClean="0"/>
              <a:t>Embedded (Advanced): </a:t>
            </a:r>
          </a:p>
          <a:p>
            <a:pPr lvl="1"/>
            <a:r>
              <a:rPr lang="en-US" dirty="0" smtClean="0"/>
              <a:t>Early in the novel it becomes clear that </a:t>
            </a:r>
            <a:r>
              <a:rPr lang="en-US" dirty="0" err="1" smtClean="0"/>
              <a:t>Unoka</a:t>
            </a:r>
            <a:r>
              <a:rPr lang="en-US" dirty="0" smtClean="0"/>
              <a:t> is so lazy that “Okonkwo </a:t>
            </a:r>
            <a:r>
              <a:rPr lang="en-US" dirty="0"/>
              <a:t>did not have the start in life which many young men had” (Achebe </a:t>
            </a:r>
            <a:r>
              <a:rPr lang="en-US" dirty="0" smtClean="0"/>
              <a:t>#).</a:t>
            </a:r>
          </a:p>
        </p:txBody>
      </p:sp>
    </p:spTree>
    <p:extLst>
      <p:ext uri="{BB962C8B-B14F-4D97-AF65-F5344CB8AC3E}">
        <p14:creationId xmlns:p14="http://schemas.microsoft.com/office/powerpoint/2010/main" val="234878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 embedding tips</a:t>
            </a:r>
            <a:endParaRPr lang="en-US" dirty="0"/>
          </a:p>
        </p:txBody>
      </p:sp>
      <p:sp>
        <p:nvSpPr>
          <p:cNvPr id="3" name="Content Placeholder 2"/>
          <p:cNvSpPr>
            <a:spLocks noGrp="1"/>
          </p:cNvSpPr>
          <p:nvPr>
            <p:ph idx="1"/>
          </p:nvPr>
        </p:nvSpPr>
        <p:spPr>
          <a:xfrm>
            <a:off x="685800" y="2194560"/>
            <a:ext cx="10820400" cy="4214553"/>
          </a:xfrm>
        </p:spPr>
        <p:txBody>
          <a:bodyPr>
            <a:normAutofit lnSpcReduction="10000"/>
          </a:bodyPr>
          <a:lstStyle/>
          <a:p>
            <a:r>
              <a:rPr lang="en-US" dirty="0">
                <a:solidFill>
                  <a:srgbClr val="FF0000"/>
                </a:solidFill>
              </a:rPr>
              <a:t>DO NOT!</a:t>
            </a:r>
          </a:p>
          <a:p>
            <a:r>
              <a:rPr lang="en-US" dirty="0"/>
              <a:t> . . . use quotes to repeat the same thing you’ve written:</a:t>
            </a:r>
          </a:p>
          <a:p>
            <a:r>
              <a:rPr lang="en-US" dirty="0"/>
              <a:t>Boxer believes that Napoleon is always correct. He says, “Napoleon is always right” (X). NOOOOOOOOOOOOOOOOO</a:t>
            </a:r>
          </a:p>
          <a:p>
            <a:r>
              <a:rPr lang="en-US" dirty="0"/>
              <a:t>&gt;&gt; Boxer believes that “Napoleon is always right” (x). Good!</a:t>
            </a:r>
          </a:p>
          <a:p>
            <a:r>
              <a:rPr lang="en-US" dirty="0">
                <a:solidFill>
                  <a:srgbClr val="FF0000"/>
                </a:solidFill>
              </a:rPr>
              <a:t>DO NOT!</a:t>
            </a:r>
          </a:p>
          <a:p>
            <a:r>
              <a:rPr lang="en-US" dirty="0"/>
              <a:t>. . . use quotes that are very long.  </a:t>
            </a:r>
          </a:p>
          <a:p>
            <a:r>
              <a:rPr lang="en-US" dirty="0" smtClean="0"/>
              <a:t>You want to </a:t>
            </a:r>
            <a:r>
              <a:rPr lang="en-US" b="1" dirty="0" smtClean="0"/>
              <a:t>focus </a:t>
            </a:r>
            <a:r>
              <a:rPr lang="en-US" dirty="0"/>
              <a:t>on the section of the quote that makes your point. Use an ellipsis </a:t>
            </a:r>
            <a:r>
              <a:rPr lang="en-US" dirty="0" smtClean="0"/>
              <a:t>[…] whenever </a:t>
            </a:r>
            <a:r>
              <a:rPr lang="en-US" dirty="0"/>
              <a:t>a part of a sentence  is omitted. </a:t>
            </a:r>
          </a:p>
          <a:p>
            <a:r>
              <a:rPr lang="en-US" dirty="0"/>
              <a:t>Use paraphrasing to sum up a long part of the quote, then quote the important words. </a:t>
            </a:r>
          </a:p>
          <a:p>
            <a:endParaRPr lang="en-US" dirty="0"/>
          </a:p>
        </p:txBody>
      </p:sp>
    </p:spTree>
    <p:extLst>
      <p:ext uri="{BB962C8B-B14F-4D97-AF65-F5344CB8AC3E}">
        <p14:creationId xmlns:p14="http://schemas.microsoft.com/office/powerpoint/2010/main" val="17931776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 embedding tips</a:t>
            </a:r>
            <a:endParaRPr lang="en-US" dirty="0"/>
          </a:p>
        </p:txBody>
      </p:sp>
      <p:sp>
        <p:nvSpPr>
          <p:cNvPr id="3" name="Content Placeholder 2"/>
          <p:cNvSpPr>
            <a:spLocks noGrp="1"/>
          </p:cNvSpPr>
          <p:nvPr>
            <p:ph idx="1"/>
          </p:nvPr>
        </p:nvSpPr>
        <p:spPr>
          <a:xfrm>
            <a:off x="685800" y="2194560"/>
            <a:ext cx="10820400" cy="4214553"/>
          </a:xfrm>
        </p:spPr>
        <p:txBody>
          <a:bodyPr>
            <a:noAutofit/>
          </a:bodyPr>
          <a:lstStyle/>
          <a:p>
            <a:r>
              <a:rPr lang="en-US" sz="2000" dirty="0">
                <a:solidFill>
                  <a:srgbClr val="00B050"/>
                </a:solidFill>
              </a:rPr>
              <a:t>DO!</a:t>
            </a:r>
          </a:p>
          <a:p>
            <a:r>
              <a:rPr lang="en-US" sz="2000" dirty="0" smtClean="0"/>
              <a:t>Use quote embedding to provide </a:t>
            </a:r>
            <a:r>
              <a:rPr lang="en-US" sz="2000" b="1" dirty="0"/>
              <a:t>Context</a:t>
            </a:r>
            <a:r>
              <a:rPr lang="en-US" sz="2000" dirty="0"/>
              <a:t> - explain what’s happening.</a:t>
            </a:r>
          </a:p>
          <a:p>
            <a:r>
              <a:rPr lang="en-US" sz="2000" dirty="0"/>
              <a:t> This can be very brief:</a:t>
            </a:r>
          </a:p>
          <a:p>
            <a:pPr lvl="1"/>
            <a:r>
              <a:rPr lang="en-US" dirty="0"/>
              <a:t>Snowball suggests building a windmill to power the farm, and that it “could all be done in a year” </a:t>
            </a:r>
            <a:r>
              <a:rPr lang="en-US" dirty="0" smtClean="0"/>
              <a:t>(Orwell 5) </a:t>
            </a:r>
            <a:r>
              <a:rPr lang="en-US" dirty="0"/>
              <a:t>but Napoleon maintained that “the great need of the moment was to increase food production” </a:t>
            </a:r>
            <a:r>
              <a:rPr lang="en-US" dirty="0" smtClean="0"/>
              <a:t>(Orwell 6).  </a:t>
            </a:r>
            <a:endParaRPr lang="en-US" dirty="0"/>
          </a:p>
          <a:p>
            <a:r>
              <a:rPr lang="en-US" sz="2000" dirty="0"/>
              <a:t>You can also use </a:t>
            </a:r>
            <a:r>
              <a:rPr lang="en-US" sz="2000" b="1" dirty="0"/>
              <a:t>transitions</a:t>
            </a:r>
            <a:r>
              <a:rPr lang="en-US" sz="2000" dirty="0"/>
              <a:t>: </a:t>
            </a:r>
          </a:p>
          <a:p>
            <a:pPr lvl="1"/>
            <a:r>
              <a:rPr lang="en-US" u="sng" dirty="0"/>
              <a:t>In the beginning</a:t>
            </a:r>
            <a:r>
              <a:rPr lang="en-US" dirty="0"/>
              <a:t>, the Commandment reads, “No animal shall sleep in a bed” </a:t>
            </a:r>
            <a:r>
              <a:rPr lang="en-US" dirty="0" smtClean="0"/>
              <a:t>(Orwell 20). </a:t>
            </a:r>
            <a:r>
              <a:rPr lang="en-US" dirty="0"/>
              <a:t>But </a:t>
            </a:r>
            <a:r>
              <a:rPr lang="en-US" u="sng" dirty="0"/>
              <a:t>by the end</a:t>
            </a:r>
            <a:r>
              <a:rPr lang="en-US" dirty="0"/>
              <a:t>, the animals realize it reads, “No animal shall sleep in a bed </a:t>
            </a:r>
            <a:r>
              <a:rPr lang="en-US" i="1" dirty="0"/>
              <a:t>with sheets</a:t>
            </a:r>
            <a:r>
              <a:rPr lang="en-US" dirty="0"/>
              <a:t>” </a:t>
            </a:r>
            <a:r>
              <a:rPr lang="en-US" dirty="0" smtClean="0"/>
              <a:t>(Orwell 60). </a:t>
            </a:r>
            <a:r>
              <a:rPr lang="en-US" dirty="0"/>
              <a:t>They blame their poor memories for the change. </a:t>
            </a:r>
          </a:p>
          <a:p>
            <a:endParaRPr lang="en-US" sz="2000" dirty="0"/>
          </a:p>
        </p:txBody>
      </p:sp>
    </p:spTree>
    <p:extLst>
      <p:ext uri="{BB962C8B-B14F-4D97-AF65-F5344CB8AC3E}">
        <p14:creationId xmlns:p14="http://schemas.microsoft.com/office/powerpoint/2010/main" val="31237377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 embedding tips</a:t>
            </a:r>
            <a:endParaRPr lang="en-US" dirty="0"/>
          </a:p>
        </p:txBody>
      </p:sp>
      <p:sp>
        <p:nvSpPr>
          <p:cNvPr id="3" name="Content Placeholder 2"/>
          <p:cNvSpPr>
            <a:spLocks noGrp="1"/>
          </p:cNvSpPr>
          <p:nvPr>
            <p:ph idx="1"/>
          </p:nvPr>
        </p:nvSpPr>
        <p:spPr>
          <a:xfrm>
            <a:off x="685800" y="2194560"/>
            <a:ext cx="10820400" cy="4214553"/>
          </a:xfrm>
        </p:spPr>
        <p:txBody>
          <a:bodyPr>
            <a:normAutofit/>
          </a:bodyPr>
          <a:lstStyle/>
          <a:p>
            <a:r>
              <a:rPr lang="en-US" b="1" dirty="0" smtClean="0">
                <a:solidFill>
                  <a:srgbClr val="FF0000"/>
                </a:solidFill>
              </a:rPr>
              <a:t>DO NOT</a:t>
            </a:r>
          </a:p>
          <a:p>
            <a:r>
              <a:rPr lang="en-US" dirty="0" smtClean="0">
                <a:solidFill>
                  <a:srgbClr val="FF0000"/>
                </a:solidFill>
              </a:rPr>
              <a:t>…use 1</a:t>
            </a:r>
            <a:r>
              <a:rPr lang="en-US" baseline="30000" dirty="0" smtClean="0">
                <a:solidFill>
                  <a:srgbClr val="FF0000"/>
                </a:solidFill>
              </a:rPr>
              <a:t>st</a:t>
            </a:r>
            <a:r>
              <a:rPr lang="en-US" dirty="0" smtClean="0">
                <a:solidFill>
                  <a:srgbClr val="FF0000"/>
                </a:solidFill>
              </a:rPr>
              <a:t> or 2</a:t>
            </a:r>
            <a:r>
              <a:rPr lang="en-US" baseline="30000" dirty="0" smtClean="0">
                <a:solidFill>
                  <a:srgbClr val="FF0000"/>
                </a:solidFill>
              </a:rPr>
              <a:t>nd</a:t>
            </a:r>
            <a:r>
              <a:rPr lang="en-US" dirty="0" smtClean="0">
                <a:solidFill>
                  <a:srgbClr val="FF0000"/>
                </a:solidFill>
              </a:rPr>
              <a:t> person pronouns in your formal literary papers.</a:t>
            </a:r>
          </a:p>
          <a:p>
            <a:r>
              <a:rPr lang="en-US" b="1" dirty="0" smtClean="0">
                <a:solidFill>
                  <a:srgbClr val="FF0000"/>
                </a:solidFill>
              </a:rPr>
              <a:t>No</a:t>
            </a:r>
            <a:r>
              <a:rPr lang="en-US" dirty="0" smtClean="0">
                <a:solidFill>
                  <a:srgbClr val="FF0000"/>
                </a:solidFill>
              </a:rPr>
              <a:t> I/me/we/us/you</a:t>
            </a:r>
          </a:p>
          <a:p>
            <a:r>
              <a:rPr lang="en-US" b="1" strike="sngStrike" dirty="0" smtClean="0"/>
              <a:t>I</a:t>
            </a:r>
            <a:r>
              <a:rPr lang="en-US" strike="sngStrike" dirty="0" smtClean="0"/>
              <a:t> will prove that   / </a:t>
            </a:r>
            <a:r>
              <a:rPr lang="en-US" strike="sngStrike" dirty="0"/>
              <a:t>as </a:t>
            </a:r>
            <a:r>
              <a:rPr lang="en-US" b="1" strike="sngStrike" dirty="0"/>
              <a:t>you</a:t>
            </a:r>
            <a:r>
              <a:rPr lang="en-US" strike="sngStrike" dirty="0"/>
              <a:t> can </a:t>
            </a:r>
            <a:r>
              <a:rPr lang="en-US" strike="sngStrike" dirty="0" smtClean="0"/>
              <a:t>see  /  It </a:t>
            </a:r>
            <a:r>
              <a:rPr lang="en-US" strike="sngStrike" dirty="0"/>
              <a:t>is </a:t>
            </a:r>
            <a:r>
              <a:rPr lang="en-US" b="1" strike="sngStrike" dirty="0"/>
              <a:t>my</a:t>
            </a:r>
            <a:r>
              <a:rPr lang="en-US" strike="sngStrike" dirty="0"/>
              <a:t> opinion </a:t>
            </a:r>
            <a:r>
              <a:rPr lang="en-US" strike="sngStrike" dirty="0" smtClean="0"/>
              <a:t>that / </a:t>
            </a:r>
            <a:r>
              <a:rPr lang="en-US" b="1" strike="sngStrike" dirty="0" smtClean="0"/>
              <a:t>I</a:t>
            </a:r>
            <a:r>
              <a:rPr lang="en-US" strike="sngStrike" dirty="0" smtClean="0"/>
              <a:t> </a:t>
            </a:r>
            <a:r>
              <a:rPr lang="en-US" strike="sngStrike" dirty="0"/>
              <a:t>believe that </a:t>
            </a:r>
            <a:r>
              <a:rPr lang="en-US" strike="sngStrike" dirty="0" smtClean="0"/>
              <a:t> </a:t>
            </a:r>
            <a:r>
              <a:rPr lang="en-US" b="1" i="1" u="sng" dirty="0" smtClean="0">
                <a:solidFill>
                  <a:srgbClr val="FF0000"/>
                </a:solidFill>
              </a:rPr>
              <a:t>NO</a:t>
            </a:r>
          </a:p>
          <a:p>
            <a:endParaRPr lang="en-US" u="sng" dirty="0" smtClean="0">
              <a:solidFill>
                <a:srgbClr val="00B050"/>
              </a:solidFill>
            </a:endParaRPr>
          </a:p>
          <a:p>
            <a:r>
              <a:rPr lang="en-US" u="sng" dirty="0" smtClean="0">
                <a:solidFill>
                  <a:srgbClr val="00B050"/>
                </a:solidFill>
              </a:rPr>
              <a:t>Try to start </a:t>
            </a:r>
            <a:r>
              <a:rPr lang="en-US" b="1" u="sng" dirty="0" smtClean="0">
                <a:solidFill>
                  <a:srgbClr val="00B050"/>
                </a:solidFill>
              </a:rPr>
              <a:t>avoiding</a:t>
            </a:r>
            <a:r>
              <a:rPr lang="en-US" u="sng" dirty="0" smtClean="0">
                <a:solidFill>
                  <a:srgbClr val="00B050"/>
                </a:solidFill>
              </a:rPr>
              <a:t> </a:t>
            </a:r>
            <a:r>
              <a:rPr lang="en-US" dirty="0" smtClean="0">
                <a:solidFill>
                  <a:srgbClr val="00B050"/>
                </a:solidFill>
              </a:rPr>
              <a:t>phrases like…</a:t>
            </a:r>
            <a:endParaRPr lang="en-US" dirty="0">
              <a:solidFill>
                <a:srgbClr val="00B050"/>
              </a:solidFill>
            </a:endParaRPr>
          </a:p>
          <a:p>
            <a:r>
              <a:rPr lang="en-US" dirty="0" smtClean="0"/>
              <a:t>This </a:t>
            </a:r>
            <a:r>
              <a:rPr lang="en-US" dirty="0"/>
              <a:t>quote </a:t>
            </a:r>
            <a:r>
              <a:rPr lang="en-US" dirty="0" smtClean="0"/>
              <a:t>shows  /  This </a:t>
            </a:r>
            <a:r>
              <a:rPr lang="en-US" dirty="0"/>
              <a:t>shows </a:t>
            </a:r>
            <a:r>
              <a:rPr lang="en-US" dirty="0" smtClean="0"/>
              <a:t>that  /  This </a:t>
            </a:r>
            <a:r>
              <a:rPr lang="en-US" dirty="0"/>
              <a:t>proves </a:t>
            </a:r>
            <a:r>
              <a:rPr lang="en-US" dirty="0" smtClean="0"/>
              <a:t>that</a:t>
            </a:r>
          </a:p>
          <a:p>
            <a:r>
              <a:rPr lang="en-US" dirty="0" smtClean="0"/>
              <a:t>It </a:t>
            </a:r>
            <a:r>
              <a:rPr lang="en-US" dirty="0"/>
              <a:t>says on page </a:t>
            </a:r>
            <a:r>
              <a:rPr lang="en-US" dirty="0" smtClean="0"/>
              <a:t>63</a:t>
            </a:r>
            <a:r>
              <a:rPr lang="en-US" dirty="0"/>
              <a:t> </a:t>
            </a:r>
            <a:r>
              <a:rPr lang="en-US" dirty="0" smtClean="0"/>
              <a:t>/ In </a:t>
            </a:r>
            <a:r>
              <a:rPr lang="en-US" dirty="0"/>
              <a:t>the book it </a:t>
            </a:r>
            <a:r>
              <a:rPr lang="en-US" dirty="0" smtClean="0"/>
              <a:t>says</a:t>
            </a:r>
            <a:endParaRPr lang="en-US" dirty="0"/>
          </a:p>
          <a:p>
            <a:r>
              <a:rPr lang="en-US" b="1" dirty="0" smtClean="0"/>
              <a:t>But if you are thinking, “I want to embed quotes but I am not sure how else to do it,” then keep using these as you develop those skills </a:t>
            </a:r>
            <a:r>
              <a:rPr lang="en-US" b="1" dirty="0" smtClean="0">
                <a:sym typeface="Wingdings" panose="05000000000000000000" pitchFamily="2" charset="2"/>
              </a:rPr>
              <a:t> </a:t>
            </a:r>
            <a:endParaRPr lang="en-US" b="1" dirty="0"/>
          </a:p>
        </p:txBody>
      </p:sp>
    </p:spTree>
    <p:extLst>
      <p:ext uri="{BB962C8B-B14F-4D97-AF65-F5344CB8AC3E}">
        <p14:creationId xmlns:p14="http://schemas.microsoft.com/office/powerpoint/2010/main" val="9611251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 embedding tips</a:t>
            </a:r>
            <a:endParaRPr lang="en-US" dirty="0"/>
          </a:p>
        </p:txBody>
      </p:sp>
      <p:sp>
        <p:nvSpPr>
          <p:cNvPr id="3" name="Content Placeholder 2"/>
          <p:cNvSpPr>
            <a:spLocks noGrp="1"/>
          </p:cNvSpPr>
          <p:nvPr>
            <p:ph idx="1"/>
          </p:nvPr>
        </p:nvSpPr>
        <p:spPr>
          <a:xfrm>
            <a:off x="685800" y="2194560"/>
            <a:ext cx="10820400" cy="4214553"/>
          </a:xfrm>
        </p:spPr>
        <p:txBody>
          <a:bodyPr>
            <a:normAutofit lnSpcReduction="10000"/>
          </a:bodyPr>
          <a:lstStyle/>
          <a:p>
            <a:r>
              <a:rPr lang="en-US" b="1" dirty="0" smtClean="0">
                <a:solidFill>
                  <a:srgbClr val="FF0000"/>
                </a:solidFill>
              </a:rPr>
              <a:t>DO NOT</a:t>
            </a:r>
          </a:p>
          <a:p>
            <a:r>
              <a:rPr lang="en-US" dirty="0" smtClean="0">
                <a:solidFill>
                  <a:srgbClr val="FF0000"/>
                </a:solidFill>
              </a:rPr>
              <a:t>Connect two complete sentences with just a comma. THAT IS A COMMA SPLICE! Don’t do it!</a:t>
            </a:r>
          </a:p>
          <a:p>
            <a:r>
              <a:rPr lang="en-US" b="1" dirty="0" smtClean="0">
                <a:solidFill>
                  <a:srgbClr val="FF0000"/>
                </a:solidFill>
              </a:rPr>
              <a:t>BAD EXAMPLE – don’t do this!:</a:t>
            </a:r>
          </a:p>
          <a:p>
            <a:r>
              <a:rPr lang="en-US" b="1" dirty="0" smtClean="0"/>
              <a:t>Okonkwo loves </a:t>
            </a:r>
            <a:r>
              <a:rPr lang="en-US" b="1" dirty="0" err="1" smtClean="0"/>
              <a:t>Ezinma</a:t>
            </a:r>
            <a:r>
              <a:rPr lang="en-US" b="1" dirty="0" smtClean="0"/>
              <a:t>, “</a:t>
            </a:r>
            <a:r>
              <a:rPr lang="en-US" b="1" dirty="0"/>
              <a:t>If </a:t>
            </a:r>
            <a:r>
              <a:rPr lang="en-US" b="1" dirty="0" err="1"/>
              <a:t>Ezinma</a:t>
            </a:r>
            <a:r>
              <a:rPr lang="en-US" b="1" dirty="0"/>
              <a:t> had been a boy I would have been </a:t>
            </a:r>
            <a:r>
              <a:rPr lang="en-US" b="1" dirty="0" smtClean="0"/>
              <a:t>happier” (Achebe 54). </a:t>
            </a:r>
            <a:r>
              <a:rPr lang="en-US" dirty="0" smtClean="0"/>
              <a:t>Those are two different sentences, so you cannot just join them with a comma! This is not embedding.</a:t>
            </a:r>
          </a:p>
          <a:p>
            <a:r>
              <a:rPr lang="en-US" b="1" dirty="0" smtClean="0">
                <a:solidFill>
                  <a:srgbClr val="00B050"/>
                </a:solidFill>
              </a:rPr>
              <a:t>HOW TO FIX IT:</a:t>
            </a:r>
          </a:p>
          <a:p>
            <a:r>
              <a:rPr lang="en-US" dirty="0" smtClean="0"/>
              <a:t>Okonkwo loves </a:t>
            </a:r>
            <a:r>
              <a:rPr lang="en-US" dirty="0" err="1" smtClean="0"/>
              <a:t>Ezinma</a:t>
            </a:r>
            <a:r>
              <a:rPr lang="en-US" dirty="0" smtClean="0"/>
              <a:t>, and thinks to himself, “If</a:t>
            </a:r>
            <a:r>
              <a:rPr lang="en-US" dirty="0"/>
              <a:t> </a:t>
            </a:r>
            <a:r>
              <a:rPr lang="en-US" dirty="0" err="1"/>
              <a:t>Ezinma</a:t>
            </a:r>
            <a:r>
              <a:rPr lang="en-US" dirty="0"/>
              <a:t> had been a boy I would have been happier” (Achebe 54</a:t>
            </a:r>
            <a:r>
              <a:rPr lang="en-US" dirty="0" smtClean="0"/>
              <a:t>).</a:t>
            </a:r>
          </a:p>
          <a:p>
            <a:r>
              <a:rPr lang="en-US" dirty="0" smtClean="0"/>
              <a:t>Okonkwo thinks to himself that if </a:t>
            </a:r>
            <a:r>
              <a:rPr lang="en-US" dirty="0" err="1" smtClean="0"/>
              <a:t>Ezinma</a:t>
            </a:r>
            <a:r>
              <a:rPr lang="en-US" dirty="0" smtClean="0"/>
              <a:t> had been born a boy, he “would have been happier” (Achebe 54). </a:t>
            </a:r>
            <a:endParaRPr lang="en-US" dirty="0"/>
          </a:p>
        </p:txBody>
      </p:sp>
    </p:spTree>
    <p:extLst>
      <p:ext uri="{BB962C8B-B14F-4D97-AF65-F5344CB8AC3E}">
        <p14:creationId xmlns:p14="http://schemas.microsoft.com/office/powerpoint/2010/main" val="9919565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 embedding tips</a:t>
            </a:r>
            <a:endParaRPr lang="en-US" dirty="0"/>
          </a:p>
        </p:txBody>
      </p:sp>
      <p:sp>
        <p:nvSpPr>
          <p:cNvPr id="3" name="Content Placeholder 2"/>
          <p:cNvSpPr>
            <a:spLocks noGrp="1"/>
          </p:cNvSpPr>
          <p:nvPr>
            <p:ph idx="1"/>
          </p:nvPr>
        </p:nvSpPr>
        <p:spPr>
          <a:xfrm>
            <a:off x="685800" y="2194560"/>
            <a:ext cx="10820400" cy="4214553"/>
          </a:xfrm>
        </p:spPr>
        <p:txBody>
          <a:bodyPr>
            <a:normAutofit/>
          </a:bodyPr>
          <a:lstStyle/>
          <a:p>
            <a:r>
              <a:rPr lang="en-US" b="1" dirty="0" smtClean="0">
                <a:solidFill>
                  <a:srgbClr val="FF0000"/>
                </a:solidFill>
              </a:rPr>
              <a:t>DO NOT</a:t>
            </a:r>
          </a:p>
          <a:p>
            <a:r>
              <a:rPr lang="en-US" dirty="0" smtClean="0">
                <a:solidFill>
                  <a:srgbClr val="FF0000"/>
                </a:solidFill>
              </a:rPr>
              <a:t>Create a sentence that does not make grammatical sense. The whole thing should still flow as a normal sentence, even with the quote. </a:t>
            </a:r>
          </a:p>
          <a:p>
            <a:r>
              <a:rPr lang="en-US" b="1" dirty="0" smtClean="0">
                <a:solidFill>
                  <a:srgbClr val="FF0000"/>
                </a:solidFill>
              </a:rPr>
              <a:t>BAD EXAMPLE – don’t do this!:</a:t>
            </a:r>
          </a:p>
          <a:p>
            <a:r>
              <a:rPr lang="en-US" dirty="0" smtClean="0"/>
              <a:t>When the time comes for </a:t>
            </a:r>
            <a:r>
              <a:rPr lang="en-US" dirty="0" err="1" smtClean="0"/>
              <a:t>Ikemefuna</a:t>
            </a:r>
            <a:r>
              <a:rPr lang="en-US" dirty="0" smtClean="0"/>
              <a:t> to go into the forest, “looked </a:t>
            </a:r>
            <a:r>
              <a:rPr lang="en-US" dirty="0"/>
              <a:t>back, and the man growled at him to go </a:t>
            </a:r>
            <a:r>
              <a:rPr lang="en-US" dirty="0" smtClean="0"/>
              <a:t>on” (Achebe 13). </a:t>
            </a:r>
          </a:p>
          <a:p>
            <a:endParaRPr lang="en-US" dirty="0" smtClean="0"/>
          </a:p>
          <a:p>
            <a:r>
              <a:rPr lang="en-US" b="1" dirty="0" smtClean="0">
                <a:solidFill>
                  <a:srgbClr val="00B050"/>
                </a:solidFill>
              </a:rPr>
              <a:t>HOW TO FIX IT – always read the sentence and make sure it flows:</a:t>
            </a:r>
          </a:p>
          <a:p>
            <a:r>
              <a:rPr lang="en-US" dirty="0"/>
              <a:t>When the time comes for </a:t>
            </a:r>
            <a:r>
              <a:rPr lang="en-US" dirty="0" err="1"/>
              <a:t>Ikemefuna</a:t>
            </a:r>
            <a:r>
              <a:rPr lang="en-US" dirty="0"/>
              <a:t> to go into the forest</a:t>
            </a:r>
            <a:r>
              <a:rPr lang="en-US" dirty="0" smtClean="0"/>
              <a:t>, </a:t>
            </a:r>
            <a:r>
              <a:rPr lang="en-US" dirty="0" err="1" smtClean="0"/>
              <a:t>Ikemefuna</a:t>
            </a:r>
            <a:r>
              <a:rPr lang="en-US" dirty="0" smtClean="0"/>
              <a:t> </a:t>
            </a:r>
            <a:r>
              <a:rPr lang="en-US" dirty="0"/>
              <a:t>“looked back, and the man growled at him to go on” (Achebe 13). </a:t>
            </a:r>
          </a:p>
        </p:txBody>
      </p:sp>
    </p:spTree>
    <p:extLst>
      <p:ext uri="{BB962C8B-B14F-4D97-AF65-F5344CB8AC3E}">
        <p14:creationId xmlns:p14="http://schemas.microsoft.com/office/powerpoint/2010/main" val="495061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6" name="Shape 436"/>
          <p:cNvSpPr txBox="1">
            <a:spLocks noGrp="1"/>
          </p:cNvSpPr>
          <p:nvPr>
            <p:ph type="title"/>
          </p:nvPr>
        </p:nvSpPr>
        <p:spPr>
          <a:xfrm>
            <a:off x="609600" y="227547"/>
            <a:ext cx="10972800" cy="903000"/>
          </a:xfrm>
          <a:prstGeom prst="rect">
            <a:avLst/>
          </a:prstGeom>
          <a:noFill/>
          <a:ln>
            <a:noFill/>
          </a:ln>
        </p:spPr>
        <p:txBody>
          <a:bodyPr wrap="square" lIns="91425" tIns="45700" rIns="91425" bIns="45700" anchor="ctr" anchorCtr="0">
            <a:noAutofit/>
          </a:bodyPr>
          <a:lstStyle/>
          <a:p>
            <a:pPr marL="0" marR="0" lvl="0" indent="-234315" rtl="0">
              <a:spcBef>
                <a:spcPts val="0"/>
              </a:spcBef>
              <a:buClr>
                <a:schemeClr val="dk2"/>
              </a:buClr>
              <a:buSzPct val="108529"/>
              <a:buFont typeface="Rambla"/>
              <a:buNone/>
            </a:pPr>
            <a:r>
              <a:rPr lang="en-US" sz="3400" dirty="0"/>
              <a:t>Introduction - HOOK</a:t>
            </a:r>
          </a:p>
        </p:txBody>
      </p:sp>
      <p:sp>
        <p:nvSpPr>
          <p:cNvPr id="435" name="Shape 435"/>
          <p:cNvSpPr txBox="1">
            <a:spLocks noGrp="1"/>
          </p:cNvSpPr>
          <p:nvPr>
            <p:ph idx="1"/>
          </p:nvPr>
        </p:nvSpPr>
        <p:spPr>
          <a:xfrm>
            <a:off x="609600" y="1417650"/>
            <a:ext cx="8481000" cy="5056500"/>
          </a:xfrm>
          <a:prstGeom prst="rect">
            <a:avLst/>
          </a:prstGeom>
          <a:noFill/>
          <a:ln>
            <a:noFill/>
          </a:ln>
        </p:spPr>
        <p:txBody>
          <a:bodyPr wrap="square" lIns="91425" tIns="45700" rIns="91425" bIns="45700" anchor="t" anchorCtr="0">
            <a:noAutofit/>
          </a:bodyPr>
          <a:lstStyle/>
          <a:p>
            <a:pPr marL="109728" marR="0" lvl="0" indent="-119964" algn="l" rtl="0">
              <a:lnSpc>
                <a:spcPct val="80000"/>
              </a:lnSpc>
              <a:spcBef>
                <a:spcPts val="0"/>
              </a:spcBef>
              <a:spcAft>
                <a:spcPts val="0"/>
              </a:spcAft>
              <a:buClr>
                <a:schemeClr val="accent1"/>
              </a:buClr>
              <a:buSzPct val="68000"/>
              <a:buFont typeface="Noto Sans Symbols"/>
              <a:buNone/>
            </a:pPr>
            <a:r>
              <a:rPr lang="en-US" sz="2590" b="1" i="0" u="none" strike="noStrike" cap="none" dirty="0">
                <a:solidFill>
                  <a:srgbClr val="00B050"/>
                </a:solidFill>
              </a:rPr>
              <a:t>Hook</a:t>
            </a:r>
            <a:r>
              <a:rPr lang="en-US" sz="2590" b="0" i="0" u="none" strike="noStrike" cap="none" dirty="0">
                <a:solidFill>
                  <a:srgbClr val="00B050"/>
                </a:solidFill>
                <a:latin typeface="Rambla"/>
                <a:ea typeface="Rambla"/>
                <a:cs typeface="Rambla"/>
                <a:sym typeface="Rambla"/>
              </a:rPr>
              <a:t> </a:t>
            </a:r>
            <a:r>
              <a:rPr lang="en-US" sz="2590" b="0" i="0" u="none" strike="noStrike" cap="none" dirty="0">
                <a:solidFill>
                  <a:schemeClr val="dk1"/>
                </a:solidFill>
                <a:latin typeface="Rambla"/>
                <a:ea typeface="Rambla"/>
                <a:cs typeface="Rambla"/>
                <a:sym typeface="Rambla"/>
              </a:rPr>
              <a:t>– </a:t>
            </a:r>
            <a:endParaRPr lang="en-US" sz="2590" b="0" i="0" u="none" strike="noStrike" cap="none" dirty="0" smtClean="0">
              <a:solidFill>
                <a:schemeClr val="dk1"/>
              </a:solidFill>
              <a:latin typeface="Rambla"/>
              <a:ea typeface="Rambla"/>
              <a:cs typeface="Rambla"/>
              <a:sym typeface="Rambla"/>
            </a:endParaRPr>
          </a:p>
          <a:p>
            <a:pPr marL="109728" marR="0" lvl="0" indent="-119964" algn="l" rtl="0">
              <a:lnSpc>
                <a:spcPct val="80000"/>
              </a:lnSpc>
              <a:spcBef>
                <a:spcPts val="0"/>
              </a:spcBef>
              <a:spcAft>
                <a:spcPts val="0"/>
              </a:spcAft>
              <a:buClr>
                <a:schemeClr val="accent1"/>
              </a:buClr>
              <a:buSzPct val="68000"/>
              <a:buFont typeface="Noto Sans Symbols"/>
              <a:buNone/>
            </a:pPr>
            <a:r>
              <a:rPr lang="en-US" sz="2590" b="1" dirty="0" smtClean="0">
                <a:solidFill>
                  <a:schemeClr val="dk1"/>
                </a:solidFill>
                <a:latin typeface="Rambla"/>
                <a:ea typeface="Rambla"/>
                <a:cs typeface="Rambla"/>
                <a:sym typeface="Rambla"/>
              </a:rPr>
              <a:t>DO NOT </a:t>
            </a:r>
            <a:r>
              <a:rPr lang="en-US" sz="2590" dirty="0" smtClean="0">
                <a:solidFill>
                  <a:schemeClr val="dk1"/>
                </a:solidFill>
                <a:latin typeface="Rambla"/>
                <a:ea typeface="Rambla"/>
                <a:cs typeface="Rambla"/>
                <a:sym typeface="Rambla"/>
              </a:rPr>
              <a:t>ASK A HYPOTHETICAL QUESTION!</a:t>
            </a:r>
          </a:p>
          <a:p>
            <a:pPr marL="109728" marR="0" lvl="0" indent="-119964" algn="l" rtl="0">
              <a:lnSpc>
                <a:spcPct val="80000"/>
              </a:lnSpc>
              <a:spcBef>
                <a:spcPts val="0"/>
              </a:spcBef>
              <a:spcAft>
                <a:spcPts val="0"/>
              </a:spcAft>
              <a:buClr>
                <a:schemeClr val="accent1"/>
              </a:buClr>
              <a:buSzPct val="68000"/>
              <a:buFont typeface="Noto Sans Symbols"/>
              <a:buNone/>
            </a:pPr>
            <a:endParaRPr lang="en-US" sz="2590" b="0" i="0" u="none" strike="noStrike" cap="none" dirty="0">
              <a:solidFill>
                <a:schemeClr val="dk1"/>
              </a:solidFill>
              <a:latin typeface="Rambla"/>
              <a:ea typeface="Rambla"/>
              <a:cs typeface="Rambla"/>
              <a:sym typeface="Rambla"/>
            </a:endParaRPr>
          </a:p>
          <a:p>
            <a:pPr marL="109728" marR="0" lvl="0" indent="-119964" algn="l" rtl="0">
              <a:lnSpc>
                <a:spcPct val="80000"/>
              </a:lnSpc>
              <a:spcBef>
                <a:spcPts val="0"/>
              </a:spcBef>
              <a:spcAft>
                <a:spcPts val="0"/>
              </a:spcAft>
              <a:buClr>
                <a:schemeClr val="accent1"/>
              </a:buClr>
              <a:buSzPct val="68000"/>
              <a:buFont typeface="Noto Sans Symbols"/>
              <a:buNone/>
            </a:pPr>
            <a:r>
              <a:rPr lang="en-US" sz="2590" dirty="0" smtClean="0">
                <a:solidFill>
                  <a:schemeClr val="dk1"/>
                </a:solidFill>
                <a:latin typeface="Rambla"/>
                <a:ea typeface="Rambla"/>
                <a:cs typeface="Rambla"/>
                <a:sym typeface="Rambla"/>
              </a:rPr>
              <a:t>“</a:t>
            </a:r>
            <a:r>
              <a:rPr lang="en-US" sz="2590" i="1" dirty="0" smtClean="0">
                <a:solidFill>
                  <a:schemeClr val="dk1"/>
                </a:solidFill>
                <a:latin typeface="Rambla"/>
                <a:ea typeface="Rambla"/>
                <a:cs typeface="Rambla"/>
                <a:sym typeface="Rambla"/>
              </a:rPr>
              <a:t>Have you ever wondered what impact Stalin had on the USSR?” </a:t>
            </a:r>
            <a:endParaRPr lang="en-US" sz="2590" dirty="0" smtClean="0">
              <a:solidFill>
                <a:schemeClr val="dk1"/>
              </a:solidFill>
              <a:latin typeface="Rambla"/>
              <a:ea typeface="Rambla"/>
              <a:cs typeface="Rambla"/>
              <a:sym typeface="Rambla"/>
            </a:endParaRPr>
          </a:p>
          <a:p>
            <a:pPr marL="109728" marR="0" lvl="0" indent="-119964" algn="l" rtl="0">
              <a:lnSpc>
                <a:spcPct val="80000"/>
              </a:lnSpc>
              <a:spcBef>
                <a:spcPts val="0"/>
              </a:spcBef>
              <a:spcAft>
                <a:spcPts val="0"/>
              </a:spcAft>
              <a:buClr>
                <a:schemeClr val="accent1"/>
              </a:buClr>
              <a:buSzPct val="68000"/>
              <a:buFont typeface="Noto Sans Symbols"/>
              <a:buNone/>
            </a:pPr>
            <a:endParaRPr lang="en-US" sz="2590" b="0" i="0" u="none" strike="noStrike" cap="none" dirty="0">
              <a:solidFill>
                <a:schemeClr val="dk1"/>
              </a:solidFill>
              <a:latin typeface="Rambla"/>
              <a:ea typeface="Rambla"/>
              <a:cs typeface="Rambla"/>
              <a:sym typeface="Rambla"/>
            </a:endParaRPr>
          </a:p>
          <a:p>
            <a:pPr marL="109728" marR="0" lvl="0" indent="-119964" algn="l" rtl="0">
              <a:lnSpc>
                <a:spcPct val="80000"/>
              </a:lnSpc>
              <a:spcBef>
                <a:spcPts val="0"/>
              </a:spcBef>
              <a:spcAft>
                <a:spcPts val="0"/>
              </a:spcAft>
              <a:buClr>
                <a:schemeClr val="accent1"/>
              </a:buClr>
              <a:buSzPct val="68000"/>
              <a:buFont typeface="Noto Sans Symbols"/>
              <a:buNone/>
            </a:pPr>
            <a:r>
              <a:rPr lang="en-US" sz="2590" dirty="0" smtClean="0">
                <a:solidFill>
                  <a:schemeClr val="dk1"/>
                </a:solidFill>
                <a:latin typeface="Rambla"/>
                <a:ea typeface="Rambla"/>
                <a:cs typeface="Rambla"/>
                <a:sym typeface="Rambla"/>
              </a:rPr>
              <a:t>No, we haven’t. </a:t>
            </a:r>
          </a:p>
          <a:p>
            <a:pPr marL="109728" marR="0" lvl="0" indent="-119964" algn="l" rtl="0">
              <a:lnSpc>
                <a:spcPct val="80000"/>
              </a:lnSpc>
              <a:spcBef>
                <a:spcPts val="0"/>
              </a:spcBef>
              <a:spcAft>
                <a:spcPts val="0"/>
              </a:spcAft>
              <a:buClr>
                <a:schemeClr val="accent1"/>
              </a:buClr>
              <a:buSzPct val="68000"/>
              <a:buFont typeface="Noto Sans Symbols"/>
              <a:buNone/>
            </a:pPr>
            <a:endParaRPr lang="en-US" sz="2590" b="0" i="0" u="none" strike="noStrike" cap="none" dirty="0">
              <a:solidFill>
                <a:schemeClr val="dk1"/>
              </a:solidFill>
              <a:latin typeface="Rambla"/>
              <a:ea typeface="Rambla"/>
              <a:cs typeface="Rambla"/>
              <a:sym typeface="Rambla"/>
            </a:endParaRPr>
          </a:p>
          <a:p>
            <a:pPr marL="109728" marR="0" lvl="0" indent="-119964" algn="l" rtl="0">
              <a:lnSpc>
                <a:spcPct val="80000"/>
              </a:lnSpc>
              <a:spcBef>
                <a:spcPts val="0"/>
              </a:spcBef>
              <a:spcAft>
                <a:spcPts val="0"/>
              </a:spcAft>
              <a:buClr>
                <a:schemeClr val="accent1"/>
              </a:buClr>
              <a:buSzPct val="68000"/>
              <a:buFont typeface="Noto Sans Symbols"/>
              <a:buNone/>
            </a:pPr>
            <a:r>
              <a:rPr lang="en-US" sz="2590" dirty="0" smtClean="0">
                <a:solidFill>
                  <a:schemeClr val="dk1"/>
                </a:solidFill>
                <a:latin typeface="Rambla"/>
                <a:ea typeface="Rambla"/>
                <a:cs typeface="Rambla"/>
                <a:sym typeface="Rambla"/>
              </a:rPr>
              <a:t>Hypothetical questions are almost never effective. </a:t>
            </a:r>
          </a:p>
          <a:p>
            <a:pPr marL="109728" marR="0" lvl="0" indent="-119964" algn="l" rtl="0">
              <a:lnSpc>
                <a:spcPct val="80000"/>
              </a:lnSpc>
              <a:spcBef>
                <a:spcPts val="0"/>
              </a:spcBef>
              <a:spcAft>
                <a:spcPts val="0"/>
              </a:spcAft>
              <a:buClr>
                <a:schemeClr val="accent1"/>
              </a:buClr>
              <a:buSzPct val="68000"/>
              <a:buFont typeface="Noto Sans Symbols"/>
              <a:buNone/>
            </a:pPr>
            <a:endParaRPr lang="en-US" sz="2590" b="0" i="0" u="none" strike="noStrike" cap="none" dirty="0">
              <a:solidFill>
                <a:schemeClr val="dk1"/>
              </a:solidFill>
              <a:latin typeface="Rambla"/>
              <a:ea typeface="Rambla"/>
              <a:cs typeface="Rambla"/>
              <a:sym typeface="Rambla"/>
            </a:endParaRPr>
          </a:p>
          <a:p>
            <a:pPr marL="109728" marR="0" lvl="0" indent="-119964" algn="l" rtl="0">
              <a:lnSpc>
                <a:spcPct val="80000"/>
              </a:lnSpc>
              <a:spcBef>
                <a:spcPts val="0"/>
              </a:spcBef>
              <a:spcAft>
                <a:spcPts val="0"/>
              </a:spcAft>
              <a:buClr>
                <a:schemeClr val="accent1"/>
              </a:buClr>
              <a:buSzPct val="68000"/>
              <a:buFont typeface="Noto Sans Symbols"/>
              <a:buNone/>
            </a:pPr>
            <a:r>
              <a:rPr lang="en-US" sz="2590" dirty="0" smtClean="0">
                <a:solidFill>
                  <a:schemeClr val="dk1"/>
                </a:solidFill>
                <a:latin typeface="Rambla"/>
                <a:ea typeface="Rambla"/>
                <a:cs typeface="Rambla"/>
                <a:sym typeface="Rambla"/>
              </a:rPr>
              <a:t>And even if they were, we have seen so many bad ones that we have an aversion to them, so know your audience—and avoid. </a:t>
            </a:r>
            <a:endParaRPr lang="en-US" sz="2590" b="0" i="0" u="none" strike="noStrike" cap="none" dirty="0">
              <a:solidFill>
                <a:srgbClr val="00B050"/>
              </a:solidFill>
              <a:latin typeface="Rambla"/>
              <a:ea typeface="Rambla"/>
              <a:cs typeface="Rambla"/>
              <a:sym typeface="Rambla"/>
            </a:endParaRPr>
          </a:p>
        </p:txBody>
      </p:sp>
      <p:pic>
        <p:nvPicPr>
          <p:cNvPr id="437" name="Shape 437"/>
          <p:cNvPicPr preferRelativeResize="0"/>
          <p:nvPr/>
        </p:nvPicPr>
        <p:blipFill rotWithShape="1">
          <a:blip r:embed="rId3">
            <a:alphaModFix/>
          </a:blip>
          <a:srcRect/>
          <a:stretch/>
        </p:blipFill>
        <p:spPr>
          <a:xfrm>
            <a:off x="9226600" y="1417650"/>
            <a:ext cx="2737225" cy="2737225"/>
          </a:xfrm>
          <a:prstGeom prst="rect">
            <a:avLst/>
          </a:prstGeom>
          <a:noFill/>
          <a:ln>
            <a:noFill/>
          </a:ln>
        </p:spPr>
      </p:pic>
    </p:spTree>
    <p:extLst>
      <p:ext uri="{BB962C8B-B14F-4D97-AF65-F5344CB8AC3E}">
        <p14:creationId xmlns:p14="http://schemas.microsoft.com/office/powerpoint/2010/main" val="3760166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6" name="Shape 436"/>
          <p:cNvSpPr txBox="1">
            <a:spLocks noGrp="1"/>
          </p:cNvSpPr>
          <p:nvPr>
            <p:ph type="title"/>
          </p:nvPr>
        </p:nvSpPr>
        <p:spPr>
          <a:xfrm>
            <a:off x="609600" y="227547"/>
            <a:ext cx="10972800" cy="903000"/>
          </a:xfrm>
          <a:prstGeom prst="rect">
            <a:avLst/>
          </a:prstGeom>
          <a:noFill/>
          <a:ln>
            <a:noFill/>
          </a:ln>
        </p:spPr>
        <p:txBody>
          <a:bodyPr wrap="square" lIns="91425" tIns="45700" rIns="91425" bIns="45700" anchor="ctr" anchorCtr="0">
            <a:noAutofit/>
          </a:bodyPr>
          <a:lstStyle/>
          <a:p>
            <a:pPr marL="0" marR="0" lvl="0" indent="-234315" rtl="0">
              <a:spcBef>
                <a:spcPts val="0"/>
              </a:spcBef>
              <a:buClr>
                <a:schemeClr val="dk2"/>
              </a:buClr>
              <a:buSzPct val="108529"/>
              <a:buFont typeface="Rambla"/>
              <a:buNone/>
            </a:pPr>
            <a:r>
              <a:rPr lang="en-US" sz="3400" dirty="0"/>
              <a:t>Introduction - HOOK</a:t>
            </a:r>
          </a:p>
        </p:txBody>
      </p:sp>
      <p:sp>
        <p:nvSpPr>
          <p:cNvPr id="435" name="Shape 435"/>
          <p:cNvSpPr txBox="1">
            <a:spLocks noGrp="1"/>
          </p:cNvSpPr>
          <p:nvPr>
            <p:ph idx="1"/>
          </p:nvPr>
        </p:nvSpPr>
        <p:spPr>
          <a:xfrm>
            <a:off x="609600" y="1417650"/>
            <a:ext cx="8481000" cy="5056500"/>
          </a:xfrm>
          <a:prstGeom prst="rect">
            <a:avLst/>
          </a:prstGeom>
          <a:noFill/>
          <a:ln>
            <a:noFill/>
          </a:ln>
        </p:spPr>
        <p:txBody>
          <a:bodyPr wrap="square" lIns="91425" tIns="45700" rIns="91425" bIns="45700" anchor="t" anchorCtr="0">
            <a:noAutofit/>
          </a:bodyPr>
          <a:lstStyle/>
          <a:p>
            <a:pPr marL="109728" marR="0" lvl="0" indent="-119964" algn="l" rtl="0">
              <a:lnSpc>
                <a:spcPct val="80000"/>
              </a:lnSpc>
              <a:spcBef>
                <a:spcPts val="0"/>
              </a:spcBef>
              <a:spcAft>
                <a:spcPts val="0"/>
              </a:spcAft>
              <a:buClr>
                <a:schemeClr val="accent1"/>
              </a:buClr>
              <a:buSzPct val="68000"/>
              <a:buFont typeface="Noto Sans Symbols"/>
              <a:buNone/>
            </a:pPr>
            <a:r>
              <a:rPr lang="en-US" sz="2590" b="1" i="0" u="none" strike="noStrike" cap="none" dirty="0">
                <a:solidFill>
                  <a:srgbClr val="00B050"/>
                </a:solidFill>
              </a:rPr>
              <a:t>Hook</a:t>
            </a:r>
            <a:r>
              <a:rPr lang="en-US" sz="2590" b="0" i="0" u="none" strike="noStrike" cap="none" dirty="0">
                <a:solidFill>
                  <a:srgbClr val="00B050"/>
                </a:solidFill>
                <a:latin typeface="Rambla"/>
                <a:ea typeface="Rambla"/>
                <a:cs typeface="Rambla"/>
                <a:sym typeface="Rambla"/>
              </a:rPr>
              <a:t> </a:t>
            </a:r>
            <a:r>
              <a:rPr lang="en-US" sz="2590" b="0" i="0" u="none" strike="noStrike" cap="none" dirty="0">
                <a:solidFill>
                  <a:schemeClr val="dk1"/>
                </a:solidFill>
                <a:latin typeface="Rambla"/>
                <a:ea typeface="Rambla"/>
                <a:cs typeface="Rambla"/>
                <a:sym typeface="Rambla"/>
              </a:rPr>
              <a:t>– an interesting lead that grabs reader’s attention. </a:t>
            </a:r>
            <a:r>
              <a:rPr lang="en-US" sz="2590" b="0" i="0" u="none" strike="noStrike" cap="none" dirty="0">
                <a:solidFill>
                  <a:srgbClr val="FF0000"/>
                </a:solidFill>
                <a:latin typeface="Rambla"/>
                <a:ea typeface="Rambla"/>
                <a:cs typeface="Rambla"/>
                <a:sym typeface="Rambla"/>
              </a:rPr>
              <a:t>Be careful not to make this statement too broad or too specific.</a:t>
            </a:r>
          </a:p>
          <a:p>
            <a:pPr marL="621792" marR="0" lvl="1" indent="-240791" algn="l" rtl="0">
              <a:lnSpc>
                <a:spcPct val="80000"/>
              </a:lnSpc>
              <a:spcBef>
                <a:spcPts val="324"/>
              </a:spcBef>
              <a:spcAft>
                <a:spcPts val="0"/>
              </a:spcAft>
              <a:buClr>
                <a:schemeClr val="accent1"/>
              </a:buClr>
              <a:buSzPct val="100000"/>
              <a:buFont typeface="Verdana"/>
              <a:buChar char="◦"/>
            </a:pPr>
            <a:r>
              <a:rPr lang="en-US" sz="2590" b="1" i="0" u="none" strike="noStrike" cap="none" dirty="0">
                <a:solidFill>
                  <a:schemeClr val="dk1"/>
                </a:solidFill>
                <a:latin typeface="Rambla"/>
                <a:ea typeface="Rambla"/>
                <a:cs typeface="Rambla"/>
                <a:sym typeface="Rambla"/>
              </a:rPr>
              <a:t>Too Broad: </a:t>
            </a:r>
          </a:p>
          <a:p>
            <a:pPr marL="859536" marR="0" lvl="2" indent="-237236" algn="l" rtl="0">
              <a:lnSpc>
                <a:spcPct val="80000"/>
              </a:lnSpc>
              <a:spcBef>
                <a:spcPts val="350"/>
              </a:spcBef>
              <a:spcAft>
                <a:spcPts val="0"/>
              </a:spcAft>
              <a:buClr>
                <a:schemeClr val="accent2"/>
              </a:buClr>
              <a:buSzPct val="100000"/>
              <a:buFont typeface="Noto Sans Symbols"/>
              <a:buChar char="⚫"/>
            </a:pPr>
            <a:r>
              <a:rPr lang="en-US" sz="2590" b="0" i="0" u="none" strike="noStrike" cap="none" dirty="0">
                <a:solidFill>
                  <a:schemeClr val="dk1"/>
                </a:solidFill>
                <a:latin typeface="Rambla"/>
                <a:ea typeface="Rambla"/>
                <a:cs typeface="Rambla"/>
                <a:sym typeface="Rambla"/>
              </a:rPr>
              <a:t>Some things in life seem destined to happen, regardless of what we do to try to stop them. </a:t>
            </a:r>
          </a:p>
          <a:p>
            <a:pPr marL="621792" marR="0" lvl="1" indent="-240791" algn="l" rtl="0">
              <a:lnSpc>
                <a:spcPct val="80000"/>
              </a:lnSpc>
              <a:spcBef>
                <a:spcPts val="324"/>
              </a:spcBef>
              <a:spcAft>
                <a:spcPts val="0"/>
              </a:spcAft>
              <a:buClr>
                <a:schemeClr val="accent1"/>
              </a:buClr>
              <a:buSzPct val="100000"/>
              <a:buFont typeface="Verdana"/>
              <a:buChar char="◦"/>
            </a:pPr>
            <a:r>
              <a:rPr lang="en-US" sz="2590" b="1" i="0" u="none" strike="noStrike" cap="none" dirty="0">
                <a:solidFill>
                  <a:schemeClr val="dk1"/>
                </a:solidFill>
                <a:latin typeface="Rambla"/>
                <a:ea typeface="Rambla"/>
                <a:cs typeface="Rambla"/>
                <a:sym typeface="Rambla"/>
              </a:rPr>
              <a:t>Too Specific: </a:t>
            </a:r>
          </a:p>
          <a:p>
            <a:pPr marL="859536" marR="0" lvl="2" indent="-237236" algn="l" rtl="0">
              <a:lnSpc>
                <a:spcPct val="80000"/>
              </a:lnSpc>
              <a:spcBef>
                <a:spcPts val="350"/>
              </a:spcBef>
              <a:spcAft>
                <a:spcPts val="0"/>
              </a:spcAft>
              <a:buClr>
                <a:schemeClr val="accent2"/>
              </a:buClr>
              <a:buSzPct val="100000"/>
              <a:buFont typeface="Noto Sans Symbols"/>
              <a:buChar char="⚫"/>
            </a:pPr>
            <a:r>
              <a:rPr lang="en-US" sz="2590" b="0" i="0" u="none" strike="noStrike" cap="none" dirty="0">
                <a:solidFill>
                  <a:schemeClr val="dk1"/>
                </a:solidFill>
                <a:latin typeface="Rambla"/>
                <a:ea typeface="Rambla"/>
                <a:cs typeface="Rambla"/>
                <a:sym typeface="Rambla"/>
              </a:rPr>
              <a:t>In the play, </a:t>
            </a:r>
            <a:r>
              <a:rPr lang="en-US" sz="2590" b="0" i="1" u="none" strike="noStrike" cap="none" dirty="0">
                <a:solidFill>
                  <a:schemeClr val="dk1"/>
                </a:solidFill>
                <a:latin typeface="Rambla"/>
                <a:ea typeface="Rambla"/>
                <a:cs typeface="Rambla"/>
                <a:sym typeface="Rambla"/>
              </a:rPr>
              <a:t>Romeo and Juliet, </a:t>
            </a:r>
            <a:r>
              <a:rPr lang="en-US" sz="2590" b="0" i="0" u="none" strike="noStrike" cap="none" dirty="0">
                <a:solidFill>
                  <a:schemeClr val="dk1"/>
                </a:solidFill>
                <a:latin typeface="Rambla"/>
                <a:ea typeface="Rambla"/>
                <a:cs typeface="Rambla"/>
                <a:sym typeface="Rambla"/>
              </a:rPr>
              <a:t>the lovers are doomed from the start, and sure enough, end up dying by the play’s end. </a:t>
            </a:r>
          </a:p>
          <a:p>
            <a:pPr marL="621792" marR="0" lvl="1" indent="-240791" algn="l" rtl="0">
              <a:lnSpc>
                <a:spcPct val="80000"/>
              </a:lnSpc>
              <a:spcBef>
                <a:spcPts val="324"/>
              </a:spcBef>
              <a:spcAft>
                <a:spcPts val="0"/>
              </a:spcAft>
              <a:buClr>
                <a:schemeClr val="accent1"/>
              </a:buClr>
              <a:buSzPct val="100000"/>
              <a:buFont typeface="Verdana"/>
              <a:buChar char="◦"/>
            </a:pPr>
            <a:r>
              <a:rPr lang="en-US" sz="2590" b="0" i="0" u="none" strike="noStrike" cap="none" dirty="0">
                <a:solidFill>
                  <a:srgbClr val="00B050"/>
                </a:solidFill>
                <a:latin typeface="Rambla"/>
                <a:ea typeface="Rambla"/>
                <a:cs typeface="Rambla"/>
                <a:sym typeface="Rambla"/>
              </a:rPr>
              <a:t>Just Right: </a:t>
            </a:r>
          </a:p>
          <a:p>
            <a:pPr marL="859536" marR="0" lvl="2" indent="-237236" algn="l" rtl="0">
              <a:lnSpc>
                <a:spcPct val="80000"/>
              </a:lnSpc>
              <a:spcBef>
                <a:spcPts val="350"/>
              </a:spcBef>
              <a:buClr>
                <a:schemeClr val="accent2"/>
              </a:buClr>
              <a:buSzPct val="100000"/>
              <a:buFont typeface="Noto Sans Symbols"/>
              <a:buChar char="⚫"/>
            </a:pPr>
            <a:r>
              <a:rPr lang="en-US" sz="2590" b="0" i="0" u="none" strike="noStrike" cap="none" dirty="0">
                <a:solidFill>
                  <a:srgbClr val="00B050"/>
                </a:solidFill>
                <a:latin typeface="Rambla"/>
                <a:ea typeface="Rambla"/>
                <a:cs typeface="Rambla"/>
                <a:sym typeface="Rambla"/>
              </a:rPr>
              <a:t>Many of Shakespeare’s tragedies illustrate the concept that individual will is no match for pre-ordained fate. </a:t>
            </a:r>
          </a:p>
        </p:txBody>
      </p:sp>
      <p:pic>
        <p:nvPicPr>
          <p:cNvPr id="437" name="Shape 437"/>
          <p:cNvPicPr preferRelativeResize="0"/>
          <p:nvPr/>
        </p:nvPicPr>
        <p:blipFill rotWithShape="1">
          <a:blip r:embed="rId3">
            <a:alphaModFix/>
          </a:blip>
          <a:srcRect/>
          <a:stretch/>
        </p:blipFill>
        <p:spPr>
          <a:xfrm>
            <a:off x="9226600" y="1417650"/>
            <a:ext cx="2737225" cy="2737225"/>
          </a:xfrm>
          <a:prstGeom prst="rect">
            <a:avLst/>
          </a:prstGeom>
          <a:noFill/>
          <a:ln>
            <a:noFill/>
          </a:ln>
        </p:spPr>
      </p:pic>
    </p:spTree>
    <p:extLst>
      <p:ext uri="{BB962C8B-B14F-4D97-AF65-F5344CB8AC3E}">
        <p14:creationId xmlns:p14="http://schemas.microsoft.com/office/powerpoint/2010/main" val="4037290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sz="3600" dirty="0" smtClean="0"/>
              <a:t>You can use a quote as an epigraph or as your first sentence, but it </a:t>
            </a:r>
            <a:r>
              <a:rPr lang="en-US" sz="3600" u="sng" dirty="0" smtClean="0"/>
              <a:t>must connect to your essay CLEARLY.</a:t>
            </a:r>
            <a:endParaRPr lang="en-US" sz="3600" dirty="0" smtClean="0"/>
          </a:p>
          <a:p>
            <a:pPr lvl="1"/>
            <a:r>
              <a:rPr lang="en-US" sz="3200" dirty="0" smtClean="0"/>
              <a:t>Do not leave me wondering “Why did they even include that?”</a:t>
            </a:r>
          </a:p>
          <a:p>
            <a:pPr lvl="1"/>
            <a:r>
              <a:rPr lang="en-US" sz="3200" b="1" dirty="0" smtClean="0">
                <a:solidFill>
                  <a:srgbClr val="FF0000"/>
                </a:solidFill>
              </a:rPr>
              <a:t>Do not drop a quote there and say nothing about it.</a:t>
            </a:r>
          </a:p>
          <a:p>
            <a:pPr lvl="1"/>
            <a:r>
              <a:rPr lang="en-US" sz="3200" dirty="0" smtClean="0"/>
              <a:t>Choose a quote carefully. </a:t>
            </a:r>
            <a:endParaRPr lang="en-US" sz="3200" dirty="0"/>
          </a:p>
        </p:txBody>
      </p:sp>
      <p:sp>
        <p:nvSpPr>
          <p:cNvPr id="3" name="Title 2"/>
          <p:cNvSpPr>
            <a:spLocks noGrp="1"/>
          </p:cNvSpPr>
          <p:nvPr>
            <p:ph type="title"/>
          </p:nvPr>
        </p:nvSpPr>
        <p:spPr/>
        <p:txBody>
          <a:bodyPr/>
          <a:lstStyle/>
          <a:p>
            <a:r>
              <a:rPr lang="en-US" dirty="0" smtClean="0"/>
              <a:t>Quote/Epigraph</a:t>
            </a:r>
            <a:endParaRPr lang="en-US" dirty="0"/>
          </a:p>
        </p:txBody>
      </p:sp>
    </p:spTree>
    <p:extLst>
      <p:ext uri="{BB962C8B-B14F-4D97-AF65-F5344CB8AC3E}">
        <p14:creationId xmlns:p14="http://schemas.microsoft.com/office/powerpoint/2010/main" val="790349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91122"/>
            <a:ext cx="10972800" cy="1143000"/>
          </a:xfrm>
        </p:spPr>
        <p:txBody>
          <a:bodyPr/>
          <a:lstStyle/>
          <a:p>
            <a:r>
              <a:rPr lang="en-US" dirty="0" smtClean="0"/>
              <a:t>Quote/Epigraph</a:t>
            </a:r>
            <a:endParaRPr lang="en-US" dirty="0"/>
          </a:p>
        </p:txBody>
      </p:sp>
      <p:pic>
        <p:nvPicPr>
          <p:cNvPr id="2052" name="Picture 4" descr="Memorable Quotes"/>
          <p:cNvPicPr>
            <a:picLocks noChangeAspect="1" noChangeArrowheads="1"/>
          </p:cNvPicPr>
          <p:nvPr/>
        </p:nvPicPr>
        <p:blipFill rotWithShape="1">
          <a:blip r:embed="rId2">
            <a:extLst>
              <a:ext uri="{28A0092B-C50C-407E-A947-70E740481C1C}">
                <a14:useLocalDpi xmlns:a14="http://schemas.microsoft.com/office/drawing/2010/main" val="0"/>
              </a:ext>
            </a:extLst>
          </a:blip>
          <a:srcRect b="69951"/>
          <a:stretch/>
        </p:blipFill>
        <p:spPr bwMode="auto">
          <a:xfrm>
            <a:off x="2491452" y="1051878"/>
            <a:ext cx="6626902" cy="5473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748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91122"/>
            <a:ext cx="10972800" cy="1143000"/>
          </a:xfrm>
        </p:spPr>
        <p:txBody>
          <a:bodyPr/>
          <a:lstStyle/>
          <a:p>
            <a:r>
              <a:rPr lang="en-US" dirty="0" smtClean="0"/>
              <a:t>Quote/Epigraph</a:t>
            </a:r>
            <a:endParaRPr lang="en-US" dirty="0"/>
          </a:p>
        </p:txBody>
      </p:sp>
      <p:pic>
        <p:nvPicPr>
          <p:cNvPr id="4" name="Picture 6" descr="Memorable Quotes"/>
          <p:cNvPicPr>
            <a:picLocks noChangeAspect="1" noChangeArrowheads="1"/>
          </p:cNvPicPr>
          <p:nvPr/>
        </p:nvPicPr>
        <p:blipFill rotWithShape="1">
          <a:blip r:embed="rId2">
            <a:extLst>
              <a:ext uri="{28A0092B-C50C-407E-A947-70E740481C1C}">
                <a14:useLocalDpi xmlns:a14="http://schemas.microsoft.com/office/drawing/2010/main" val="0"/>
              </a:ext>
            </a:extLst>
          </a:blip>
          <a:srcRect t="30144" b="45888"/>
          <a:stretch/>
        </p:blipFill>
        <p:spPr bwMode="auto">
          <a:xfrm>
            <a:off x="1906309" y="993688"/>
            <a:ext cx="8043428" cy="5299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701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91122"/>
            <a:ext cx="10972800" cy="1143000"/>
          </a:xfrm>
        </p:spPr>
        <p:txBody>
          <a:bodyPr/>
          <a:lstStyle/>
          <a:p>
            <a:r>
              <a:rPr lang="en-US" dirty="0" smtClean="0"/>
              <a:t>Quote/Epigraph</a:t>
            </a:r>
            <a:endParaRPr lang="en-US" dirty="0"/>
          </a:p>
        </p:txBody>
      </p:sp>
      <p:pic>
        <p:nvPicPr>
          <p:cNvPr id="5" name="Picture 6" descr="Memorable Quotes"/>
          <p:cNvPicPr>
            <a:picLocks noChangeAspect="1" noChangeArrowheads="1"/>
          </p:cNvPicPr>
          <p:nvPr/>
        </p:nvPicPr>
        <p:blipFill rotWithShape="1">
          <a:blip r:embed="rId2">
            <a:extLst>
              <a:ext uri="{28A0092B-C50C-407E-A947-70E740481C1C}">
                <a14:useLocalDpi xmlns:a14="http://schemas.microsoft.com/office/drawing/2010/main" val="0"/>
              </a:ext>
            </a:extLst>
          </a:blip>
          <a:srcRect t="53875" b="21562"/>
          <a:stretch/>
        </p:blipFill>
        <p:spPr bwMode="auto">
          <a:xfrm>
            <a:off x="2206990" y="902593"/>
            <a:ext cx="8143444" cy="5498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900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1_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faultSectionNames xmlns="2b5f745a-bf06-49e5-9adb-7a1b6478eca7" xsi:nil="true"/>
    <Invited_Students xmlns="2b5f745a-bf06-49e5-9adb-7a1b6478eca7" xsi:nil="true"/>
    <IsNotebookLocked xmlns="2b5f745a-bf06-49e5-9adb-7a1b6478eca7" xsi:nil="true"/>
    <Templates xmlns="2b5f745a-bf06-49e5-9adb-7a1b6478eca7" xsi:nil="true"/>
    <Has_Teacher_Only_SectionGroup xmlns="2b5f745a-bf06-49e5-9adb-7a1b6478eca7" xsi:nil="true"/>
    <TeamsChannelId xmlns="2b5f745a-bf06-49e5-9adb-7a1b6478eca7" xsi:nil="true"/>
    <Distribution_Groups xmlns="2b5f745a-bf06-49e5-9adb-7a1b6478eca7" xsi:nil="true"/>
    <Self_Registration_Enabled xmlns="2b5f745a-bf06-49e5-9adb-7a1b6478eca7" xsi:nil="true"/>
    <Is_Collaboration_Space_Locked xmlns="2b5f745a-bf06-49e5-9adb-7a1b6478eca7" xsi:nil="true"/>
    <AppVersion xmlns="2b5f745a-bf06-49e5-9adb-7a1b6478eca7" xsi:nil="true"/>
    <LMS_Mappings xmlns="2b5f745a-bf06-49e5-9adb-7a1b6478eca7" xsi:nil="true"/>
    <NotebookType xmlns="2b5f745a-bf06-49e5-9adb-7a1b6478eca7" xsi:nil="true"/>
    <CultureName xmlns="2b5f745a-bf06-49e5-9adb-7a1b6478eca7" xsi:nil="true"/>
    <Invited_Teachers xmlns="2b5f745a-bf06-49e5-9adb-7a1b6478eca7" xsi:nil="true"/>
    <FolderType xmlns="2b5f745a-bf06-49e5-9adb-7a1b6478eca7" xsi:nil="true"/>
    <Owner xmlns="2b5f745a-bf06-49e5-9adb-7a1b6478eca7">
      <UserInfo>
        <DisplayName/>
        <AccountId xsi:nil="true"/>
        <AccountType/>
      </UserInfo>
    </Owner>
    <Teachers xmlns="2b5f745a-bf06-49e5-9adb-7a1b6478eca7">
      <UserInfo>
        <DisplayName/>
        <AccountId xsi:nil="true"/>
        <AccountType/>
      </UserInfo>
    </Teachers>
    <Student_Groups xmlns="2b5f745a-bf06-49e5-9adb-7a1b6478eca7">
      <UserInfo>
        <DisplayName/>
        <AccountId xsi:nil="true"/>
        <AccountType/>
      </UserInfo>
    </Student_Groups>
    <Students xmlns="2b5f745a-bf06-49e5-9adb-7a1b6478eca7">
      <UserInfo>
        <DisplayName/>
        <AccountId xsi:nil="true"/>
        <AccountType/>
      </UserInfo>
    </Students>
    <Math_Settings xmlns="2b5f745a-bf06-49e5-9adb-7a1b6478eca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605EF0F308AD24DA4816A5D39BC461D" ma:contentTypeVersion="29" ma:contentTypeDescription="Create a new document." ma:contentTypeScope="" ma:versionID="034bfcdf7e507b670e2469d934a05904">
  <xsd:schema xmlns:xsd="http://www.w3.org/2001/XMLSchema" xmlns:xs="http://www.w3.org/2001/XMLSchema" xmlns:p="http://schemas.microsoft.com/office/2006/metadata/properties" xmlns:ns3="92d8ea94-6f6f-4078-915b-e9b8a9e440ef" xmlns:ns4="2b5f745a-bf06-49e5-9adb-7a1b6478eca7" targetNamespace="http://schemas.microsoft.com/office/2006/metadata/properties" ma:root="true" ma:fieldsID="fc3a7e89d005be9e4639254993c07bd2" ns3:_="" ns4:_="">
    <xsd:import namespace="92d8ea94-6f6f-4078-915b-e9b8a9e440ef"/>
    <xsd:import namespace="2b5f745a-bf06-49e5-9adb-7a1b6478eca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NotebookType" minOccurs="0"/>
                <xsd:element ref="ns4:FolderType" minOccurs="0"/>
                <xsd:element ref="ns4:CultureName" minOccurs="0"/>
                <xsd:element ref="ns4:AppVersion" minOccurs="0"/>
                <xsd:element ref="ns4:TeamsChannelId" minOccurs="0"/>
                <xsd:element ref="ns4:Owner" minOccurs="0"/>
                <xsd:element ref="ns4:Math_Settings" minOccurs="0"/>
                <xsd:element ref="ns4:DefaultSectionNames" minOccurs="0"/>
                <xsd:element ref="ns4:Templates" minOccurs="0"/>
                <xsd:element ref="ns4:Teachers" minOccurs="0"/>
                <xsd:element ref="ns4:Students" minOccurs="0"/>
                <xsd:element ref="ns4:Student_Groups" minOccurs="0"/>
                <xsd:element ref="ns4:Distribution_Groups" minOccurs="0"/>
                <xsd:element ref="ns4:LMS_Mapping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IsNotebookLocked"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d8ea94-6f6f-4078-915b-e9b8a9e440e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5f745a-bf06-49e5-9adb-7a1b6478eca7"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NotebookType" ma:index="15" nillable="true" ma:displayName="Notebook Type" ma:internalName="NotebookType">
      <xsd:simpleType>
        <xsd:restriction base="dms:Text"/>
      </xsd:simpleType>
    </xsd:element>
    <xsd:element name="FolderType" ma:index="16" nillable="true" ma:displayName="Folder Type" ma:internalName="FolderType">
      <xsd:simpleType>
        <xsd:restriction base="dms:Text"/>
      </xsd:simpleType>
    </xsd:element>
    <xsd:element name="CultureName" ma:index="17" nillable="true" ma:displayName="Culture Name" ma:internalName="CultureName">
      <xsd:simpleType>
        <xsd:restriction base="dms:Text"/>
      </xsd:simpleType>
    </xsd:element>
    <xsd:element name="AppVersion" ma:index="18" nillable="true" ma:displayName="App Version" ma:internalName="AppVersion">
      <xsd:simpleType>
        <xsd:restriction base="dms:Text"/>
      </xsd:simpleType>
    </xsd:element>
    <xsd:element name="TeamsChannelId" ma:index="19" nillable="true" ma:displayName="Teams Channel Id" ma:internalName="TeamsChannelId">
      <xsd:simpleType>
        <xsd:restriction base="dms:Text"/>
      </xsd:simpleType>
    </xsd:element>
    <xsd:element name="Owner" ma:index="2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1" nillable="true" ma:displayName="Math Settings" ma:internalName="Math_Settings">
      <xsd:simpleType>
        <xsd:restriction base="dms:Text"/>
      </xsd:simpleType>
    </xsd:element>
    <xsd:element name="DefaultSectionNames" ma:index="22" nillable="true" ma:displayName="Default Section Names" ma:internalName="DefaultSectionNames">
      <xsd:simpleType>
        <xsd:restriction base="dms:Note">
          <xsd:maxLength value="255"/>
        </xsd:restriction>
      </xsd:simpleType>
    </xsd:element>
    <xsd:element name="Templates" ma:index="23" nillable="true" ma:displayName="Templates" ma:internalName="Templates">
      <xsd:simpleType>
        <xsd:restriction base="dms:Note">
          <xsd:maxLength value="255"/>
        </xsd:restriction>
      </xsd:simpleType>
    </xsd:element>
    <xsd:element name="Teachers" ma:index="24"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5"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6"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7" nillable="true" ma:displayName="Distribution Groups" ma:internalName="Distribution_Groups">
      <xsd:simpleType>
        <xsd:restriction base="dms:Note">
          <xsd:maxLength value="255"/>
        </xsd:restriction>
      </xsd:simpleType>
    </xsd:element>
    <xsd:element name="LMS_Mappings" ma:index="28" nillable="true" ma:displayName="LMS Mappings" ma:internalName="LMS_Mappings">
      <xsd:simpleType>
        <xsd:restriction base="dms:Note">
          <xsd:maxLength value="255"/>
        </xsd:restriction>
      </xsd:simpleType>
    </xsd:element>
    <xsd:element name="Invited_Teachers" ma:index="29" nillable="true" ma:displayName="Invited Teachers" ma:internalName="Invited_Teachers">
      <xsd:simpleType>
        <xsd:restriction base="dms:Note">
          <xsd:maxLength value="255"/>
        </xsd:restriction>
      </xsd:simpleType>
    </xsd:element>
    <xsd:element name="Invited_Students" ma:index="30" nillable="true" ma:displayName="Invited Students" ma:internalName="Invited_Students">
      <xsd:simpleType>
        <xsd:restriction base="dms:Note">
          <xsd:maxLength value="255"/>
        </xsd:restriction>
      </xsd:simpleType>
    </xsd:element>
    <xsd:element name="Self_Registration_Enabled" ma:index="31" nillable="true" ma:displayName="Self Registration Enabled" ma:internalName="Self_Registration_Enabled">
      <xsd:simpleType>
        <xsd:restriction base="dms:Boolean"/>
      </xsd:simpleType>
    </xsd:element>
    <xsd:element name="Has_Teacher_Only_SectionGroup" ma:index="32" nillable="true" ma:displayName="Has Teacher Only SectionGroup" ma:internalName="Has_Teacher_Only_SectionGroup">
      <xsd:simpleType>
        <xsd:restriction base="dms:Boolean"/>
      </xsd:simpleType>
    </xsd:element>
    <xsd:element name="Is_Collaboration_Space_Locked" ma:index="33" nillable="true" ma:displayName="Is Collaboration Space Locked" ma:internalName="Is_Collaboration_Space_Locked">
      <xsd:simpleType>
        <xsd:restriction base="dms:Boolean"/>
      </xsd:simpleType>
    </xsd:element>
    <xsd:element name="IsNotebookLocked" ma:index="34" nillable="true" ma:displayName="Is Notebook Locked" ma:internalName="IsNotebookLocked">
      <xsd:simpleType>
        <xsd:restriction base="dms:Boolean"/>
      </xsd:simpleType>
    </xsd:element>
    <xsd:element name="MediaServiceAutoKeyPoints" ma:index="35" nillable="true" ma:displayName="MediaServiceAutoKeyPoints" ma:hidden="true" ma:internalName="MediaServiceAutoKeyPoints" ma:readOnly="true">
      <xsd:simpleType>
        <xsd:restriction base="dms:Note"/>
      </xsd:simpleType>
    </xsd:element>
    <xsd:element name="MediaServiceKeyPoints" ma:index="3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A8BF64-D855-44F2-A873-505F2FE3C3BA}">
  <ds:schemaRefs>
    <ds:schemaRef ds:uri="http://purl.org/dc/terms/"/>
    <ds:schemaRef ds:uri="2b5f745a-bf06-49e5-9adb-7a1b6478eca7"/>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92d8ea94-6f6f-4078-915b-e9b8a9e440ef"/>
    <ds:schemaRef ds:uri="http://www.w3.org/XML/1998/namespace"/>
    <ds:schemaRef ds:uri="http://purl.org/dc/dcmitype/"/>
  </ds:schemaRefs>
</ds:datastoreItem>
</file>

<file path=customXml/itemProps2.xml><?xml version="1.0" encoding="utf-8"?>
<ds:datastoreItem xmlns:ds="http://schemas.openxmlformats.org/officeDocument/2006/customXml" ds:itemID="{1D87A16A-C22A-49DA-8C05-CD4DA5EAF9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d8ea94-6f6f-4078-915b-e9b8a9e440ef"/>
    <ds:schemaRef ds:uri="2b5f745a-bf06-49e5-9adb-7a1b6478ec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3597A92-D79E-40DC-B6F7-3619AF3EBA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TM04033937[[fn=Vapor Trail]]</Template>
  <TotalTime>38</TotalTime>
  <Words>2308</Words>
  <Application>Microsoft Office PowerPoint</Application>
  <PresentationFormat>Widescreen</PresentationFormat>
  <Paragraphs>215</Paragraphs>
  <Slides>36</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36</vt:i4>
      </vt:variant>
    </vt:vector>
  </HeadingPairs>
  <TitlesOfParts>
    <vt:vector size="45" baseType="lpstr">
      <vt:lpstr>Arial</vt:lpstr>
      <vt:lpstr>Calibri</vt:lpstr>
      <vt:lpstr>Century Gothic</vt:lpstr>
      <vt:lpstr>Noto Sans Symbols</vt:lpstr>
      <vt:lpstr>Rambla</vt:lpstr>
      <vt:lpstr>Verdana</vt:lpstr>
      <vt:lpstr>Wingdings</vt:lpstr>
      <vt:lpstr>Vapor Trail</vt:lpstr>
      <vt:lpstr>1_Vapor Trail</vt:lpstr>
      <vt:lpstr>Introductions and conclusions</vt:lpstr>
      <vt:lpstr>PowerPoint Presentation</vt:lpstr>
      <vt:lpstr>Lit. analysis essays typically require an introduction with…</vt:lpstr>
      <vt:lpstr>Introduction - HOOK</vt:lpstr>
      <vt:lpstr>Introduction - HOOK</vt:lpstr>
      <vt:lpstr>Quote/Epigraph</vt:lpstr>
      <vt:lpstr>Quote/Epigraph</vt:lpstr>
      <vt:lpstr>Quote/Epigraph</vt:lpstr>
      <vt:lpstr>Quote/Epigraph</vt:lpstr>
      <vt:lpstr>Quote/Epigraph</vt:lpstr>
      <vt:lpstr>Introduction - CONTEXT</vt:lpstr>
      <vt:lpstr>Introduction - THESIS</vt:lpstr>
      <vt:lpstr>Introduction - DEVELOPMENT</vt:lpstr>
      <vt:lpstr>Introduction - DEVELOPMENT:  How to use a framing device?</vt:lpstr>
      <vt:lpstr>Introduction - DEVELOPMENT:  Why frame?</vt:lpstr>
      <vt:lpstr>The Single-Word, Single-Image, Single-Idea Frame</vt:lpstr>
      <vt:lpstr>The Single-Idea Frame</vt:lpstr>
      <vt:lpstr>The Single-Idea Frame</vt:lpstr>
      <vt:lpstr>Allusions as Framing Devices</vt:lpstr>
      <vt:lpstr>Personal Experience as a  Framing Device</vt:lpstr>
      <vt:lpstr>Historical Experience  as a Framing Device</vt:lpstr>
      <vt:lpstr>PowerPoint Presentation</vt:lpstr>
      <vt:lpstr>PowerPoint Presentation</vt:lpstr>
      <vt:lpstr>WARNING</vt:lpstr>
      <vt:lpstr>Conclusion Development</vt:lpstr>
      <vt:lpstr>Conclusion Suggestions</vt:lpstr>
      <vt:lpstr>Conclusion Suggestions</vt:lpstr>
      <vt:lpstr>Be Careful!</vt:lpstr>
      <vt:lpstr>PowerPoint Presentation</vt:lpstr>
      <vt:lpstr>How to embed a quote:</vt:lpstr>
      <vt:lpstr>How to embed a quote:</vt:lpstr>
      <vt:lpstr>Quote embedding tips</vt:lpstr>
      <vt:lpstr>Quote embedding tips</vt:lpstr>
      <vt:lpstr>Quote embedding tips</vt:lpstr>
      <vt:lpstr>Quote embedding tips</vt:lpstr>
      <vt:lpstr>Quote embedding tips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Introductions and conclusions</dc:title>
  <dc:creator>Gilpin, Courtney    SHS - Staff</dc:creator>
  <cp:lastModifiedBy>Gilpin, Courtney    SHS - Staff</cp:lastModifiedBy>
  <cp:revision>6</cp:revision>
  <dcterms:created xsi:type="dcterms:W3CDTF">2020-03-10T21:12:01Z</dcterms:created>
  <dcterms:modified xsi:type="dcterms:W3CDTF">2020-03-11T21:27:07Z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0x010100E605EF0F308AD24DA4816A5D39BC461D</vt:lpwstr>
  </property>
</Properties>
</file>