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6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4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682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9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65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1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8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2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9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4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9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6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1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4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Macbeth In-Class Essay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G10-19-20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3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619500"/>
            <a:ext cx="10820400" cy="3238500"/>
          </a:xfrm>
        </p:spPr>
        <p:txBody>
          <a:bodyPr>
            <a:no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If you have </a:t>
            </a:r>
            <a:r>
              <a:rPr lang="en-US" sz="3200" b="1" dirty="0">
                <a:sym typeface="Wingdings" panose="05000000000000000000" pitchFamily="2" charset="2"/>
              </a:rPr>
              <a:t>errors</a:t>
            </a:r>
            <a:r>
              <a:rPr lang="en-US" sz="3200" dirty="0">
                <a:sym typeface="Wingdings" panose="05000000000000000000" pitchFamily="2" charset="2"/>
              </a:rPr>
              <a:t> in your MLA in-text citations, you will be marked Approaching Standards. </a:t>
            </a:r>
          </a:p>
          <a:p>
            <a:r>
              <a:rPr lang="en-US" sz="3200" dirty="0">
                <a:sym typeface="Wingdings" panose="05000000000000000000" pitchFamily="2" charset="2"/>
              </a:rPr>
              <a:t>If you </a:t>
            </a:r>
            <a:r>
              <a:rPr lang="en-US" sz="3200" b="1" dirty="0">
                <a:sym typeface="Wingdings" panose="05000000000000000000" pitchFamily="2" charset="2"/>
              </a:rPr>
              <a:t>do not include </a:t>
            </a:r>
            <a:r>
              <a:rPr lang="en-US" sz="3200" dirty="0">
                <a:sym typeface="Wingdings" panose="05000000000000000000" pitchFamily="2" charset="2"/>
              </a:rPr>
              <a:t>MLA in-text citations, you will be marked Below Standard on Evidence.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54175"/>
            <a:ext cx="104394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619500"/>
            <a:ext cx="10820400" cy="3238500"/>
          </a:xfrm>
        </p:spPr>
        <p:txBody>
          <a:bodyPr>
            <a:noAutofit/>
          </a:bodyPr>
          <a:lstStyle/>
          <a:p>
            <a:r>
              <a:rPr lang="en-US" sz="3200" dirty="0" smtClean="0">
                <a:sym typeface="Wingdings" panose="05000000000000000000" pitchFamily="2" charset="2"/>
              </a:rPr>
              <a:t>Most of all, ensure that your analysis…</a:t>
            </a: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Examines the </a:t>
            </a:r>
            <a:r>
              <a:rPr lang="en-US" sz="3000" b="1" dirty="0" smtClean="0">
                <a:sym typeface="Wingdings" panose="05000000000000000000" pitchFamily="2" charset="2"/>
              </a:rPr>
              <a:t>language</a:t>
            </a:r>
            <a:r>
              <a:rPr lang="en-US" sz="3000" dirty="0" smtClean="0">
                <a:sym typeface="Wingdings" panose="05000000000000000000" pitchFamily="2" charset="2"/>
              </a:rPr>
              <a:t> of the evidence, focusing on the </a:t>
            </a:r>
            <a:r>
              <a:rPr lang="en-US" sz="3000" b="1" dirty="0" smtClean="0">
                <a:sym typeface="Wingdings" panose="05000000000000000000" pitchFamily="2" charset="2"/>
              </a:rPr>
              <a:t>how</a:t>
            </a:r>
            <a:endParaRPr lang="en-US" sz="3000" dirty="0" smtClean="0">
              <a:sym typeface="Wingdings" panose="05000000000000000000" pitchFamily="2" charset="2"/>
            </a:endParaRPr>
          </a:p>
          <a:p>
            <a:pPr lvl="1"/>
            <a:r>
              <a:rPr lang="en-US" sz="3000" dirty="0" smtClean="0">
                <a:sym typeface="Wingdings" panose="05000000000000000000" pitchFamily="2" charset="2"/>
              </a:rPr>
              <a:t>Connects each quote back to your So What</a:t>
            </a:r>
          </a:p>
          <a:p>
            <a:pPr lvl="2"/>
            <a:r>
              <a:rPr lang="en-US" sz="2800" dirty="0" smtClean="0">
                <a:sym typeface="Wingdings" panose="05000000000000000000" pitchFamily="2" charset="2"/>
              </a:rPr>
              <a:t>It should logically explain how each quote proves your So What correct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6"/>
            <a:ext cx="12157064" cy="1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619500"/>
            <a:ext cx="10820400" cy="3238500"/>
          </a:xfrm>
        </p:spPr>
        <p:txBody>
          <a:bodyPr>
            <a:noAutofit/>
          </a:bodyPr>
          <a:lstStyle/>
          <a:p>
            <a:r>
              <a:rPr lang="en-US" sz="3200" dirty="0" smtClean="0">
                <a:sym typeface="Wingdings" panose="05000000000000000000" pitchFamily="2" charset="2"/>
              </a:rPr>
              <a:t>You </a:t>
            </a:r>
            <a:r>
              <a:rPr lang="en-US" sz="3200" b="1" dirty="0" smtClean="0">
                <a:sym typeface="Wingdings" panose="05000000000000000000" pitchFamily="2" charset="2"/>
              </a:rPr>
              <a:t>do not need </a:t>
            </a:r>
            <a:r>
              <a:rPr lang="en-US" sz="3200" dirty="0" smtClean="0">
                <a:sym typeface="Wingdings" panose="05000000000000000000" pitchFamily="2" charset="2"/>
              </a:rPr>
              <a:t>an introduction, conclusion, or Works Cited page.</a:t>
            </a:r>
          </a:p>
          <a:p>
            <a:pPr lvl="1"/>
            <a:r>
              <a:rPr lang="en-US" sz="2600" dirty="0" smtClean="0">
                <a:sym typeface="Wingdings" panose="05000000000000000000" pitchFamily="2" charset="2"/>
              </a:rPr>
              <a:t>We will work on those skills in our longer essays.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That means developing BTSs (Body Thesis Statements) is essential for this category. 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We will have a specific mini-lesson on this at the end of class.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663"/>
            <a:ext cx="12388635" cy="16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619500"/>
            <a:ext cx="10820400" cy="3238500"/>
          </a:xfrm>
        </p:spPr>
        <p:txBody>
          <a:bodyPr>
            <a:noAutofit/>
          </a:bodyPr>
          <a:lstStyle/>
          <a:p>
            <a:r>
              <a:rPr lang="en-US" sz="2800" b="1" dirty="0"/>
              <a:t>QUOTE EMBEDDING</a:t>
            </a:r>
          </a:p>
          <a:p>
            <a:pPr lvl="1"/>
            <a:r>
              <a:rPr lang="en-US" sz="2600" dirty="0"/>
              <a:t>Embed your quotes into sentences to meet or exceed standards.</a:t>
            </a:r>
          </a:p>
          <a:p>
            <a:pPr marL="0" indent="0">
              <a:buNone/>
            </a:pPr>
            <a:r>
              <a:rPr lang="en-US" sz="1800" b="1" dirty="0" smtClean="0">
                <a:sym typeface="Wingdings" panose="05000000000000000000" pitchFamily="2" charset="2"/>
              </a:rPr>
              <a:t>Approaching Standard</a:t>
            </a:r>
            <a:r>
              <a:rPr lang="en-US" sz="1800" dirty="0" smtClean="0">
                <a:sym typeface="Wingdings" panose="05000000000000000000" pitchFamily="2" charset="2"/>
              </a:rPr>
              <a:t>: </a:t>
            </a:r>
            <a:r>
              <a:rPr lang="en-US" sz="1800" dirty="0" smtClean="0"/>
              <a:t>After </a:t>
            </a:r>
            <a:r>
              <a:rPr lang="en-US" sz="1800" dirty="0"/>
              <a:t>committing the ghastly murder of King Duncan, Macbeth hesitates to return to the scene of the crime. </a:t>
            </a:r>
            <a:r>
              <a:rPr lang="en-US" sz="1800" dirty="0" smtClean="0"/>
              <a:t>“</a:t>
            </a:r>
            <a:r>
              <a:rPr lang="en-US" sz="1800" dirty="0"/>
              <a:t>I’ll go no more” (2.2.65</a:t>
            </a:r>
            <a:r>
              <a:rPr lang="en-US" sz="1800" dirty="0" smtClean="0"/>
              <a:t>).</a:t>
            </a:r>
          </a:p>
          <a:p>
            <a:pPr marL="0" indent="0">
              <a:buNone/>
            </a:pPr>
            <a:r>
              <a:rPr lang="en-US" sz="1800" b="1" dirty="0" smtClean="0"/>
              <a:t>Meets Standard</a:t>
            </a:r>
            <a:r>
              <a:rPr lang="en-US" sz="1800" dirty="0" smtClean="0"/>
              <a:t>: </a:t>
            </a:r>
            <a:r>
              <a:rPr lang="en-US" sz="1800" dirty="0"/>
              <a:t>After committing the ghastly murder of King Duncan, Macbeth hesitates to return to the scene of the crime. He tells Lady Macbeth, “I’ll go no more” (2.2.65).</a:t>
            </a:r>
          </a:p>
          <a:p>
            <a:pPr marL="0" indent="0">
              <a:buNone/>
            </a:pPr>
            <a:r>
              <a:rPr lang="en-US" sz="1800" b="1" dirty="0" smtClean="0"/>
              <a:t>Exceeds Standard</a:t>
            </a:r>
            <a:r>
              <a:rPr lang="en-US" sz="1800" dirty="0" smtClean="0"/>
              <a:t>: </a:t>
            </a:r>
            <a:r>
              <a:rPr lang="en-US" sz="1800" dirty="0"/>
              <a:t>After committing the ghastly murder of King Duncan, Macbeth hesitates to return to the scene of the </a:t>
            </a:r>
            <a:r>
              <a:rPr lang="en-US" sz="1800" dirty="0" smtClean="0"/>
              <a:t>crime, telling Lady Macbeth, </a:t>
            </a:r>
            <a:r>
              <a:rPr lang="en-US" sz="1800" dirty="0"/>
              <a:t>“I’ll go no more” (2.2.65).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" y="1674814"/>
            <a:ext cx="11986727" cy="18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786"/>
            <a:ext cx="8610600" cy="1293028"/>
          </a:xfrm>
        </p:spPr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129758"/>
            <a:ext cx="10820400" cy="372824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Spelling / Punctuation / Grammar</a:t>
            </a:r>
            <a:endParaRPr lang="en-US" sz="2800" b="1" dirty="0"/>
          </a:p>
          <a:p>
            <a:r>
              <a:rPr lang="en-US" sz="2800" dirty="0">
                <a:sym typeface="Wingdings" panose="05000000000000000000" pitchFamily="2" charset="2"/>
              </a:rPr>
              <a:t>Minor spelling errors will not affect your grade, but </a:t>
            </a:r>
            <a:r>
              <a:rPr lang="en-US" sz="2800" b="1" dirty="0">
                <a:sym typeface="Wingdings" panose="05000000000000000000" pitchFamily="2" charset="2"/>
              </a:rPr>
              <a:t>contractions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b="1" dirty="0">
                <a:sym typeface="Wingdings" panose="05000000000000000000" pitchFamily="2" charset="2"/>
              </a:rPr>
              <a:t>personal pronouns </a:t>
            </a:r>
            <a:r>
              <a:rPr lang="en-US" sz="2800" dirty="0">
                <a:sym typeface="Wingdings" panose="05000000000000000000" pitchFamily="2" charset="2"/>
              </a:rPr>
              <a:t>(I/you/me/we/us), </a:t>
            </a:r>
            <a:r>
              <a:rPr lang="en-US" sz="2800" b="1" dirty="0">
                <a:sym typeface="Wingdings" panose="05000000000000000000" pitchFamily="2" charset="2"/>
              </a:rPr>
              <a:t>informal language</a:t>
            </a:r>
            <a:r>
              <a:rPr lang="en-US" sz="2800" dirty="0">
                <a:sym typeface="Wingdings" panose="05000000000000000000" pitchFamily="2" charset="2"/>
              </a:rPr>
              <a:t>, and </a:t>
            </a:r>
            <a:r>
              <a:rPr lang="en-US" sz="2800" b="1" dirty="0">
                <a:sym typeface="Wingdings" panose="05000000000000000000" pitchFamily="2" charset="2"/>
              </a:rPr>
              <a:t>significant spelling errors </a:t>
            </a:r>
            <a:r>
              <a:rPr lang="en-US" sz="2800" dirty="0">
                <a:sym typeface="Wingdings" panose="05000000000000000000" pitchFamily="2" charset="2"/>
              </a:rPr>
              <a:t>(for example, spelling </a:t>
            </a:r>
            <a:r>
              <a:rPr lang="en-US" sz="2800" dirty="0" smtClean="0">
                <a:sym typeface="Wingdings" panose="05000000000000000000" pitchFamily="2" charset="2"/>
              </a:rPr>
              <a:t>Macbeth </a:t>
            </a:r>
            <a:r>
              <a:rPr lang="en-US" sz="2800" dirty="0">
                <a:sym typeface="Wingdings" panose="05000000000000000000" pitchFamily="2" charset="2"/>
              </a:rPr>
              <a:t>wrong every time) will be marked as Approaching or Below Standards on Language. 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lvl="1"/>
            <a:r>
              <a:rPr lang="en-US" sz="2600" u="sng" dirty="0" smtClean="0">
                <a:sym typeface="Wingdings" panose="05000000000000000000" pitchFamily="2" charset="2"/>
              </a:rPr>
              <a:t>Not a big deal: </a:t>
            </a:r>
            <a:r>
              <a:rPr lang="en-US" sz="2600" dirty="0" smtClean="0">
                <a:sym typeface="Wingdings" panose="05000000000000000000" pitchFamily="2" charset="2"/>
              </a:rPr>
              <a:t>spelling ‘necessary’ as ‘</a:t>
            </a:r>
            <a:r>
              <a:rPr lang="en-US" sz="2600" dirty="0" err="1" smtClean="0">
                <a:sym typeface="Wingdings" panose="05000000000000000000" pitchFamily="2" charset="2"/>
              </a:rPr>
              <a:t>neccessary</a:t>
            </a:r>
            <a:r>
              <a:rPr lang="en-US" sz="2600" dirty="0" smtClean="0">
                <a:sym typeface="Wingdings" panose="05000000000000000000" pitchFamily="2" charset="2"/>
              </a:rPr>
              <a:t>‘</a:t>
            </a:r>
          </a:p>
          <a:p>
            <a:pPr lvl="1"/>
            <a:r>
              <a:rPr lang="en-US" sz="2600" u="sng" dirty="0" smtClean="0">
                <a:sym typeface="Wingdings" panose="05000000000000000000" pitchFamily="2" charset="2"/>
              </a:rPr>
              <a:t>Big deal: </a:t>
            </a:r>
            <a:r>
              <a:rPr lang="en-US" sz="2600" dirty="0" smtClean="0">
                <a:sym typeface="Wingdings" panose="05000000000000000000" pitchFamily="2" charset="2"/>
              </a:rPr>
              <a:t>You might think </a:t>
            </a:r>
            <a:r>
              <a:rPr lang="en-US" sz="2600" dirty="0" err="1" smtClean="0">
                <a:sym typeface="Wingdings" panose="05000000000000000000" pitchFamily="2" charset="2"/>
              </a:rPr>
              <a:t>Mcbath</a:t>
            </a:r>
            <a:r>
              <a:rPr lang="en-US" sz="2600" dirty="0" smtClean="0">
                <a:sym typeface="Wingdings" panose="05000000000000000000" pitchFamily="2" charset="2"/>
              </a:rPr>
              <a:t> is great well he isn’t he’s super </a:t>
            </a:r>
            <a:r>
              <a:rPr lang="en-US" sz="2600" dirty="0" err="1" smtClean="0">
                <a:sym typeface="Wingdings" panose="05000000000000000000" pitchFamily="2" charset="2"/>
              </a:rPr>
              <a:t>sus</a:t>
            </a:r>
            <a:r>
              <a:rPr lang="en-US" sz="2600" dirty="0" smtClean="0">
                <a:sym typeface="Wingdings" panose="05000000000000000000" pitchFamily="2" charset="2"/>
              </a:rPr>
              <a:t> and kind of a </a:t>
            </a:r>
            <a:r>
              <a:rPr lang="en-US" sz="2600" dirty="0" err="1" smtClean="0">
                <a:sym typeface="Wingdings" panose="05000000000000000000" pitchFamily="2" charset="2"/>
              </a:rPr>
              <a:t>bruh</a:t>
            </a:r>
            <a:r>
              <a:rPr lang="en-US" sz="2600" dirty="0" smtClean="0">
                <a:sym typeface="Wingdings" panose="05000000000000000000" pitchFamily="2" charset="2"/>
              </a:rPr>
              <a:t> moment. </a:t>
            </a:r>
            <a:endParaRPr lang="en-US" sz="2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" y="1261271"/>
            <a:ext cx="11986727" cy="18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786"/>
            <a:ext cx="8610600" cy="1293028"/>
          </a:xfrm>
        </p:spPr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129758"/>
            <a:ext cx="10820400" cy="372824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Spelling / Punctuation / Grammar</a:t>
            </a:r>
            <a:endParaRPr lang="en-US" sz="2800" b="1" dirty="0"/>
          </a:p>
          <a:p>
            <a:r>
              <a:rPr lang="en-US" sz="2800" dirty="0" smtClean="0">
                <a:sym typeface="Wingdings" panose="05000000000000000000" pitchFamily="2" charset="2"/>
              </a:rPr>
              <a:t>No contractions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No personal pronouns (I/me/we/you </a:t>
            </a:r>
            <a:r>
              <a:rPr lang="en-US" sz="2800" dirty="0" err="1" smtClean="0">
                <a:sym typeface="Wingdings" panose="05000000000000000000" pitchFamily="2" charset="2"/>
              </a:rPr>
              <a:t>etc</a:t>
            </a:r>
            <a:r>
              <a:rPr lang="en-US" sz="2800" dirty="0" smtClean="0">
                <a:sym typeface="Wingdings" panose="05000000000000000000" pitchFamily="2" charset="2"/>
              </a:rPr>
              <a:t>)- 1</a:t>
            </a:r>
            <a:r>
              <a:rPr lang="en-US" sz="2800" baseline="30000" dirty="0" smtClean="0">
                <a:sym typeface="Wingdings" panose="05000000000000000000" pitchFamily="2" charset="2"/>
              </a:rPr>
              <a:t>st</a:t>
            </a:r>
            <a:r>
              <a:rPr lang="en-US" sz="2800" dirty="0" smtClean="0">
                <a:sym typeface="Wingdings" panose="05000000000000000000" pitchFamily="2" charset="2"/>
              </a:rPr>
              <a:t>/2</a:t>
            </a:r>
            <a:r>
              <a:rPr lang="en-US" sz="2800" baseline="30000" dirty="0" smtClean="0">
                <a:sym typeface="Wingdings" panose="05000000000000000000" pitchFamily="2" charset="2"/>
              </a:rPr>
              <a:t>nd</a:t>
            </a:r>
            <a:r>
              <a:rPr lang="en-US" sz="2800" dirty="0" smtClean="0">
                <a:sym typeface="Wingdings" panose="05000000000000000000" pitchFamily="2" charset="2"/>
              </a:rPr>
              <a:t> person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Fine to use 3</a:t>
            </a:r>
            <a:r>
              <a:rPr lang="en-US" sz="2400" baseline="30000" dirty="0" smtClean="0">
                <a:sym typeface="Wingdings" panose="05000000000000000000" pitchFamily="2" charset="2"/>
              </a:rPr>
              <a:t>rd</a:t>
            </a:r>
            <a:r>
              <a:rPr lang="en-US" sz="2400" dirty="0" smtClean="0">
                <a:sym typeface="Wingdings" panose="05000000000000000000" pitchFamily="2" charset="2"/>
              </a:rPr>
              <a:t> person: He, she, it, they, them, her, his, </a:t>
            </a:r>
            <a:r>
              <a:rPr lang="en-US" sz="2400" dirty="0" err="1" smtClean="0">
                <a:sym typeface="Wingdings" panose="05000000000000000000" pitchFamily="2" charset="2"/>
              </a:rPr>
              <a:t>etc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3000" dirty="0" smtClean="0"/>
              <a:t>No slang or casual phrasing </a:t>
            </a:r>
          </a:p>
          <a:p>
            <a:pPr marL="0" indent="0">
              <a:buNone/>
            </a:pPr>
            <a:endParaRPr lang="en-US" sz="2800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" y="1261271"/>
            <a:ext cx="11986727" cy="18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786"/>
            <a:ext cx="8610600" cy="1293028"/>
          </a:xfrm>
        </p:spPr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74814"/>
            <a:ext cx="10820400" cy="5183186"/>
          </a:xfrm>
        </p:spPr>
        <p:txBody>
          <a:bodyPr>
            <a:noAutofit/>
          </a:bodyPr>
          <a:lstStyle/>
          <a:p>
            <a:r>
              <a:rPr lang="en-US" sz="3000" dirty="0" smtClean="0"/>
              <a:t>Avoid </a:t>
            </a:r>
            <a:r>
              <a:rPr lang="en-US" sz="3000" dirty="0"/>
              <a:t>run-ons and comma splices</a:t>
            </a:r>
          </a:p>
          <a:p>
            <a:r>
              <a:rPr lang="en-US" sz="3000" dirty="0"/>
              <a:t>If a sentence can stand on its own, it cannot be attached to another </a:t>
            </a:r>
            <a:r>
              <a:rPr lang="en-US" sz="3000" dirty="0" smtClean="0"/>
              <a:t>sentence – that’s a </a:t>
            </a:r>
            <a:r>
              <a:rPr lang="en-US" sz="3000" b="1" dirty="0" smtClean="0"/>
              <a:t>run-on</a:t>
            </a:r>
            <a:endParaRPr lang="en-US" sz="3000" b="1" dirty="0"/>
          </a:p>
          <a:p>
            <a:pPr lvl="1"/>
            <a:r>
              <a:rPr lang="en-US" sz="2800" strike="sngStrike" dirty="0">
                <a:solidFill>
                  <a:srgbClr val="FF0000"/>
                </a:solidFill>
              </a:rPr>
              <a:t>I love my </a:t>
            </a:r>
            <a:r>
              <a:rPr lang="en-US" sz="2800" strike="sngStrike" dirty="0" smtClean="0">
                <a:solidFill>
                  <a:srgbClr val="FF0000"/>
                </a:solidFill>
              </a:rPr>
              <a:t>dog she is cute.</a:t>
            </a:r>
          </a:p>
          <a:p>
            <a:r>
              <a:rPr lang="en-US" sz="3000" dirty="0" smtClean="0"/>
              <a:t>You can’t even attach them with just a comma. That’s called a </a:t>
            </a:r>
            <a:r>
              <a:rPr lang="en-US" sz="3000" b="1" dirty="0" smtClean="0"/>
              <a:t>comma splice</a:t>
            </a:r>
            <a:r>
              <a:rPr lang="en-US" sz="3000" dirty="0" smtClean="0"/>
              <a:t>.</a:t>
            </a:r>
          </a:p>
          <a:p>
            <a:pPr lvl="1"/>
            <a:r>
              <a:rPr lang="en-US" sz="2800" strike="sngStrike" dirty="0" smtClean="0">
                <a:solidFill>
                  <a:srgbClr val="FF0000"/>
                </a:solidFill>
              </a:rPr>
              <a:t>I love my dog, she is cute. </a:t>
            </a:r>
            <a:endParaRPr lang="en-US" sz="28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Here’s how you would phrase those:</a:t>
            </a: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	I love my dog because she is cute. (Add a conjunction)</a:t>
            </a: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	I love my dog. She is cute. (Break them apart)</a:t>
            </a:r>
          </a:p>
        </p:txBody>
      </p:sp>
    </p:spTree>
    <p:extLst>
      <p:ext uri="{BB962C8B-B14F-4D97-AF65-F5344CB8AC3E}">
        <p14:creationId xmlns:p14="http://schemas.microsoft.com/office/powerpoint/2010/main" val="2206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0" y="764373"/>
            <a:ext cx="4330700" cy="1293028"/>
          </a:xfrm>
        </p:spPr>
        <p:txBody>
          <a:bodyPr/>
          <a:lstStyle/>
          <a:p>
            <a:r>
              <a:rPr lang="en-US" dirty="0" smtClean="0"/>
              <a:t>In-Class Essay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1200" y="2194560"/>
            <a:ext cx="4445000" cy="4024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83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4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overview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87" y="2440780"/>
            <a:ext cx="11591166" cy="34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Analysis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essay is essentially the </a:t>
            </a:r>
            <a:r>
              <a:rPr lang="en-US" sz="2800" b="1" dirty="0" smtClean="0"/>
              <a:t>same task </a:t>
            </a:r>
            <a:r>
              <a:rPr lang="en-US" sz="2800" dirty="0" smtClean="0"/>
              <a:t>as any other literary analysis essay (such as you may have written for </a:t>
            </a:r>
            <a:r>
              <a:rPr lang="en-US" sz="2800" i="1" dirty="0" smtClean="0"/>
              <a:t>Things Fall Apart </a:t>
            </a:r>
            <a:r>
              <a:rPr lang="en-US" sz="2800" dirty="0" smtClean="0"/>
              <a:t>or </a:t>
            </a:r>
            <a:r>
              <a:rPr lang="en-US" sz="2800" i="1" dirty="0" smtClean="0"/>
              <a:t>Bless Me, </a:t>
            </a:r>
            <a:r>
              <a:rPr lang="en-US" sz="2800" i="1" dirty="0" err="1" smtClean="0"/>
              <a:t>Ultima</a:t>
            </a:r>
            <a:endParaRPr lang="en-US" sz="2800" i="1" dirty="0" smtClean="0"/>
          </a:p>
          <a:p>
            <a:r>
              <a:rPr lang="en-US" sz="2800" dirty="0" smtClean="0"/>
              <a:t>The only difference is the writing </a:t>
            </a:r>
            <a:r>
              <a:rPr lang="en-US" sz="2800" b="1" dirty="0" smtClean="0"/>
              <a:t>time frame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Because you are asked to write it all at once, </a:t>
            </a:r>
            <a:r>
              <a:rPr lang="en-US" sz="2800" b="1" dirty="0" smtClean="0"/>
              <a:t>the standards for some skills </a:t>
            </a:r>
            <a:r>
              <a:rPr lang="en-US" sz="2800" dirty="0" smtClean="0"/>
              <a:t>will be lightened – for example, spelling </a:t>
            </a:r>
          </a:p>
          <a:p>
            <a:r>
              <a:rPr lang="en-US" sz="2800" dirty="0" smtClean="0"/>
              <a:t>However, because you have a week to prepare and know the prompts in advance, you will still be held to the </a:t>
            </a:r>
            <a:r>
              <a:rPr lang="en-US" sz="2800" b="1" dirty="0" smtClean="0"/>
              <a:t>same general standards on the common Humanities rubric. </a:t>
            </a:r>
          </a:p>
        </p:txBody>
      </p:sp>
    </p:spTree>
    <p:extLst>
      <p:ext uri="{BB962C8B-B14F-4D97-AF65-F5344CB8AC3E}">
        <p14:creationId xmlns:p14="http://schemas.microsoft.com/office/powerpoint/2010/main" val="11941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essay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9600"/>
            <a:ext cx="10820400" cy="4339085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60 minutes total</a:t>
            </a:r>
          </a:p>
          <a:p>
            <a:r>
              <a:rPr lang="en-US" sz="3200" b="1" dirty="0" smtClean="0"/>
              <a:t>50 points in the Culminating category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You may bring:</a:t>
            </a:r>
          </a:p>
          <a:p>
            <a:pPr lvl="1"/>
            <a:r>
              <a:rPr lang="en-US" sz="3000" dirty="0" smtClean="0"/>
              <a:t>Your book + any sticky notes or similar that you have put inside</a:t>
            </a:r>
          </a:p>
          <a:p>
            <a:pPr lvl="1"/>
            <a:r>
              <a:rPr lang="en-US" sz="3000" dirty="0" smtClean="0"/>
              <a:t>Your Macbeth packet</a:t>
            </a:r>
          </a:p>
          <a:p>
            <a:pPr lvl="1"/>
            <a:r>
              <a:rPr lang="en-US" sz="3000" dirty="0" smtClean="0"/>
              <a:t>One piece of paper, no larger than 8.5x11”, with </a:t>
            </a:r>
            <a:r>
              <a:rPr lang="en-US" sz="3000" b="1" dirty="0" smtClean="0"/>
              <a:t>notes</a:t>
            </a:r>
            <a:r>
              <a:rPr lang="en-US" sz="3000" dirty="0" smtClean="0"/>
              <a:t> and/or </a:t>
            </a:r>
            <a:r>
              <a:rPr lang="en-US" sz="3000" b="1" dirty="0" smtClean="0"/>
              <a:t>quotes</a:t>
            </a:r>
            <a:r>
              <a:rPr lang="en-US" sz="3000" dirty="0" smtClean="0"/>
              <a:t> and/or an </a:t>
            </a:r>
            <a:r>
              <a:rPr lang="en-US" sz="3000" b="1" dirty="0" smtClean="0"/>
              <a:t>outline - HANDWRITTEN</a:t>
            </a:r>
          </a:p>
          <a:p>
            <a:pPr lvl="1"/>
            <a:r>
              <a:rPr lang="en-US" sz="3000" dirty="0" smtClean="0"/>
              <a:t>A written-out thesis</a:t>
            </a:r>
            <a:endParaRPr lang="en-US" sz="30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You may </a:t>
            </a:r>
            <a:r>
              <a:rPr lang="en-US" sz="3200" b="1" u="sng" dirty="0" smtClean="0">
                <a:solidFill>
                  <a:srgbClr val="FF0000"/>
                </a:solidFill>
              </a:rPr>
              <a:t>not</a:t>
            </a:r>
            <a:r>
              <a:rPr lang="en-US" sz="3200" b="1" dirty="0" smtClean="0">
                <a:solidFill>
                  <a:srgbClr val="FF0000"/>
                </a:solidFill>
              </a:rPr>
              <a:t> bring:</a:t>
            </a:r>
          </a:p>
          <a:p>
            <a:pPr lvl="1"/>
            <a:r>
              <a:rPr lang="en-US" sz="3000" dirty="0" smtClean="0"/>
              <a:t>A pre-written </a:t>
            </a:r>
            <a:r>
              <a:rPr lang="en-US" sz="3000" dirty="0" smtClean="0"/>
              <a:t>essay</a:t>
            </a:r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6082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112"/>
            <a:ext cx="12357949" cy="128032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149600"/>
            <a:ext cx="10820400" cy="3708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Your thesis must answer a prompt and make an argument.</a:t>
            </a:r>
          </a:p>
          <a:p>
            <a:r>
              <a:rPr lang="en-US" sz="2400" dirty="0" smtClean="0"/>
              <a:t>It must have three parts: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- </a:t>
            </a:r>
            <a:r>
              <a:rPr lang="en-US" sz="2400" b="1" dirty="0" smtClean="0"/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author writing about? What is the subject? 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How</a:t>
            </a:r>
            <a:r>
              <a:rPr lang="en-US" sz="2400" dirty="0" smtClean="0"/>
              <a:t> - </a:t>
            </a:r>
            <a:r>
              <a:rPr lang="en-US" sz="2400" b="1" dirty="0"/>
              <a:t>How</a:t>
            </a:r>
            <a:r>
              <a:rPr lang="en-US" sz="2400" dirty="0"/>
              <a:t> does the author write about their subject? That is—what </a:t>
            </a:r>
            <a:r>
              <a:rPr lang="en-US" sz="2400" b="1" dirty="0"/>
              <a:t>literary elements or techniques</a:t>
            </a:r>
            <a:r>
              <a:rPr lang="en-US" sz="2400" dirty="0"/>
              <a:t> do they use to create their message?</a:t>
            </a:r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7030A0"/>
                </a:solidFill>
              </a:rPr>
              <a:t>So What </a:t>
            </a:r>
            <a:r>
              <a:rPr lang="en-US" sz="2400" dirty="0"/>
              <a:t>- Answer the question: </a:t>
            </a:r>
            <a:r>
              <a:rPr lang="en-US" sz="2400" b="1" dirty="0"/>
              <a:t>So What? </a:t>
            </a:r>
            <a:r>
              <a:rPr lang="en-US" sz="2400" dirty="0"/>
              <a:t>Why does this matter? What was the author trying to do by using that What and How? What is the author’s message?</a:t>
            </a:r>
          </a:p>
          <a:p>
            <a:pPr lvl="2"/>
            <a:r>
              <a:rPr lang="en-US" sz="2000" dirty="0"/>
              <a:t>Sometimes this is called your ‘argument depth</a:t>
            </a:r>
            <a:r>
              <a:rPr lang="en-US" sz="2000" dirty="0" smtClean="0"/>
              <a:t>.’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7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975" y="1598612"/>
            <a:ext cx="12357949" cy="128032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149600"/>
            <a:ext cx="10820400" cy="3708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Your thesis will be graded at the same level of rigor that would be used in a full essay.</a:t>
            </a:r>
          </a:p>
          <a:p>
            <a:r>
              <a:rPr lang="en-US" sz="3200" dirty="0" smtClean="0"/>
              <a:t>Make sure you have a strong, complete thesis ready to go when you walk in the door Tuesday.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37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16300"/>
            <a:ext cx="10820400" cy="3441700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 must have direct quotations from the play that support your thesis.</a:t>
            </a:r>
          </a:p>
          <a:p>
            <a:r>
              <a:rPr lang="en-US" sz="3200" dirty="0" smtClean="0"/>
              <a:t>Make sure every single quote has an example of your “</a:t>
            </a:r>
            <a:r>
              <a:rPr lang="en-US" sz="3200" b="1" dirty="0" smtClean="0">
                <a:solidFill>
                  <a:srgbClr val="0070C0"/>
                </a:solidFill>
              </a:rPr>
              <a:t>how</a:t>
            </a:r>
            <a:r>
              <a:rPr lang="en-US" sz="3200" dirty="0" smtClean="0"/>
              <a:t>”</a:t>
            </a:r>
          </a:p>
          <a:p>
            <a:pPr lvl="1"/>
            <a:r>
              <a:rPr lang="en-US" sz="3000" dirty="0" smtClean="0"/>
              <a:t>For example, if your ‘how’ is bird imagery, you need to make sure every quote includes bird imagery.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54175"/>
            <a:ext cx="104394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276600"/>
            <a:ext cx="10820400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“Context” means explanation of the situation surrounding the quote.</a:t>
            </a:r>
          </a:p>
          <a:p>
            <a:r>
              <a:rPr lang="en-US" sz="3200" dirty="0" smtClean="0"/>
              <a:t>For example:</a:t>
            </a:r>
          </a:p>
          <a:p>
            <a:pPr lvl="1"/>
            <a:r>
              <a:rPr lang="en-US" sz="2800" dirty="0" smtClean="0"/>
              <a:t>After committing the ghastly murder of King Duncan, Macbeth hesitates to return to the scene of the crime. He tells Lady Macbeth, “I’ll go no more” (2.2.65).</a:t>
            </a:r>
          </a:p>
          <a:p>
            <a:r>
              <a:rPr lang="en-US" sz="2400" dirty="0" smtClean="0"/>
              <a:t>Assume your reader has not read the play. Don’t over explain, but do give brief explanations for context.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54175"/>
            <a:ext cx="104394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877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</vt:lpstr>
      <vt:lpstr>Vapor Trail</vt:lpstr>
      <vt:lpstr>Macbeth In-Class Essay overview</vt:lpstr>
      <vt:lpstr>In-Class Essay Feedback</vt:lpstr>
      <vt:lpstr>Week overview</vt:lpstr>
      <vt:lpstr>Literary Analysis essay</vt:lpstr>
      <vt:lpstr>Final essay parameters</vt:lpstr>
      <vt:lpstr>thesis</vt:lpstr>
      <vt:lpstr>thesis</vt:lpstr>
      <vt:lpstr>Evidence</vt:lpstr>
      <vt:lpstr>Evidence</vt:lpstr>
      <vt:lpstr>Evidence</vt:lpstr>
      <vt:lpstr>Analysis</vt:lpstr>
      <vt:lpstr>Organization</vt:lpstr>
      <vt:lpstr>language</vt:lpstr>
      <vt:lpstr>language</vt:lpstr>
      <vt:lpstr>language</vt:lpstr>
      <vt:lpstr>language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Macbeth In-Class Essay overview</dc:title>
  <dc:creator>Gilpin, Courtney    SHS - Staff</dc:creator>
  <cp:lastModifiedBy>Gilpin, Courtney    SHS - Staff</cp:lastModifiedBy>
  <cp:revision>1</cp:revision>
  <dcterms:created xsi:type="dcterms:W3CDTF">2019-11-07T00:25:13Z</dcterms:created>
  <dcterms:modified xsi:type="dcterms:W3CDTF">2019-11-07T00:26:32Z</dcterms:modified>
</cp:coreProperties>
</file>