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1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7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7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52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9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7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4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7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4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901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3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2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5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1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86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4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3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Rhetoric – Ethos, logos, pathos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G10-19-20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34" y="19950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Logos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4" y="1457326"/>
            <a:ext cx="9620250" cy="54006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Logos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  <a:r>
              <a:rPr lang="en-US" sz="2800" b="1" dirty="0" smtClean="0"/>
              <a:t> the </a:t>
            </a:r>
            <a:r>
              <a:rPr lang="en-US" sz="2800" b="1" dirty="0"/>
              <a:t>argument's </a:t>
            </a:r>
            <a:r>
              <a:rPr lang="en-US" sz="2800" b="1" i="1" dirty="0"/>
              <a:t>logical </a:t>
            </a:r>
            <a:r>
              <a:rPr lang="en-US" sz="2800" b="1" i="1" dirty="0" smtClean="0"/>
              <a:t>appeal</a:t>
            </a:r>
            <a:r>
              <a:rPr lang="en-US" sz="2800" dirty="0" smtClean="0"/>
              <a:t>, </a:t>
            </a:r>
            <a:r>
              <a:rPr lang="en-US" sz="2800" dirty="0"/>
              <a:t>that is, how well the speaker uses the "text" of </a:t>
            </a:r>
            <a:r>
              <a:rPr lang="en-US" sz="2800" dirty="0" smtClean="0"/>
              <a:t>their </a:t>
            </a:r>
            <a:r>
              <a:rPr lang="en-US" sz="2800" dirty="0"/>
              <a:t>own argument and </a:t>
            </a:r>
            <a:r>
              <a:rPr lang="en-US" sz="2800" u="sng" dirty="0"/>
              <a:t>evidence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Effective arguments will probably include </a:t>
            </a:r>
            <a:r>
              <a:rPr lang="en-US" sz="2800" u="sng" dirty="0"/>
              <a:t>facts and other supporting details</a:t>
            </a:r>
            <a:r>
              <a:rPr lang="en-US" sz="2800" dirty="0"/>
              <a:t> to back up the speaker’s claims. </a:t>
            </a:r>
          </a:p>
          <a:p>
            <a:pPr lvl="1"/>
            <a:r>
              <a:rPr lang="en-US" sz="2800" dirty="0"/>
              <a:t>They may contain </a:t>
            </a:r>
            <a:r>
              <a:rPr lang="en-US" sz="2800" u="sng" dirty="0"/>
              <a:t>testimony from authorities </a:t>
            </a:r>
            <a:r>
              <a:rPr lang="en-US" sz="2800" dirty="0"/>
              <a:t>and will demonstrate the speaker’s carefulness in choosing and considering evidence. </a:t>
            </a:r>
            <a:endParaRPr lang="en-US" sz="2800" dirty="0" smtClean="0"/>
          </a:p>
          <a:p>
            <a:pPr lvl="1"/>
            <a:r>
              <a:rPr lang="en-US" sz="2800" dirty="0" smtClean="0"/>
              <a:t>“Common sense” counts, but generally isn’t considered a rhetorically strong </a:t>
            </a:r>
            <a:r>
              <a:rPr lang="en-US" sz="2800" b="1" dirty="0" smtClean="0">
                <a:solidFill>
                  <a:srgbClr val="00B050"/>
                </a:solidFill>
              </a:rPr>
              <a:t>logos</a:t>
            </a:r>
            <a:r>
              <a:rPr lang="en-US" sz="2800" dirty="0" smtClean="0"/>
              <a:t> appeal.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32" y="68995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Logos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228" y="1994736"/>
            <a:ext cx="5679672" cy="4863263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Pepsi Challenge</a:t>
            </a:r>
          </a:p>
          <a:p>
            <a:r>
              <a:rPr lang="en-US" sz="4400" dirty="0" smtClean="0"/>
              <a:t>Blind Taste-test</a:t>
            </a:r>
          </a:p>
          <a:p>
            <a:r>
              <a:rPr lang="en-US" sz="4400" dirty="0" smtClean="0"/>
              <a:t>Why is this an example of </a:t>
            </a:r>
            <a:r>
              <a:rPr lang="en-US" sz="4400" dirty="0" smtClean="0">
                <a:solidFill>
                  <a:srgbClr val="00B050"/>
                </a:solidFill>
              </a:rPr>
              <a:t>logos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030" name="Picture 6" descr="Image result for pepsi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94736"/>
            <a:ext cx="5582367" cy="37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Pathos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90" y="1475509"/>
            <a:ext cx="10810874" cy="455295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Pathos</a:t>
            </a:r>
            <a:r>
              <a:rPr lang="en-US" sz="2800" dirty="0" smtClean="0"/>
              <a:t> is </a:t>
            </a:r>
            <a:r>
              <a:rPr lang="en-US" sz="2800" b="1" dirty="0" smtClean="0"/>
              <a:t>the argument's</a:t>
            </a:r>
            <a:r>
              <a:rPr lang="en-US" sz="2800" dirty="0" smtClean="0"/>
              <a:t> </a:t>
            </a:r>
            <a:r>
              <a:rPr lang="en-US" sz="2800" b="1" i="1" dirty="0" smtClean="0"/>
              <a:t>emotional appeal</a:t>
            </a:r>
            <a:r>
              <a:rPr lang="en-US" sz="2800" dirty="0" smtClean="0"/>
              <a:t>, that is, how well the speaker taps into the audience’s </a:t>
            </a:r>
            <a:r>
              <a:rPr lang="en-US" sz="2800" u="sng" dirty="0" smtClean="0"/>
              <a:t>emotions</a:t>
            </a:r>
            <a:r>
              <a:rPr lang="en-US" sz="2800" dirty="0" smtClean="0"/>
              <a:t>   </a:t>
            </a:r>
          </a:p>
          <a:p>
            <a:r>
              <a:rPr lang="en-US" sz="2800" dirty="0" smtClean="0"/>
              <a:t>Does the argument, language, and content appeal to your emotions:</a:t>
            </a:r>
          </a:p>
          <a:p>
            <a:pPr lvl="1"/>
            <a:r>
              <a:rPr lang="en-US" sz="2800" dirty="0" smtClean="0"/>
              <a:t>Sadness</a:t>
            </a:r>
          </a:p>
          <a:p>
            <a:pPr lvl="1"/>
            <a:r>
              <a:rPr lang="en-US" sz="2800" dirty="0" smtClean="0"/>
              <a:t>Pride</a:t>
            </a:r>
          </a:p>
          <a:p>
            <a:pPr lvl="1"/>
            <a:r>
              <a:rPr lang="en-US" sz="2800" dirty="0" smtClean="0"/>
              <a:t>Fear</a:t>
            </a:r>
          </a:p>
          <a:p>
            <a:pPr lvl="1"/>
            <a:r>
              <a:rPr lang="en-US" sz="2800" dirty="0" smtClean="0"/>
              <a:t>Anger</a:t>
            </a:r>
          </a:p>
          <a:p>
            <a:pPr lvl="1"/>
            <a:r>
              <a:rPr lang="en-US" sz="2800" dirty="0" smtClean="0"/>
              <a:t>Patriotism</a:t>
            </a:r>
          </a:p>
          <a:p>
            <a:pPr lvl="1"/>
            <a:r>
              <a:rPr lang="en-US" sz="2800" dirty="0" smtClean="0"/>
              <a:t>Love</a:t>
            </a:r>
          </a:p>
          <a:p>
            <a:pPr lvl="1"/>
            <a:r>
              <a:rPr lang="en-US" sz="2800" dirty="0" smtClean="0"/>
              <a:t>Justice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86734" y="3833590"/>
            <a:ext cx="292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Negative emotions are often more motivating than positive ones.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973888" y="1525588"/>
            <a:ext cx="3416300" cy="4056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Goudy Old Style" charset="0"/>
              </a:rPr>
              <a:t>What is this ad saying about secondhand smoke?</a:t>
            </a:r>
          </a:p>
          <a:p>
            <a:pPr eaLnBrk="1" hangingPunct="1"/>
            <a:r>
              <a:rPr lang="en-US" sz="2800" dirty="0">
                <a:latin typeface="Goudy Old Style" charset="0"/>
              </a:rPr>
              <a:t>How do they convince you of their argument?</a:t>
            </a:r>
          </a:p>
          <a:p>
            <a:pPr eaLnBrk="1" hangingPunct="1"/>
            <a:r>
              <a:rPr lang="en-US" sz="2800" dirty="0">
                <a:latin typeface="Goudy Old Style" charset="0"/>
              </a:rPr>
              <a:t>How do you feel when you see this child?</a:t>
            </a:r>
          </a:p>
        </p:txBody>
      </p:sp>
      <p:pic>
        <p:nvPicPr>
          <p:cNvPr id="43011" name="Picture 3" descr="smo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528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Pathos</a:t>
            </a:r>
            <a:endParaRPr kumimoji="0" lang="en-US" sz="6600" b="1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656705"/>
            <a:ext cx="9601200" cy="112395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Ethos</a:t>
            </a:r>
            <a:r>
              <a:rPr lang="en-US" sz="6600" b="1" dirty="0"/>
              <a:t>, </a:t>
            </a:r>
            <a:r>
              <a:rPr lang="en-US" sz="6600" b="1" dirty="0" smtClean="0">
                <a:solidFill>
                  <a:srgbClr val="00B050"/>
                </a:solidFill>
              </a:rPr>
              <a:t>Logos</a:t>
            </a:r>
            <a:r>
              <a:rPr lang="en-US" sz="6600" b="1" dirty="0"/>
              <a:t>, and </a:t>
            </a:r>
            <a:r>
              <a:rPr lang="en-US" sz="6600" b="1" dirty="0" smtClean="0">
                <a:solidFill>
                  <a:srgbClr val="7030A0"/>
                </a:solidFill>
              </a:rPr>
              <a:t>Pathos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337" y="2132907"/>
            <a:ext cx="10158153" cy="4743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u="sng" dirty="0" smtClean="0"/>
              <a:t>Note</a:t>
            </a:r>
            <a:r>
              <a:rPr lang="en-US" sz="4400" dirty="0" smtClean="0"/>
              <a:t>: </a:t>
            </a:r>
            <a:r>
              <a:rPr lang="en-US" sz="4400" b="1" dirty="0">
                <a:solidFill>
                  <a:srgbClr val="0070C0"/>
                </a:solidFill>
              </a:rPr>
              <a:t>Ethos </a:t>
            </a:r>
            <a:r>
              <a:rPr lang="en-US" sz="4400" dirty="0" smtClean="0"/>
              <a:t>refers to the </a:t>
            </a:r>
            <a:r>
              <a:rPr lang="en-US" sz="4400" b="1" dirty="0" smtClean="0"/>
              <a:t>SPEAKER</a:t>
            </a:r>
            <a:r>
              <a:rPr lang="en-US" sz="4400" dirty="0" smtClean="0"/>
              <a:t>, though you can use </a:t>
            </a:r>
            <a:r>
              <a:rPr lang="en-US" sz="4400" dirty="0"/>
              <a:t>the actual language, structure, content, arguments, evidence, </a:t>
            </a:r>
            <a:r>
              <a:rPr lang="en-US" sz="4400" dirty="0" smtClean="0"/>
              <a:t>etc. to build it.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However, </a:t>
            </a:r>
            <a:r>
              <a:rPr lang="en-US" sz="4400" b="1" dirty="0" smtClean="0">
                <a:solidFill>
                  <a:srgbClr val="00B050"/>
                </a:solidFill>
              </a:rPr>
              <a:t>Logos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>
                <a:solidFill>
                  <a:srgbClr val="7030A0"/>
                </a:solidFill>
              </a:rPr>
              <a:t>Pathos </a:t>
            </a:r>
            <a:r>
              <a:rPr lang="en-US" sz="4400" dirty="0" smtClean="0"/>
              <a:t>refer to the </a:t>
            </a:r>
            <a:r>
              <a:rPr lang="en-US" sz="4400" b="1" dirty="0" smtClean="0"/>
              <a:t>actual language, structure, content, arguments, evidence, </a:t>
            </a:r>
            <a:r>
              <a:rPr lang="en-US" sz="4400" dirty="0" smtClean="0"/>
              <a:t>etc. used.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2055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15.3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914" y="1498601"/>
            <a:ext cx="4965699" cy="47200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Rhetorical Triangle – Ethos, Logos, Pathos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How does this advertisement create ethical appeal, logical appeal, and emotional appeal?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Be specific what you see in the ad, and its effect.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grouponecasey.files.wordpress.com/2012/02/screen-shot-2012-02-26-at-3-57-1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" y="1752601"/>
            <a:ext cx="6578165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rhetoric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0" y="2194560"/>
            <a:ext cx="4902200" cy="402412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</a:rPr>
              <a:t>hetoric</a:t>
            </a:r>
            <a:r>
              <a:rPr lang="en-US" sz="4400" dirty="0" smtClean="0"/>
              <a:t>: the </a:t>
            </a:r>
            <a:r>
              <a:rPr lang="en-US" sz="4400" dirty="0"/>
              <a:t>art of effective or persuasive speaking or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934" b="25200"/>
          <a:stretch/>
        </p:blipFill>
        <p:spPr>
          <a:xfrm>
            <a:off x="285750" y="969010"/>
            <a:ext cx="3290558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95" r="20385"/>
          <a:stretch/>
        </p:blipFill>
        <p:spPr>
          <a:xfrm>
            <a:off x="3039281" y="2172335"/>
            <a:ext cx="300131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0" y="3742690"/>
            <a:ext cx="2788658" cy="1850390"/>
          </a:xfrm>
          <a:prstGeom prst="rect">
            <a:avLst/>
          </a:prstGeom>
        </p:spPr>
      </p:pic>
      <p:pic>
        <p:nvPicPr>
          <p:cNvPr id="1026" name="Picture 2" descr="Image result for realistic poke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3" y="4877978"/>
            <a:ext cx="3169783" cy="16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879599"/>
            <a:ext cx="10728234" cy="43816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400" b="1" i="1" dirty="0">
                <a:solidFill>
                  <a:schemeClr val="tx1"/>
                </a:solidFill>
              </a:rPr>
              <a:t>RHETORIC in everyday TEXT…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Political discourse 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Speeches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Advertising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Social Network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Editorials (opinion articles)</a:t>
            </a:r>
          </a:p>
          <a:p>
            <a:pPr algn="ctr"/>
            <a:r>
              <a:rPr lang="en-US" sz="4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Essays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289785"/>
            <a:ext cx="9918566" cy="4971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solidFill>
                  <a:schemeClr val="tx1"/>
                </a:solidFill>
              </a:rPr>
              <a:t>APPLYING RHETORIC… 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Resume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 Social Media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E-mail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Persuasive Essay</a:t>
            </a:r>
          </a:p>
          <a:p>
            <a:pPr algn="ctr"/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Speech </a:t>
            </a: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アリストテレスの似顔絵 | キリヌケ成層圏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4618" y="3553201"/>
            <a:ext cx="2881162" cy="2881162"/>
          </a:xfrm>
          <a:prstGeom prst="rect">
            <a:avLst/>
          </a:prstGeom>
        </p:spPr>
      </p:pic>
      <p:pic>
        <p:nvPicPr>
          <p:cNvPr id="8" name="Picture 7" descr="プラトンの似顔絵 | キリヌケ成層圏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5728" y="734821"/>
            <a:ext cx="1650052" cy="165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400" y="300307"/>
            <a:ext cx="7912100" cy="191489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Greek Foundations of rhetoric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496" y="1484411"/>
            <a:ext cx="7955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PLATO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Greek philosopher – Aristotle’s teacher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Believed rhetoric was manipulative &amp; divisive </a:t>
            </a:r>
          </a:p>
        </p:txBody>
      </p:sp>
      <p:sp>
        <p:nvSpPr>
          <p:cNvPr id="9" name="Down Arrow 8"/>
          <p:cNvSpPr/>
          <p:nvPr/>
        </p:nvSpPr>
        <p:spPr>
          <a:xfrm rot="20469980">
            <a:off x="2033250" y="2965040"/>
            <a:ext cx="825559" cy="752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0754" y="2979251"/>
            <a:ext cx="5419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ARISTOTLE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(Unlike his teacher, Plato believed rhetoric brought people together)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Believed effective arguments included a mix of: ethos, logos, &amp; pathos </a:t>
            </a:r>
          </a:p>
        </p:txBody>
      </p:sp>
      <p:pic>
        <p:nvPicPr>
          <p:cNvPr id="11" name="Picture 10" descr="CarlaJenness - AP Lang Unit 2 The Rhetorical Triangle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530" y="3553201"/>
            <a:ext cx="2000250" cy="15811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547234" y="5749617"/>
            <a:ext cx="847023" cy="372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033" y="5327230"/>
            <a:ext cx="247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ETHOS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PATHOS</a:t>
            </a:r>
          </a:p>
        </p:txBody>
      </p:sp>
    </p:spTree>
    <p:extLst>
      <p:ext uri="{BB962C8B-B14F-4D97-AF65-F5344CB8AC3E}">
        <p14:creationId xmlns:p14="http://schemas.microsoft.com/office/powerpoint/2010/main" val="3806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109" y="340822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Rhetoric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40" y="2103120"/>
            <a:ext cx="10882858" cy="455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Learning Target:</a:t>
            </a:r>
          </a:p>
          <a:p>
            <a:pPr marL="0" indent="0">
              <a:buNone/>
            </a:pPr>
            <a:r>
              <a:rPr lang="en-US" sz="4000" dirty="0" smtClean="0"/>
              <a:t>Students </a:t>
            </a:r>
            <a:r>
              <a:rPr lang="en-US" sz="4000" dirty="0"/>
              <a:t>will be able to </a:t>
            </a:r>
            <a:r>
              <a:rPr lang="en-US" sz="4000" b="1" dirty="0" smtClean="0"/>
              <a:t>define</a:t>
            </a:r>
            <a:r>
              <a:rPr lang="en-US" sz="4000" dirty="0" smtClean="0"/>
              <a:t> and </a:t>
            </a:r>
            <a:r>
              <a:rPr lang="en-US" sz="4000" b="1" dirty="0" smtClean="0"/>
              <a:t>identify</a:t>
            </a:r>
            <a:r>
              <a:rPr lang="en-US" sz="4000" dirty="0" smtClean="0"/>
              <a:t> and </a:t>
            </a:r>
            <a:r>
              <a:rPr lang="en-US" sz="4000" b="1" dirty="0" smtClean="0"/>
              <a:t>create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ethos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B050"/>
                </a:solidFill>
              </a:rPr>
              <a:t>logos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rgbClr val="7030A0"/>
                </a:solidFill>
              </a:rPr>
              <a:t>pathos</a:t>
            </a:r>
            <a:r>
              <a:rPr lang="en-US" sz="4000" dirty="0"/>
              <a:t> in media and texts.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978" y="448887"/>
            <a:ext cx="8229600" cy="723900"/>
          </a:xfrm>
        </p:spPr>
        <p:txBody>
          <a:bodyPr/>
          <a:lstStyle/>
          <a:p>
            <a:r>
              <a:rPr lang="en-US" dirty="0" smtClean="0"/>
              <a:t>Rhetorical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1346661"/>
            <a:ext cx="5598275" cy="5254164"/>
          </a:xfrm>
        </p:spPr>
        <p:txBody>
          <a:bodyPr>
            <a:normAutofit/>
          </a:bodyPr>
          <a:lstStyle/>
          <a:p>
            <a:r>
              <a:rPr lang="en-US" sz="2800" dirty="0"/>
              <a:t>Aristotle taught that a speaker's ability to persuade is based on how well the speaker appeals to </a:t>
            </a:r>
            <a:r>
              <a:rPr lang="en-US" sz="2800" dirty="0" smtClean="0"/>
              <a:t>their audience </a:t>
            </a:r>
            <a:r>
              <a:rPr lang="en-US" sz="2800" dirty="0"/>
              <a:t>in </a:t>
            </a:r>
            <a:r>
              <a:rPr lang="en-US" sz="2800" dirty="0" smtClean="0"/>
              <a:t>3 </a:t>
            </a:r>
            <a:r>
              <a:rPr lang="en-US" sz="2800" dirty="0"/>
              <a:t>different areas: </a:t>
            </a:r>
            <a:r>
              <a:rPr lang="en-US" sz="2800" b="1" dirty="0" smtClean="0">
                <a:solidFill>
                  <a:srgbClr val="0070C0"/>
                </a:solidFill>
              </a:rPr>
              <a:t>ethos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pathos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B050"/>
                </a:solidFill>
              </a:rPr>
              <a:t>logos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These areas form what is called the </a:t>
            </a:r>
            <a:r>
              <a:rPr lang="en-US" sz="2800" b="1" dirty="0">
                <a:solidFill>
                  <a:srgbClr val="FF0000"/>
                </a:solidFill>
              </a:rPr>
              <a:t>Rhetorical </a:t>
            </a:r>
            <a:r>
              <a:rPr lang="en-US" sz="2800" b="1" dirty="0" smtClean="0">
                <a:solidFill>
                  <a:srgbClr val="FF0000"/>
                </a:solidFill>
              </a:rPr>
              <a:t>Triangle</a:t>
            </a:r>
            <a:r>
              <a:rPr lang="en-US" sz="2800" dirty="0" smtClean="0"/>
              <a:t>, with </a:t>
            </a:r>
            <a:r>
              <a:rPr lang="en-US" sz="2800" b="1" dirty="0" smtClean="0"/>
              <a:t>ALL EQUAL LENGTH SIDES…. Why</a:t>
            </a:r>
            <a:r>
              <a:rPr lang="en-US" sz="2800" b="1" dirty="0"/>
              <a:t>?</a:t>
            </a:r>
            <a:endParaRPr lang="en-US" sz="2800" b="1" dirty="0" smtClean="0"/>
          </a:p>
        </p:txBody>
      </p:sp>
      <p:pic>
        <p:nvPicPr>
          <p:cNvPr id="1026" name="Picture 2" descr="Image result for rhetorical triang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16441" r="15260" b="13426"/>
          <a:stretch/>
        </p:blipFill>
        <p:spPr bwMode="auto">
          <a:xfrm>
            <a:off x="6565899" y="1892299"/>
            <a:ext cx="5080001" cy="39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7989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Ethos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33" y="1693889"/>
            <a:ext cx="9775767" cy="51641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Ethos</a:t>
            </a:r>
            <a:r>
              <a:rPr lang="en-US" sz="3200" dirty="0" smtClean="0"/>
              <a:t> is</a:t>
            </a:r>
            <a:r>
              <a:rPr lang="en-US" sz="3200" b="1" dirty="0" smtClean="0"/>
              <a:t> the speaker’s </a:t>
            </a:r>
            <a:r>
              <a:rPr lang="en-US" sz="3200" b="1" i="1" dirty="0" smtClean="0"/>
              <a:t>ethical appeal</a:t>
            </a:r>
            <a:r>
              <a:rPr lang="en-US" sz="3200" b="1" dirty="0" smtClean="0"/>
              <a:t>, </a:t>
            </a:r>
            <a:r>
              <a:rPr lang="en-US" sz="3200" dirty="0" smtClean="0"/>
              <a:t>that is, how well the speaker presents him or herself. </a:t>
            </a:r>
          </a:p>
          <a:p>
            <a:pPr lvl="1"/>
            <a:r>
              <a:rPr lang="en-US" sz="3200" u="sng" dirty="0" smtClean="0"/>
              <a:t>Does the speaker seem:</a:t>
            </a:r>
          </a:p>
          <a:p>
            <a:pPr lvl="2"/>
            <a:r>
              <a:rPr lang="en-US" sz="2800" dirty="0" smtClean="0"/>
              <a:t>knowledgeable and reasonable?</a:t>
            </a:r>
          </a:p>
          <a:p>
            <a:pPr lvl="2"/>
            <a:r>
              <a:rPr lang="en-US" sz="2800" dirty="0" smtClean="0"/>
              <a:t>like an ‘expert’ or very experienced on the topic?</a:t>
            </a:r>
          </a:p>
          <a:p>
            <a:pPr lvl="2"/>
            <a:r>
              <a:rPr lang="en-US" sz="2800" dirty="0" smtClean="0"/>
              <a:t>trustworthy? </a:t>
            </a:r>
          </a:p>
        </p:txBody>
      </p:sp>
    </p:spTree>
    <p:extLst>
      <p:ext uri="{BB962C8B-B14F-4D97-AF65-F5344CB8AC3E}">
        <p14:creationId xmlns:p14="http://schemas.microsoft.com/office/powerpoint/2010/main" val="24724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891771" y="138114"/>
            <a:ext cx="9322097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 smtClean="0">
                <a:solidFill>
                  <a:srgbClr val="0070C0"/>
                </a:solidFill>
              </a:rPr>
              <a:t>Ethos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484" y="1006476"/>
            <a:ext cx="4038600" cy="5749924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Kerri Walsh is a multiple Olympic Gold Medalist in Beach Volleyball.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you eat Corn Flakes, you are like an Olympic Gold Medalist!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If she’s eating them, they must be good for you, because she is an Olympic Gold Medalist and they are healthy!</a:t>
            </a:r>
            <a:endParaRPr lang="en-US" sz="2800" b="1" dirty="0">
              <a:ea typeface="+mn-ea"/>
              <a:cs typeface="+mn-cs"/>
            </a:endParaRPr>
          </a:p>
        </p:txBody>
      </p:sp>
      <p:pic>
        <p:nvPicPr>
          <p:cNvPr id="38915" name="Picture 3" descr="1344800033_4553_wal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73038"/>
            <a:ext cx="49276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Average</vt:lpstr>
      <vt:lpstr>Century Gothic</vt:lpstr>
      <vt:lpstr>Corbel</vt:lpstr>
      <vt:lpstr>Goudy Old Style</vt:lpstr>
      <vt:lpstr>Oswald</vt:lpstr>
      <vt:lpstr>Vapor Trail</vt:lpstr>
      <vt:lpstr>Rhetoric – Ethos, logos, pathos</vt:lpstr>
      <vt:lpstr>rhetoric</vt:lpstr>
      <vt:lpstr>PowerPoint Presentation</vt:lpstr>
      <vt:lpstr>PowerPoint Presentation</vt:lpstr>
      <vt:lpstr>Greek Foundations of rhetoric </vt:lpstr>
      <vt:lpstr>Rhetoric</vt:lpstr>
      <vt:lpstr>Rhetorical Triangle</vt:lpstr>
      <vt:lpstr>Ethos</vt:lpstr>
      <vt:lpstr>Ethos</vt:lpstr>
      <vt:lpstr>Logos</vt:lpstr>
      <vt:lpstr>Logos</vt:lpstr>
      <vt:lpstr>Pathos</vt:lpstr>
      <vt:lpstr>PowerPoint Presentation</vt:lpstr>
      <vt:lpstr>Ethos, Logos, and Pathos</vt:lpstr>
      <vt:lpstr>15.3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 – Ethos, logos, pathos</dc:title>
  <dc:creator>Gilpin, Courtney    SHS - Staff</dc:creator>
  <cp:lastModifiedBy>Gilpin, Courtney    SHS - Staff</cp:lastModifiedBy>
  <cp:revision>1</cp:revision>
  <dcterms:created xsi:type="dcterms:W3CDTF">2019-12-20T00:29:29Z</dcterms:created>
  <dcterms:modified xsi:type="dcterms:W3CDTF">2019-12-20T00:29:41Z</dcterms:modified>
</cp:coreProperties>
</file>