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1"/>
  </p:notesMasterIdLst>
  <p:sldIdLst>
    <p:sldId id="271" r:id="rId3"/>
    <p:sldId id="272" r:id="rId4"/>
    <p:sldId id="273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90" r:id="rId15"/>
    <p:sldId id="291" r:id="rId16"/>
    <p:sldId id="292" r:id="rId17"/>
    <p:sldId id="293" r:id="rId18"/>
    <p:sldId id="294" r:id="rId19"/>
    <p:sldId id="270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lism" id="{4B844EAC-C4F4-4865-88A5-38772E291928}">
          <p14:sldIdLst>
            <p14:sldId id="271"/>
            <p14:sldId id="272"/>
            <p14:sldId id="273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90"/>
            <p14:sldId id="291"/>
            <p14:sldId id="292"/>
            <p14:sldId id="293"/>
            <p14:sldId id="294"/>
            <p14:sldId id="270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9472-E93C-4C98-8797-3EC132978B7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79DF-88FE-44E0-B0EA-A4BAB7F6F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8f8ae4d5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8f8ae4d5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22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79022777d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79022777d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2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be3e8cdb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be3e8cdb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40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def1e535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def1e535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4def1e5354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8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def1e5354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def1e5354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4def1e5354_0_3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3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9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03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26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4def1e535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4def1e535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4def1e5354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36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9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4def1e5354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g4def1e5354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4def1e5354_0_8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4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9022777d3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9022777d3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489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4def1e5354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4def1e5354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4def1e5354_0_1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104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4def1e5354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4def1e5354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g4def1e5354_0_1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33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4def1e5354_0_1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g4def1e5354_0_1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4def1e5354_0_1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334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4def1e5354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4def1e5354_0_1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4def1e5354_0_1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36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9022777d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79022777d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431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9022777d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79022777d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01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9022777d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9022777d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79022777d3_0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5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6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7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8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3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9022777d3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79022777d3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40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9022777d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79022777d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56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9022777d3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79022777d3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9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be3e8cdb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be3e8cdb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7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9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1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64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8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7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7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9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2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12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34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38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6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4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9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80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16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7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4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388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81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8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7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48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42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54FA2-173B-4CC0-AF6E-D14D159B7066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4168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8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2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9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0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7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9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5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think.org/classroom-resources/lesson-plans/exploration-romanticism-through-poetry-1142.html?tab=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0000" cap="none" dirty="0" smtClean="0">
                <a:solidFill>
                  <a:srgbClr val="00C0AE"/>
                </a:solidFill>
                <a:latin typeface="Brush Script MT" panose="03060802040406070304" pitchFamily="66" charset="0"/>
                <a:ea typeface="Kaushan Script"/>
                <a:cs typeface="Kaushan Script"/>
                <a:sym typeface="Kaushan Script"/>
              </a:rPr>
              <a:t>Romanticism</a:t>
            </a:r>
            <a:endParaRPr lang="en-US" sz="10000" cap="none" dirty="0">
              <a:solidFill>
                <a:srgbClr val="00C0AE"/>
              </a:solidFill>
              <a:latin typeface="Brush Script MT" panose="03060802040406070304" pitchFamily="66" charset="0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250" name="Google Shape;250;p4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endParaRPr dirty="0"/>
          </a:p>
        </p:txBody>
      </p:sp>
      <p:pic>
        <p:nvPicPr>
          <p:cNvPr id="4" name="Google Shape;30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049" y="3956859"/>
            <a:ext cx="3303285" cy="2469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8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667" dirty="0">
                <a:solidFill>
                  <a:srgbClr val="43434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Romanticism in Art</a:t>
            </a:r>
            <a:endParaRPr sz="4667" dirty="0">
              <a:solidFill>
                <a:srgbClr val="434343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438" name="Google Shape;438;p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58786">
              <a:buClr>
                <a:srgbClr val="666666"/>
              </a:buClr>
              <a:buSzPts val="3000"/>
              <a:buFont typeface="Century Gothic"/>
              <a:buAutoNum type="arabicPeriod"/>
            </a:pP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at each of the pictures - </a:t>
            </a:r>
            <a:endParaRPr sz="4000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58786">
              <a:buClr>
                <a:srgbClr val="666666"/>
              </a:buClr>
              <a:buSzPts val="3000"/>
              <a:buFont typeface="Century Gothic"/>
              <a:buAutoNum type="arabicPeriod"/>
            </a:pP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down your reactions:</a:t>
            </a:r>
            <a:endParaRPr sz="4000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58786">
              <a:spcBef>
                <a:spcPts val="0"/>
              </a:spcBef>
              <a:buClr>
                <a:srgbClr val="666666"/>
              </a:buClr>
              <a:buSzPts val="3000"/>
              <a:buFont typeface="Century Gothic"/>
              <a:buAutoNum type="alphaLcPeriod"/>
            </a:pP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</a:t>
            </a:r>
            <a:r>
              <a:rPr lang="en" sz="4000" i="1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immediately</a:t>
            </a: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b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Colors, focus, shading, etc.</a:t>
            </a:r>
            <a:endParaRPr sz="4000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58786">
              <a:spcBef>
                <a:spcPts val="0"/>
              </a:spcBef>
              <a:buClr>
                <a:srgbClr val="666666"/>
              </a:buClr>
              <a:buSzPts val="3000"/>
              <a:buAutoNum type="alphaLcPeriod"/>
            </a:pPr>
            <a:r>
              <a:rPr lang="en" sz="4000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 after looking for awhile?</a:t>
            </a:r>
            <a:r>
              <a:rPr lang="en" sz="4000" dirty="0">
                <a:solidFill>
                  <a:srgbClr val="666666"/>
                </a:solidFill>
              </a:rPr>
              <a:t> </a:t>
            </a:r>
            <a:endParaRPr sz="4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233" y="1"/>
            <a:ext cx="1031276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3"/>
          <p:cNvSpPr txBox="1"/>
          <p:nvPr/>
        </p:nvSpPr>
        <p:spPr>
          <a:xfrm>
            <a:off x="0" y="2992200"/>
            <a:ext cx="22200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“The Bard”,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Jones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57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466" name="Google Shape;466;p7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467" name="Google Shape;46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567"/>
            <a:ext cx="12192000" cy="658886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5"/>
          <p:cNvSpPr txBox="1"/>
          <p:nvPr/>
        </p:nvSpPr>
        <p:spPr>
          <a:xfrm>
            <a:off x="3104433" y="6039567"/>
            <a:ext cx="63216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667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“Moonrise Over the Sea” Friedrich</a:t>
            </a:r>
            <a:endParaRPr kumimoji="0" sz="2667" b="0" i="0" u="none" strike="noStrike" kern="120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3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Harrington" panose="04040505050A02020702" pitchFamily="82" charset="0"/>
              </a:rPr>
              <a:t>The Romantic Period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336872"/>
            <a:ext cx="9613861" cy="46735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3300" dirty="0"/>
              <a:t>The Romantic age brought a more daring, individual, and imaginative approach to both literature and life.</a:t>
            </a:r>
          </a:p>
          <a:p>
            <a:pPr>
              <a:lnSpc>
                <a:spcPct val="80000"/>
              </a:lnSpc>
            </a:pPr>
            <a:r>
              <a:rPr lang="en-US" altLang="en-US" sz="3300" dirty="0" smtClean="0"/>
              <a:t>The </a:t>
            </a:r>
            <a:r>
              <a:rPr lang="en-US" altLang="en-US" sz="3300" dirty="0">
                <a:solidFill>
                  <a:srgbClr val="FF0000"/>
                </a:solidFill>
              </a:rPr>
              <a:t>individual</a:t>
            </a:r>
            <a:r>
              <a:rPr lang="en-US" altLang="en-US" sz="3300" dirty="0"/>
              <a:t> rather than society was at the center of Romantic vision.</a:t>
            </a:r>
          </a:p>
          <a:p>
            <a:pPr>
              <a:lnSpc>
                <a:spcPct val="80000"/>
              </a:lnSpc>
            </a:pPr>
            <a:r>
              <a:rPr lang="en-US" altLang="en-US" sz="3300" dirty="0" smtClean="0"/>
              <a:t>Romantic </a:t>
            </a:r>
            <a:r>
              <a:rPr lang="en-US" altLang="en-US" sz="3300" dirty="0"/>
              <a:t>writers tended to be optimists who believed in the possibility of progress and social and human reform.</a:t>
            </a:r>
          </a:p>
          <a:p>
            <a:pPr>
              <a:lnSpc>
                <a:spcPct val="80000"/>
              </a:lnSpc>
            </a:pPr>
            <a:r>
              <a:rPr lang="en-US" altLang="en-US" sz="3300" dirty="0" smtClean="0"/>
              <a:t>As </a:t>
            </a:r>
            <a:r>
              <a:rPr lang="en-US" altLang="en-US" sz="3300" dirty="0"/>
              <a:t>champions of </a:t>
            </a:r>
            <a:r>
              <a:rPr lang="en-US" altLang="en-US" sz="3300" dirty="0">
                <a:solidFill>
                  <a:srgbClr val="FF0000"/>
                </a:solidFill>
              </a:rPr>
              <a:t>democratic</a:t>
            </a:r>
            <a:r>
              <a:rPr lang="en-US" altLang="en-US" sz="3300" dirty="0"/>
              <a:t> ideals, they sharply attacked all form of tyranny and the spreading of evils of </a:t>
            </a:r>
            <a:r>
              <a:rPr lang="en-US" altLang="en-US" sz="3300" u="sng" dirty="0"/>
              <a:t>Industrialism.</a:t>
            </a:r>
            <a:r>
              <a:rPr lang="en-US" altLang="en-US" sz="3300" dirty="0"/>
              <a:t> Such as: </a:t>
            </a:r>
          </a:p>
          <a:p>
            <a:pPr lvl="1">
              <a:lnSpc>
                <a:spcPct val="80000"/>
              </a:lnSpc>
            </a:pPr>
            <a:r>
              <a:rPr lang="en-US" altLang="en-US" sz="2900" dirty="0" smtClean="0"/>
              <a:t>urban </a:t>
            </a:r>
            <a:r>
              <a:rPr lang="en-US" altLang="en-US" sz="2900" dirty="0"/>
              <a:t>blight,  a polluted environment, </a:t>
            </a:r>
          </a:p>
          <a:p>
            <a:pPr lvl="1">
              <a:lnSpc>
                <a:spcPct val="80000"/>
              </a:lnSpc>
            </a:pPr>
            <a:r>
              <a:rPr lang="en-US" altLang="en-US" sz="2900" dirty="0" smtClean="0"/>
              <a:t>and </a:t>
            </a:r>
            <a:r>
              <a:rPr lang="en-US" altLang="en-US" sz="2900" dirty="0"/>
              <a:t>the alienation of people from nature and one another.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70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Harrington" panose="04040505050A02020702" pitchFamily="82" charset="0"/>
              </a:rPr>
              <a:t>What is Romanticism?</a:t>
            </a:r>
            <a:br>
              <a:rPr lang="en-US" altLang="en-US" sz="4000" b="1" dirty="0">
                <a:latin typeface="Harrington" panose="04040505050A02020702" pitchFamily="82" charset="0"/>
              </a:rPr>
            </a:br>
            <a:endParaRPr lang="en-US" altLang="en-US" sz="4000" b="1" dirty="0">
              <a:latin typeface="Harrington" panose="04040505050A02020702" pitchFamily="82" charset="0"/>
            </a:endParaRP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05946" y="1400432"/>
            <a:ext cx="8557054" cy="515276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</a:pPr>
            <a:r>
              <a:rPr lang="en-US" altLang="en-US" sz="2800" dirty="0"/>
              <a:t>In reaction to the rational poems and subjects of the Enlightenment; the Romantics were bold, energetic, full of emotion and reconnected with the natural world.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For </a:t>
            </a:r>
            <a:r>
              <a:rPr lang="en-US" altLang="en-US" sz="2800" dirty="0"/>
              <a:t>most of the Romantic poets, </a:t>
            </a:r>
            <a:r>
              <a:rPr lang="en-US" altLang="en-US" sz="2800" dirty="0">
                <a:solidFill>
                  <a:srgbClr val="FF0000"/>
                </a:solidFill>
              </a:rPr>
              <a:t>nature</a:t>
            </a:r>
            <a:r>
              <a:rPr lang="en-US" altLang="en-US" sz="2800" dirty="0"/>
              <a:t> was the principal source of inspiration, spiritual truth, and enlightenment.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literature of the Romantic age has a sense of: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 smtClean="0"/>
              <a:t>Uniqueness </a:t>
            </a:r>
            <a:r>
              <a:rPr lang="en-US" altLang="en-US" sz="2400" b="1" dirty="0"/>
              <a:t>of the </a:t>
            </a:r>
            <a:r>
              <a:rPr lang="en-US" altLang="en-US" sz="2400" b="1" dirty="0">
                <a:solidFill>
                  <a:srgbClr val="FF0000"/>
                </a:solidFill>
              </a:rPr>
              <a:t>individual</a:t>
            </a:r>
            <a:r>
              <a:rPr lang="en-US" altLang="en-US" sz="2400" b="1" dirty="0"/>
              <a:t>,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/>
              <a:t>A deep </a:t>
            </a:r>
            <a:r>
              <a:rPr lang="en-US" altLang="en-US" sz="2400" b="1" dirty="0">
                <a:solidFill>
                  <a:srgbClr val="FF0000"/>
                </a:solidFill>
              </a:rPr>
              <a:t>personal</a:t>
            </a:r>
            <a:r>
              <a:rPr lang="en-US" altLang="en-US" sz="2400" b="1" dirty="0"/>
              <a:t> earnestness,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/>
              <a:t>A </a:t>
            </a:r>
            <a:r>
              <a:rPr lang="en-US" altLang="en-US" sz="2400" b="1" dirty="0">
                <a:solidFill>
                  <a:srgbClr val="FF0000"/>
                </a:solidFill>
              </a:rPr>
              <a:t>sensuous</a:t>
            </a:r>
            <a:r>
              <a:rPr lang="en-US" altLang="en-US" sz="2400" b="1" dirty="0"/>
              <a:t> delight in both the common and exotic things of this world,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 blend of intensely felt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joy and dejection,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/>
              <a:t>A yearning for </a:t>
            </a:r>
            <a:r>
              <a:rPr lang="en-US" altLang="en-US" sz="2400" b="1" dirty="0">
                <a:solidFill>
                  <a:srgbClr val="FF0000"/>
                </a:solidFill>
              </a:rPr>
              <a:t>ideal</a:t>
            </a:r>
            <a:r>
              <a:rPr lang="en-US" altLang="en-US" sz="2400" b="1" dirty="0"/>
              <a:t> states of being,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/>
              <a:t>A probing interest in </a:t>
            </a:r>
            <a:r>
              <a:rPr lang="en-US" altLang="en-US" sz="2400" b="1" dirty="0">
                <a:solidFill>
                  <a:srgbClr val="FF0000"/>
                </a:solidFill>
              </a:rPr>
              <a:t>mysterious</a:t>
            </a:r>
            <a:r>
              <a:rPr lang="en-US" altLang="en-US" sz="2400" b="1" dirty="0"/>
              <a:t> and mystical experience.</a:t>
            </a:r>
          </a:p>
          <a:p>
            <a:pPr>
              <a:lnSpc>
                <a:spcPct val="80000"/>
              </a:lnSpc>
            </a:pPr>
            <a:endParaRPr lang="en-US" altLang="en-US" sz="1600" b="1" dirty="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8686800" y="3200400"/>
            <a:ext cx="167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rington" panose="04040505050A02020702" pitchFamily="82" charset="0"/>
                <a:ea typeface="+mn-ea"/>
                <a:cs typeface="+mn-cs"/>
              </a:rPr>
              <a:t>Romanticism even changed fashion.</a:t>
            </a:r>
          </a:p>
        </p:txBody>
      </p:sp>
    </p:spTree>
    <p:extLst>
      <p:ext uri="{BB962C8B-B14F-4D97-AF65-F5344CB8AC3E}">
        <p14:creationId xmlns:p14="http://schemas.microsoft.com/office/powerpoint/2010/main" val="4538856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Harrington" panose="04040505050A02020702" pitchFamily="82" charset="0"/>
              </a:rPr>
              <a:t>The Romantic Characteristics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21" y="2336873"/>
            <a:ext cx="9613861" cy="4121592"/>
          </a:xfrm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Seeking the unusual</a:t>
            </a:r>
            <a:r>
              <a:rPr lang="en-US" altLang="en-US" sz="3100" dirty="0"/>
              <a:t>, haunting, and gothic</a:t>
            </a:r>
            <a:r>
              <a:rPr lang="en-US" altLang="en-US" sz="3100" dirty="0" smtClean="0"/>
              <a:t>;</a:t>
            </a:r>
            <a:endParaRPr lang="en-US" altLang="en-US" sz="31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Placing emotion over reason</a:t>
            </a:r>
            <a:r>
              <a:rPr lang="en-US" altLang="en-US" sz="3100" dirty="0"/>
              <a:t>; “revolting” against science and logic and “worshipping” our feelings</a:t>
            </a:r>
            <a:r>
              <a:rPr lang="en-US" altLang="en-US" sz="3100" dirty="0" smtClean="0"/>
              <a:t>;</a:t>
            </a:r>
            <a:endParaRPr lang="en-US" altLang="en-US" sz="31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Celebrating the individual</a:t>
            </a:r>
            <a:r>
              <a:rPr lang="en-US" altLang="en-US" sz="3100" dirty="0"/>
              <a:t> and individual rights and freedoms</a:t>
            </a:r>
            <a:r>
              <a:rPr lang="en-US" altLang="en-US" sz="3100" dirty="0" smtClean="0"/>
              <a:t>;</a:t>
            </a:r>
            <a:endParaRPr lang="en-US" altLang="en-US" sz="31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Liberating the unconscious</a:t>
            </a:r>
            <a:r>
              <a:rPr lang="en-US" altLang="en-US" sz="3100" dirty="0"/>
              <a:t>; speaking our innermost thoughts freely</a:t>
            </a:r>
            <a:r>
              <a:rPr lang="en-US" altLang="en-US" sz="3100" dirty="0" smtClean="0"/>
              <a:t>;</a:t>
            </a:r>
            <a:endParaRPr lang="en-US" altLang="en-US" sz="31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Celebrating nature</a:t>
            </a:r>
            <a:r>
              <a:rPr lang="en-US" altLang="en-US" sz="3100" dirty="0"/>
              <a:t>; “returning to nature” in the lives and songs of men</a:t>
            </a:r>
            <a:r>
              <a:rPr lang="en-US" altLang="en-US" sz="3100" dirty="0" smtClean="0"/>
              <a:t>.</a:t>
            </a:r>
            <a:endParaRPr lang="en-US" altLang="en-US" sz="3100" dirty="0"/>
          </a:p>
          <a:p>
            <a:pPr marL="381000" indent="-381000">
              <a:lnSpc>
                <a:spcPct val="80000"/>
              </a:lnSpc>
            </a:pPr>
            <a:r>
              <a:rPr lang="en-US" altLang="en-US" sz="3100" u="sng" dirty="0"/>
              <a:t>Showing strong concern for society and politics and the freedoms of mankind</a:t>
            </a:r>
            <a:r>
              <a:rPr lang="en-US" altLang="en-US" sz="3100" dirty="0"/>
              <a:t>.</a:t>
            </a:r>
          </a:p>
          <a:p>
            <a:pPr marL="381000" indent="-381000"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20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"/>
          <p:cNvSpPr txBox="1">
            <a:spLocks noGrp="1"/>
          </p:cNvSpPr>
          <p:nvPr>
            <p:ph type="title"/>
          </p:nvPr>
        </p:nvSpPr>
        <p:spPr>
          <a:xfrm>
            <a:off x="4862945" y="1077683"/>
            <a:ext cx="6802582" cy="14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5333" dirty="0">
                <a:solidFill>
                  <a:schemeClr val="accent1"/>
                </a:solidFill>
                <a:latin typeface="Harrington" panose="04040505050A02020702" pitchFamily="82" charset="0"/>
                <a:ea typeface="Kaushan Script"/>
                <a:cs typeface="Kaushan Script"/>
                <a:sym typeface="Kaushan Script"/>
              </a:rPr>
              <a:t>Romanticism</a:t>
            </a:r>
            <a:r>
              <a:rPr lang="en" sz="5333" dirty="0">
                <a:solidFill>
                  <a:schemeClr val="accent1"/>
                </a:solidFill>
                <a:latin typeface="Harrington" panose="04040505050A02020702" pitchFamily="82" charset="0"/>
              </a:rPr>
              <a:t> Writing Style</a:t>
            </a:r>
            <a:endParaRPr sz="5333" dirty="0">
              <a:solidFill>
                <a:schemeClr val="accent1"/>
              </a:solidFill>
              <a:latin typeface="Harrington" panose="04040505050A02020702" pitchFamily="82" charset="0"/>
            </a:endParaRPr>
          </a:p>
          <a:p>
            <a:pPr algn="l">
              <a:spcBef>
                <a:spcPts val="0"/>
              </a:spcBef>
            </a:pPr>
            <a:r>
              <a:rPr lang="en" sz="2000" dirty="0">
                <a:solidFill>
                  <a:schemeClr val="accent1"/>
                </a:solidFill>
              </a:rPr>
              <a:t>Write on the back of your graphic organizer</a:t>
            </a:r>
            <a:r>
              <a:rPr lang="en" sz="5333" dirty="0">
                <a:solidFill>
                  <a:schemeClr val="accent1"/>
                </a:solidFill>
              </a:rPr>
              <a:t> </a:t>
            </a:r>
            <a:endParaRPr sz="5333" dirty="0">
              <a:solidFill>
                <a:schemeClr val="accent1"/>
              </a:solidFill>
            </a:endParaRPr>
          </a:p>
        </p:txBody>
      </p:sp>
      <p:sp>
        <p:nvSpPr>
          <p:cNvPr id="483" name="Google Shape;483;p77"/>
          <p:cNvSpPr txBox="1">
            <a:spLocks noGrp="1"/>
          </p:cNvSpPr>
          <p:nvPr>
            <p:ph type="body" idx="1"/>
          </p:nvPr>
        </p:nvSpPr>
        <p:spPr>
          <a:xfrm>
            <a:off x="520067" y="2165300"/>
            <a:ext cx="10972800" cy="43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Tone: </a:t>
            </a:r>
            <a:r>
              <a:rPr lang="en" sz="2667" dirty="0">
                <a:solidFill>
                  <a:srgbClr val="434343"/>
                </a:solidFill>
              </a:rPr>
              <a:t>Story is “told” vs. “shown”</a:t>
            </a:r>
            <a:endParaRPr sz="2667" b="1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Figurative Language (FL): </a:t>
            </a:r>
            <a:r>
              <a:rPr lang="en" sz="2667" dirty="0">
                <a:solidFill>
                  <a:srgbClr val="434343"/>
                </a:solidFill>
              </a:rPr>
              <a:t>Hyperbole! Other FL used to exaggerate and emphasize. 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Syntax:</a:t>
            </a:r>
            <a:r>
              <a:rPr lang="en" sz="2667" dirty="0">
                <a:solidFill>
                  <a:srgbClr val="434343"/>
                </a:solidFill>
              </a:rPr>
              <a:t> Literary/formal. Older techniques. 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Diction:</a:t>
            </a:r>
            <a:r>
              <a:rPr lang="en" sz="2667" dirty="0">
                <a:solidFill>
                  <a:srgbClr val="434343"/>
                </a:solidFill>
              </a:rPr>
              <a:t> Literary/formal. Highlights the speaker. 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Imagery:</a:t>
            </a:r>
            <a:r>
              <a:rPr lang="en" sz="2667" dirty="0">
                <a:solidFill>
                  <a:srgbClr val="434343"/>
                </a:solidFill>
              </a:rPr>
              <a:t> used to emphasize characteristics. Focus on the power of the individual, imagination, and expression. </a:t>
            </a:r>
            <a:endParaRPr sz="2667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00C0AE"/>
                </a:solidFill>
                <a:latin typeface="Harrington" panose="04040505050A02020702" pitchFamily="82" charset="0"/>
              </a:rPr>
              <a:t>Romanticism</a:t>
            </a:r>
            <a:r>
              <a:rPr lang="en" dirty="0">
                <a:solidFill>
                  <a:srgbClr val="00C0AE"/>
                </a:solidFill>
              </a:rPr>
              <a:t>.... In one quote. </a:t>
            </a:r>
            <a:endParaRPr dirty="0">
              <a:solidFill>
                <a:srgbClr val="00C0AE"/>
              </a:solidFill>
            </a:endParaRPr>
          </a:p>
        </p:txBody>
      </p:sp>
      <p:sp>
        <p:nvSpPr>
          <p:cNvPr id="491" name="Google Shape;491;p7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640"/>
              </a:spcBef>
              <a:buNone/>
            </a:pPr>
            <a:r>
              <a:rPr lang="en" sz="11500" dirty="0">
                <a:solidFill>
                  <a:srgbClr val="434343"/>
                </a:solidFill>
                <a:latin typeface="Freestyle Script" panose="030804020302050B0404" pitchFamily="66" charset="0"/>
                <a:ea typeface="Kaushan Script"/>
                <a:cs typeface="Kaushan Script"/>
                <a:sym typeface="Kaushan Script"/>
              </a:rPr>
              <a:t>“The spontaneous overflow of powerful feelings”</a:t>
            </a:r>
            <a:endParaRPr sz="11500" dirty="0">
              <a:solidFill>
                <a:srgbClr val="434343"/>
              </a:solidFill>
              <a:latin typeface="Freestyle Script" panose="030804020302050B0404" pitchFamily="66" charset="0"/>
              <a:ea typeface="Kaushan Script"/>
              <a:cs typeface="Kaushan Script"/>
              <a:sym typeface="Kaushan Script"/>
            </a:endParaRPr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lnSpc>
                <a:spcPct val="131368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067" i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Adapted from Readwritethink.org</a:t>
            </a:r>
            <a:endParaRPr sz="1067" i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31368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067" i="1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http://www.readwritethink.org/classroom-resources/lesson-plans/exploration-romanticism-through-poetry-1142.html?tab=4</a:t>
            </a:r>
            <a:r>
              <a:rPr lang="en" sz="1067" i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067" i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1067" i="1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764066" y="661550"/>
            <a:ext cx="9898690" cy="1143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Romanticism vs. </a:t>
            </a:r>
            <a:r>
              <a:rPr lang="en-US" dirty="0" smtClean="0"/>
              <a:t>Realism: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values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084430" y="1663234"/>
            <a:ext cx="4597831" cy="363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480"/>
              </a:spcBef>
            </a:pPr>
            <a:r>
              <a:rPr lang="en-US" sz="2400" b="1" u="sng" dirty="0" smtClean="0"/>
              <a:t>Romanticism</a:t>
            </a:r>
          </a:p>
          <a:p>
            <a:pPr>
              <a:spcBef>
                <a:spcPts val="48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world is simpler and more beautiful when you have a connection to nature.</a:t>
            </a:r>
          </a:p>
          <a:p>
            <a:pPr>
              <a:spcBef>
                <a:spcPts val="480"/>
              </a:spcBef>
            </a:pPr>
            <a:r>
              <a:rPr lang="en-US" sz="2400" dirty="0"/>
              <a:t> Emotional expression is best when it is exaggerated to prove your intensity and passion. </a:t>
            </a:r>
          </a:p>
          <a:p>
            <a:pPr>
              <a:spcBef>
                <a:spcPts val="480"/>
              </a:spcBef>
            </a:pPr>
            <a:r>
              <a:rPr lang="en-US" sz="2400" dirty="0"/>
              <a:t>We should focus on the amazing details of life and glorify the beauty of nature, especially man’s connection to it!</a:t>
            </a:r>
          </a:p>
          <a:p>
            <a:pPr>
              <a:spcBef>
                <a:spcPts val="480"/>
              </a:spcBef>
            </a:pPr>
            <a:endParaRPr lang="en-US" sz="2400" dirty="0"/>
          </a:p>
          <a:p>
            <a:pPr>
              <a:spcBef>
                <a:spcPts val="480"/>
              </a:spcBef>
            </a:pPr>
            <a:endParaRPr lang="en-US" sz="2400" dirty="0"/>
          </a:p>
          <a:p>
            <a:pPr>
              <a:spcBef>
                <a:spcPts val="480"/>
              </a:spcBef>
            </a:pPr>
            <a:endParaRPr sz="2400" dirty="0"/>
          </a:p>
        </p:txBody>
      </p:sp>
      <p:sp>
        <p:nvSpPr>
          <p:cNvPr id="374" name="Shape 374"/>
          <p:cNvSpPr txBox="1"/>
          <p:nvPr/>
        </p:nvSpPr>
        <p:spPr>
          <a:xfrm>
            <a:off x="6155589" y="1663234"/>
            <a:ext cx="4700491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Realism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is complex and cannot be simply described.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Emotional expression should be realistic in order to reveal the importance of relationships.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should focus on the seemingly insignificant details to illuminate the complexities of man and society!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0440815" y="5136137"/>
            <a:ext cx="906429" cy="8313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build="p"/>
      <p:bldP spid="3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>
                <a:solidFill>
                  <a:schemeClr val="accent1"/>
                </a:solidFill>
                <a:latin typeface="Harrington" panose="04040505050A02020702" pitchFamily="82" charset="0"/>
                <a:ea typeface="Kaushan Script"/>
                <a:cs typeface="Kaushan Script"/>
                <a:sym typeface="Kaushan Script"/>
              </a:rPr>
              <a:t>Romanticism</a:t>
            </a:r>
            <a:r>
              <a:rPr lang="en-US" sz="5400" dirty="0">
                <a:solidFill>
                  <a:schemeClr val="accent1"/>
                </a:solidFill>
                <a:latin typeface="Harrington" panose="04040505050A02020702" pitchFamily="82" charset="0"/>
              </a:rPr>
              <a:t> </a:t>
            </a:r>
            <a:r>
              <a:rPr lang="en-US" sz="5400" dirty="0" smtClean="0">
                <a:solidFill>
                  <a:schemeClr val="accent1"/>
                </a:solidFill>
                <a:latin typeface="Harrington" panose="04040505050A02020702" pitchFamily="82" charset="0"/>
              </a:rPr>
              <a:t>– </a:t>
            </a:r>
            <a:br>
              <a:rPr lang="en-US" sz="5400" dirty="0" smtClean="0">
                <a:solidFill>
                  <a:schemeClr val="accent1"/>
                </a:solidFill>
                <a:latin typeface="Harrington" panose="04040505050A02020702" pitchFamily="82" charset="0"/>
              </a:rPr>
            </a:br>
            <a:r>
              <a:rPr lang="en-US" sz="5400" dirty="0" smtClean="0">
                <a:solidFill>
                  <a:schemeClr val="accent1"/>
                </a:solidFill>
              </a:rPr>
              <a:t>Context and concepts</a:t>
            </a:r>
            <a:r>
              <a:rPr lang="en-US" sz="5400" dirty="0">
                <a:solidFill>
                  <a:schemeClr val="accent1"/>
                </a:solidFill>
              </a:rPr>
              <a:t/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take notes </a:t>
            </a:r>
            <a:r>
              <a:rPr lang="en-US" sz="2000" dirty="0">
                <a:solidFill>
                  <a:schemeClr val="accent1"/>
                </a:solidFill>
              </a:rPr>
              <a:t>on the back of your graphic organizer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65018" y="1968645"/>
            <a:ext cx="4575914" cy="452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sz="2800" b="1" u="sng" dirty="0"/>
              <a:t>Romanticism</a:t>
            </a:r>
            <a:endParaRPr sz="2800" b="1" u="sng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Interest in the common man and childhood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Strong senses, emotions, and feelings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Awe of nature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Celebration of the individual and imagination</a:t>
            </a:r>
            <a:endParaRPr sz="2800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5504225" y="1968645"/>
            <a:ext cx="5709644" cy="452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sz="2800" b="1" u="sng" dirty="0"/>
              <a:t>Realism</a:t>
            </a:r>
            <a:endParaRPr sz="2800" b="1" u="sng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Focus on details about the common man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Character’s attitude and actions are legitimate topics of literature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Nature is described literally</a:t>
            </a:r>
            <a:endParaRPr sz="2800" dirty="0"/>
          </a:p>
          <a:p>
            <a:pPr marL="533400" indent="-457200">
              <a:spcBef>
                <a:spcPts val="0"/>
              </a:spcBef>
              <a:buSzPts val="2400"/>
            </a:pPr>
            <a:r>
              <a:rPr lang="en-US" sz="2800" dirty="0"/>
              <a:t>Exploration of seemingly insignificant details to reveal important complexities </a:t>
            </a:r>
            <a:endParaRPr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</a:t>
            </a:r>
            <a:r>
              <a:rPr lang="en-US" dirty="0"/>
              <a:t>vs. </a:t>
            </a:r>
            <a:r>
              <a:rPr lang="en-US" dirty="0" smtClean="0"/>
              <a:t>Realism: 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Characteristics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/>
      <p:bldP spid="38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65018" y="1968645"/>
            <a:ext cx="4575914" cy="452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sz="2800" b="1" u="sng" dirty="0"/>
              <a:t>Romanticism</a:t>
            </a:r>
            <a:endParaRPr sz="2800" b="1" u="sng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Unrealistic Characters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Character is a “god”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Plot is unusual events, mystery, high adventure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Story is “told”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Exaggeration 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Setting is for plot 	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The language is often “literary” (formal)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5504225" y="1968645"/>
            <a:ext cx="5218053" cy="452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sz="2800" b="1" u="sng" dirty="0"/>
              <a:t>Realism</a:t>
            </a:r>
            <a:endParaRPr sz="2800" b="1" u="sng" dirty="0"/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Realistic characters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Characters are normal people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Plot is ordinary events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Story is “shown”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Objectivity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Setting is for characterization</a:t>
            </a:r>
          </a:p>
          <a:p>
            <a:pPr marL="533400" indent="-457200">
              <a:spcBef>
                <a:spcPts val="480"/>
              </a:spcBef>
              <a:buSzPts val="2400"/>
            </a:pPr>
            <a:r>
              <a:rPr lang="en-US" sz="2800" dirty="0"/>
              <a:t>Writer uses everyday, “normal speech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</a:t>
            </a:r>
            <a:r>
              <a:rPr lang="en-US" dirty="0"/>
              <a:t>vs. </a:t>
            </a:r>
            <a:r>
              <a:rPr lang="en-US" dirty="0" smtClean="0"/>
              <a:t>Realism: </a:t>
            </a:r>
            <a:br>
              <a:rPr lang="en-US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techniques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build="p"/>
      <p:bldP spid="3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"/>
          <p:cNvSpPr txBox="1">
            <a:spLocks noGrp="1"/>
          </p:cNvSpPr>
          <p:nvPr>
            <p:ph type="title"/>
          </p:nvPr>
        </p:nvSpPr>
        <p:spPr>
          <a:xfrm>
            <a:off x="4979323" y="1243938"/>
            <a:ext cx="6802582" cy="143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333" dirty="0" smtClean="0">
                <a:solidFill>
                  <a:srgbClr val="00B0F0"/>
                </a:solidFill>
                <a:latin typeface="Arial" panose="020B0604020202020204" pitchFamily="34" charset="0"/>
                <a:ea typeface="Kaushan Script"/>
                <a:cs typeface="Arial" panose="020B0604020202020204" pitchFamily="34" charset="0"/>
                <a:sym typeface="Kaushan Script"/>
              </a:rPr>
              <a:t>Realism writing style</a:t>
            </a:r>
            <a:endParaRPr sz="5333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" sz="2000" dirty="0">
                <a:solidFill>
                  <a:schemeClr val="accent1"/>
                </a:solidFill>
              </a:rPr>
              <a:t>Write on the back of your graphic organizer</a:t>
            </a:r>
            <a:r>
              <a:rPr lang="en" sz="5333" dirty="0">
                <a:solidFill>
                  <a:schemeClr val="accent1"/>
                </a:solidFill>
              </a:rPr>
              <a:t> </a:t>
            </a:r>
            <a:endParaRPr sz="5333" dirty="0">
              <a:solidFill>
                <a:schemeClr val="accent1"/>
              </a:solidFill>
            </a:endParaRPr>
          </a:p>
        </p:txBody>
      </p:sp>
      <p:sp>
        <p:nvSpPr>
          <p:cNvPr id="483" name="Google Shape;483;p77"/>
          <p:cNvSpPr txBox="1">
            <a:spLocks noGrp="1"/>
          </p:cNvSpPr>
          <p:nvPr>
            <p:ph type="body" idx="1"/>
          </p:nvPr>
        </p:nvSpPr>
        <p:spPr>
          <a:xfrm>
            <a:off x="520067" y="2165300"/>
            <a:ext cx="10972800" cy="43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Tone: </a:t>
            </a:r>
            <a:r>
              <a:rPr lang="en" sz="2667" dirty="0">
                <a:solidFill>
                  <a:srgbClr val="434343"/>
                </a:solidFill>
              </a:rPr>
              <a:t>Story is </a:t>
            </a:r>
            <a:r>
              <a:rPr lang="en" sz="2667" dirty="0" smtClean="0">
                <a:solidFill>
                  <a:srgbClr val="434343"/>
                </a:solidFill>
              </a:rPr>
              <a:t>“shown” </a:t>
            </a:r>
            <a:r>
              <a:rPr lang="en" sz="2667" dirty="0">
                <a:solidFill>
                  <a:srgbClr val="434343"/>
                </a:solidFill>
              </a:rPr>
              <a:t>vs. </a:t>
            </a:r>
            <a:r>
              <a:rPr lang="en" sz="2667" dirty="0" smtClean="0">
                <a:solidFill>
                  <a:srgbClr val="434343"/>
                </a:solidFill>
              </a:rPr>
              <a:t>“told”</a:t>
            </a:r>
            <a:endParaRPr sz="2667" b="1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Figurative Language (FL): </a:t>
            </a:r>
            <a:r>
              <a:rPr lang="en-US" sz="2667" dirty="0" smtClean="0">
                <a:solidFill>
                  <a:srgbClr val="434343"/>
                </a:solidFill>
              </a:rPr>
              <a:t>Rarely used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Syntax:</a:t>
            </a:r>
            <a:r>
              <a:rPr lang="en" sz="2667" dirty="0">
                <a:solidFill>
                  <a:srgbClr val="434343"/>
                </a:solidFill>
              </a:rPr>
              <a:t> </a:t>
            </a:r>
            <a:r>
              <a:rPr lang="en-US" sz="2667" dirty="0" smtClean="0">
                <a:solidFill>
                  <a:srgbClr val="434343"/>
                </a:solidFill>
              </a:rPr>
              <a:t>Plain and direct; never ‘flowery’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Diction:</a:t>
            </a:r>
            <a:r>
              <a:rPr lang="en" sz="2667" dirty="0">
                <a:solidFill>
                  <a:srgbClr val="434343"/>
                </a:solidFill>
              </a:rPr>
              <a:t> </a:t>
            </a:r>
            <a:r>
              <a:rPr lang="en-US" sz="2667" dirty="0" smtClean="0">
                <a:solidFill>
                  <a:srgbClr val="434343"/>
                </a:solidFill>
              </a:rPr>
              <a:t>Focused on everyday life</a:t>
            </a:r>
            <a:endParaRPr sz="2667" dirty="0">
              <a:solidFill>
                <a:srgbClr val="434343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AutoNum type="arabicPeriod"/>
            </a:pPr>
            <a:r>
              <a:rPr lang="en" sz="2667" b="1" dirty="0">
                <a:solidFill>
                  <a:srgbClr val="434343"/>
                </a:solidFill>
              </a:rPr>
              <a:t>Imagery:</a:t>
            </a:r>
            <a:r>
              <a:rPr lang="en" sz="2667" dirty="0">
                <a:solidFill>
                  <a:srgbClr val="434343"/>
                </a:solidFill>
              </a:rPr>
              <a:t> </a:t>
            </a:r>
            <a:r>
              <a:rPr lang="en" sz="2667" dirty="0" smtClean="0">
                <a:solidFill>
                  <a:srgbClr val="434343"/>
                </a:solidFill>
              </a:rPr>
              <a:t>Description of details used to show the reality of everyday life – emphasis is on characters, setting, plot</a:t>
            </a:r>
            <a:endParaRPr sz="2667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Realism: focus on the </a:t>
            </a:r>
            <a:r>
              <a:rPr lang="en-US" u="sng" dirty="0" smtClean="0"/>
              <a:t>ordinary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83" y="2205957"/>
            <a:ext cx="10820400" cy="4024125"/>
          </a:xfrm>
        </p:spPr>
        <p:txBody>
          <a:bodyPr/>
          <a:lstStyle/>
          <a:p>
            <a:r>
              <a:rPr lang="en-US" sz="2800" dirty="0"/>
              <a:t>Focus on </a:t>
            </a:r>
            <a:r>
              <a:rPr lang="en-US" sz="2800" u="sng" dirty="0"/>
              <a:t>everyday activities </a:t>
            </a:r>
            <a:r>
              <a:rPr lang="en-US" sz="2800" dirty="0"/>
              <a:t>instead of romanticized, stylized interpretations</a:t>
            </a:r>
          </a:p>
          <a:p>
            <a:r>
              <a:rPr lang="en-US" sz="2800" dirty="0"/>
              <a:t>Characters resemble </a:t>
            </a:r>
            <a:r>
              <a:rPr lang="en-US" sz="2800" u="sng" dirty="0"/>
              <a:t>ordinary people</a:t>
            </a:r>
          </a:p>
          <a:p>
            <a:r>
              <a:rPr lang="en-US" sz="2800" dirty="0" smtClean="0"/>
              <a:t>Realism is </a:t>
            </a:r>
            <a:r>
              <a:rPr lang="en-US" sz="2800" dirty="0"/>
              <a:t>interested in recent or contemporary </a:t>
            </a:r>
            <a:r>
              <a:rPr lang="en-US" sz="2800" dirty="0" smtClean="0"/>
              <a:t>life</a:t>
            </a:r>
          </a:p>
          <a:p>
            <a:pPr lvl="1"/>
            <a:r>
              <a:rPr lang="en-US" sz="2600" dirty="0" smtClean="0"/>
              <a:t>(Romantics loved looking to historical legends and ancient artists)</a:t>
            </a:r>
            <a:endParaRPr lang="en-US" sz="2600" dirty="0"/>
          </a:p>
          <a:p>
            <a:r>
              <a:rPr lang="en-US" sz="2800" dirty="0" err="1"/>
              <a:t>Hyperfocus</a:t>
            </a:r>
            <a:r>
              <a:rPr lang="en-US" sz="2800" dirty="0"/>
              <a:t> on </a:t>
            </a:r>
            <a:r>
              <a:rPr lang="en-US" sz="2800" u="sng" dirty="0"/>
              <a:t>details</a:t>
            </a:r>
            <a:r>
              <a:rPr lang="en-US" sz="2800" dirty="0"/>
              <a:t> to illuminate the world’s complexities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4"/>
          <p:cNvSpPr txBox="1">
            <a:spLocks noGrp="1"/>
          </p:cNvSpPr>
          <p:nvPr>
            <p:ph type="body" idx="1"/>
          </p:nvPr>
        </p:nvSpPr>
        <p:spPr>
          <a:xfrm>
            <a:off x="606521" y="1752600"/>
            <a:ext cx="5689600" cy="6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133"/>
              </a:spcAft>
              <a:buClr>
                <a:srgbClr val="ABC2C8"/>
              </a:buClr>
              <a:buSzPts val="4000"/>
            </a:pPr>
            <a:r>
              <a:rPr lang="en" sz="5333" b="1" u="sng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White Horse</a:t>
            </a:r>
            <a:r>
              <a:rPr lang="en" sz="5333" b="1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 - Constable</a:t>
            </a:r>
            <a:endParaRPr sz="5333" b="1" dirty="0">
              <a:solidFill>
                <a:srgbClr val="00B0F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3" name="Google Shape;693;p104"/>
          <p:cNvSpPr txBox="1">
            <a:spLocks noGrp="1"/>
          </p:cNvSpPr>
          <p:nvPr>
            <p:ph type="body" idx="2"/>
          </p:nvPr>
        </p:nvSpPr>
        <p:spPr>
          <a:xfrm>
            <a:off x="609600" y="1802100"/>
            <a:ext cx="5386800" cy="81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65751" indent="-162556">
              <a:spcBef>
                <a:spcPts val="0"/>
              </a:spcBef>
              <a:buClr>
                <a:srgbClr val="ABC2C8"/>
              </a:buClr>
              <a:buSzPts val="2400"/>
              <a:buNone/>
            </a:pPr>
            <a:endParaRPr sz="32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65751" indent="-365751">
              <a:spcBef>
                <a:spcPts val="853"/>
              </a:spcBef>
              <a:spcAft>
                <a:spcPts val="2133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" sz="4267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Romantic</a:t>
            </a:r>
            <a:endParaRPr sz="4267" dirty="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4" name="Google Shape;694;p104"/>
          <p:cNvSpPr txBox="1">
            <a:spLocks noGrp="1"/>
          </p:cNvSpPr>
          <p:nvPr>
            <p:ph type="body" idx="3"/>
          </p:nvPr>
        </p:nvSpPr>
        <p:spPr>
          <a:xfrm>
            <a:off x="6618143" y="1676400"/>
            <a:ext cx="5389200" cy="6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133"/>
              </a:spcAft>
              <a:buClr>
                <a:srgbClr val="ABC2C8"/>
              </a:buClr>
              <a:buSzPts val="3200"/>
            </a:pPr>
            <a:r>
              <a:rPr lang="en" sz="4267" b="1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The Gleaners, 1857</a:t>
            </a:r>
            <a:br>
              <a:rPr lang="en" sz="4267" b="1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4267" b="1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Jean-François Millet 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695" name="Google Shape;695;p104" descr="C:\Documents and Settings\kcalvano\Desktop\art pictures\Romanticism\constable white hor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3276601"/>
            <a:ext cx="4572000" cy="3108657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04"/>
          <p:cNvSpPr txBox="1">
            <a:spLocks noGrp="1"/>
          </p:cNvSpPr>
          <p:nvPr>
            <p:ph type="body" idx="4"/>
          </p:nvPr>
        </p:nvSpPr>
        <p:spPr>
          <a:xfrm>
            <a:off x="6193200" y="1802105"/>
            <a:ext cx="53892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65751" indent="-162556">
              <a:spcBef>
                <a:spcPts val="0"/>
              </a:spcBef>
              <a:buClr>
                <a:srgbClr val="ABC2C8"/>
              </a:buClr>
              <a:buSzPts val="2400"/>
              <a:buNone/>
            </a:pPr>
            <a:endParaRPr sz="320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65751" indent="-365751">
              <a:spcBef>
                <a:spcPts val="853"/>
              </a:spcBef>
              <a:spcAft>
                <a:spcPts val="2133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" sz="4267" dirty="0" smtClean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Realist</a:t>
            </a:r>
            <a:endParaRPr sz="4267" dirty="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97" name="Google Shape;697;p104" descr="glean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9201" y="3276600"/>
            <a:ext cx="4250964" cy="325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06" descr="C:\Documents and Settings\kcalvano\Desktop\My Pictures\courbet-stonebreak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1524000"/>
            <a:ext cx="7772400" cy="525145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06"/>
          <p:cNvSpPr txBox="1">
            <a:spLocks noGrp="1"/>
          </p:cNvSpPr>
          <p:nvPr>
            <p:ph type="title"/>
          </p:nvPr>
        </p:nvSpPr>
        <p:spPr>
          <a:xfrm>
            <a:off x="3685310" y="6681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rgbClr val="CCCCFF"/>
              </a:buClr>
              <a:buSzPts val="3600"/>
            </a:pPr>
            <a:r>
              <a:rPr lang="en" sz="4800" b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  <a:t>Courbet	</a:t>
            </a:r>
            <a:r>
              <a:rPr lang="en" sz="4800" b="1" i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  <a:t>The Stonebreakers</a:t>
            </a:r>
            <a:endParaRPr sz="4800" b="1" cap="none" dirty="0">
              <a:solidFill>
                <a:srgbClr val="00B0F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2" name="Google Shape;712;p106"/>
          <p:cNvSpPr txBox="1">
            <a:spLocks noGrp="1"/>
          </p:cNvSpPr>
          <p:nvPr>
            <p:ph type="body" idx="1"/>
          </p:nvPr>
        </p:nvSpPr>
        <p:spPr>
          <a:xfrm>
            <a:off x="14224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365751" indent="-365751">
              <a:spcBef>
                <a:spcPts val="0"/>
              </a:spcBef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REALIST</a:t>
            </a:r>
            <a:endParaRPr dirty="0"/>
          </a:p>
          <a:p>
            <a:pPr marL="365751" indent="-365751">
              <a:spcBef>
                <a:spcPts val="1440"/>
              </a:spcBef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Men are ordinary</a:t>
            </a:r>
            <a:endParaRPr dirty="0"/>
          </a:p>
          <a:p>
            <a:pPr marL="365751" indent="-365751">
              <a:spcBef>
                <a:spcPts val="1440"/>
              </a:spcBef>
              <a:spcAft>
                <a:spcPts val="2133"/>
              </a:spcAft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Ordinary events</a:t>
            </a:r>
            <a:endParaRPr sz="7200" b="1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771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7" descr="C:\Documents and Settings\kcalvano\Desktop\art pictures\Romanticism\friedrich-wander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580" y="304800"/>
            <a:ext cx="5288419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07"/>
          <p:cNvSpPr txBox="1">
            <a:spLocks noGrp="1"/>
          </p:cNvSpPr>
          <p:nvPr>
            <p:ph type="title"/>
          </p:nvPr>
        </p:nvSpPr>
        <p:spPr>
          <a:xfrm>
            <a:off x="609600" y="278876"/>
            <a:ext cx="5267498" cy="154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rgbClr val="FEFEFE"/>
              </a:buClr>
              <a:buSzPts val="4800"/>
            </a:pPr>
            <a:r>
              <a:rPr lang="en" sz="6400" b="1" cap="none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Friedrich – </a:t>
            </a:r>
            <a:br>
              <a:rPr lang="en" sz="6400" b="1" cap="none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" sz="6400" b="1" u="sng" cap="none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Wanderer</a:t>
            </a:r>
            <a:endParaRPr sz="6400" b="1" cap="none" dirty="0">
              <a:solidFill>
                <a:srgbClr val="00B0F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0" name="Google Shape;720;p107"/>
          <p:cNvSpPr txBox="1">
            <a:spLocks noGrp="1"/>
          </p:cNvSpPr>
          <p:nvPr>
            <p:ph type="body" idx="1"/>
          </p:nvPr>
        </p:nvSpPr>
        <p:spPr>
          <a:xfrm>
            <a:off x="406400" y="19050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ABC2C8"/>
              </a:buClr>
              <a:buSzPts val="5400"/>
              <a:buNone/>
            </a:pPr>
            <a:r>
              <a:rPr lang="en" sz="72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ROMANTIC</a:t>
            </a:r>
            <a:endParaRPr/>
          </a:p>
          <a:p>
            <a:pPr marL="365751" indent="-365751">
              <a:spcBef>
                <a:spcPts val="1440"/>
              </a:spcBef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Man as “god”</a:t>
            </a:r>
            <a:endParaRPr/>
          </a:p>
          <a:p>
            <a:pPr marL="365751" indent="-365751">
              <a:spcBef>
                <a:spcPts val="1440"/>
              </a:spcBef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Mysterious</a:t>
            </a:r>
            <a:endParaRPr/>
          </a:p>
          <a:p>
            <a:pPr marL="365751" indent="-365751">
              <a:spcBef>
                <a:spcPts val="1440"/>
              </a:spcBef>
              <a:spcAft>
                <a:spcPts val="2133"/>
              </a:spcAft>
              <a:buClr>
                <a:srgbClr val="ABC2C8"/>
              </a:buClr>
              <a:buSzPts val="5400"/>
              <a:buFont typeface="Arial"/>
              <a:buChar char="•"/>
            </a:pPr>
            <a:r>
              <a:rPr lang="en" sz="72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Nature!</a:t>
            </a:r>
            <a:endParaRPr sz="7200" b="1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8895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108" descr="C:\Documents and Settings\kcalvano\Desktop\art pictures\Realism\millet woman baking bre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401" y="381000"/>
            <a:ext cx="5133975" cy="6484347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08"/>
          <p:cNvSpPr txBox="1">
            <a:spLocks noGrp="1"/>
          </p:cNvSpPr>
          <p:nvPr>
            <p:ph type="title"/>
          </p:nvPr>
        </p:nvSpPr>
        <p:spPr>
          <a:xfrm>
            <a:off x="203200" y="2255520"/>
            <a:ext cx="518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rgbClr val="CCCCFF"/>
              </a:buClr>
              <a:buSzPts val="3240"/>
            </a:pPr>
            <a:r>
              <a:rPr lang="en" sz="4320" b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  <a:t>Millet – </a:t>
            </a:r>
            <a:br>
              <a:rPr lang="en" sz="4320" b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</a:br>
            <a:r>
              <a:rPr lang="en" sz="4320" b="1" i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  <a:t>Woman Baking </a:t>
            </a:r>
            <a:br>
              <a:rPr lang="en" sz="4320" b="1" i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</a:br>
            <a:r>
              <a:rPr lang="en" sz="4320" b="1" i="1" cap="none" dirty="0">
                <a:solidFill>
                  <a:srgbClr val="00B0F0"/>
                </a:solidFill>
                <a:latin typeface="PMingLiU"/>
                <a:ea typeface="PMingLiU"/>
                <a:cs typeface="PMingLiU"/>
                <a:sym typeface="PMingLiU"/>
              </a:rPr>
              <a:t>Bread</a:t>
            </a:r>
            <a:endParaRPr sz="4320" b="1" cap="none" dirty="0">
              <a:solidFill>
                <a:srgbClr val="00B0F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8" name="Google Shape;728;p108"/>
          <p:cNvSpPr txBox="1">
            <a:spLocks noGrp="1"/>
          </p:cNvSpPr>
          <p:nvPr>
            <p:ph type="body" idx="1"/>
          </p:nvPr>
        </p:nvSpPr>
        <p:spPr>
          <a:xfrm>
            <a:off x="203200" y="3810000"/>
            <a:ext cx="4876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133"/>
              </a:spcAft>
              <a:buClr>
                <a:srgbClr val="ABC2C8"/>
              </a:buClr>
              <a:buSzPts val="4400"/>
              <a:buNone/>
            </a:pPr>
            <a:r>
              <a:rPr lang="en" sz="5867" b="1" dirty="0" smtClean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REALIST! </a:t>
            </a:r>
            <a:endParaRPr sz="5867" b="1" dirty="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9754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109" descr="C:\Documents and Settings\kcalvano\Desktop\art pictures\Romanticism\Friedrich_Monk_by_the_Sea.jpg"/>
          <p:cNvPicPr preferRelativeResize="0"/>
          <p:nvPr/>
        </p:nvPicPr>
        <p:blipFill rotWithShape="1">
          <a:blip r:embed="rId3">
            <a:alphaModFix/>
          </a:blip>
          <a:srcRect l="753" t="961" r="2637" b="3790"/>
          <a:stretch/>
        </p:blipFill>
        <p:spPr>
          <a:xfrm>
            <a:off x="166385" y="914401"/>
            <a:ext cx="9012284" cy="5832273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09"/>
          <p:cNvSpPr txBox="1">
            <a:spLocks noGrp="1"/>
          </p:cNvSpPr>
          <p:nvPr>
            <p:ph type="title"/>
          </p:nvPr>
        </p:nvSpPr>
        <p:spPr>
          <a:xfrm>
            <a:off x="574809" y="-152400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rgbClr val="FEFEFE"/>
              </a:buClr>
              <a:buSzPts val="3600"/>
            </a:pPr>
            <a:r>
              <a:rPr lang="en" sz="4800" b="1" cap="none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Friedrich - </a:t>
            </a:r>
            <a:r>
              <a:rPr lang="en" sz="4800" b="1" u="sng" cap="none" dirty="0">
                <a:solidFill>
                  <a:srgbClr val="00B0F0"/>
                </a:solidFill>
                <a:latin typeface="Corsiva"/>
                <a:ea typeface="Corsiva"/>
                <a:cs typeface="Corsiva"/>
                <a:sym typeface="Corsiva"/>
              </a:rPr>
              <a:t>Monk by the Sea</a:t>
            </a:r>
            <a:endParaRPr sz="4800" b="1" cap="none" dirty="0">
              <a:solidFill>
                <a:srgbClr val="00B0F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6" name="Google Shape;736;p109"/>
          <p:cNvSpPr txBox="1">
            <a:spLocks noGrp="1"/>
          </p:cNvSpPr>
          <p:nvPr>
            <p:ph type="body" idx="1"/>
          </p:nvPr>
        </p:nvSpPr>
        <p:spPr>
          <a:xfrm>
            <a:off x="1031240" y="2209800"/>
            <a:ext cx="10002400" cy="29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ABC2C8"/>
              </a:buClr>
              <a:buSzPts val="4800"/>
              <a:buNone/>
            </a:pPr>
            <a:r>
              <a:rPr lang="en" sz="64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ROMANTIC! </a:t>
            </a:r>
            <a:endParaRPr dirty="0"/>
          </a:p>
          <a:p>
            <a:pPr marL="0" indent="0">
              <a:spcBef>
                <a:spcPts val="1280"/>
              </a:spcBef>
              <a:spcAft>
                <a:spcPts val="2133"/>
              </a:spcAft>
              <a:buClr>
                <a:srgbClr val="ABC2C8"/>
              </a:buClr>
              <a:buSzPts val="4800"/>
              <a:buNone/>
            </a:pPr>
            <a:r>
              <a:rPr lang="en" sz="6400" b="1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(look at that nature…)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3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>
            <a:spLocks noGrp="1"/>
          </p:cNvSpPr>
          <p:nvPr>
            <p:ph type="title"/>
          </p:nvPr>
        </p:nvSpPr>
        <p:spPr>
          <a:xfrm>
            <a:off x="5411585" y="584533"/>
            <a:ext cx="626488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rgbClr val="00C0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(Approximate) Timeline</a:t>
            </a:r>
            <a:endParaRPr b="1" dirty="0">
              <a:solidFill>
                <a:srgbClr val="00C0A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27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buClr>
                <a:srgbClr val="666666"/>
              </a:buClr>
              <a:buSzPts val="2000"/>
              <a:buAutoNum type="arabicPeriod"/>
            </a:pPr>
            <a: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Middle Ages = 476 AD – 1490 --&gt; Over 1000 years!</a:t>
            </a:r>
            <a:b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667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buClr>
                <a:srgbClr val="666666"/>
              </a:buClr>
              <a:buSzPts val="2000"/>
              <a:buFont typeface="Century Gothic"/>
              <a:buAutoNum type="arabicPeriod"/>
            </a:pPr>
            <a: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Renaissance = 1300 – 1600 --&gt; 300 years</a:t>
            </a:r>
            <a:b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667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buClr>
                <a:srgbClr val="666666"/>
              </a:buClr>
              <a:buSzPts val="2000"/>
              <a:buFont typeface="Century Gothic"/>
              <a:buAutoNum type="arabicPeriod"/>
            </a:pPr>
            <a: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Enlightenment = 1658-1815 ---&gt; 157 years</a:t>
            </a:r>
            <a:b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667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buClr>
                <a:srgbClr val="666666"/>
              </a:buClr>
              <a:buSzPts val="2000"/>
              <a:buFont typeface="Century Gothic"/>
              <a:buAutoNum type="arabicPeriod"/>
            </a:pPr>
            <a: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Romanticism = 1780 - 1850 --&gt; 70 </a:t>
            </a:r>
            <a:r>
              <a:rPr lang="en" sz="2667" dirty="0" smtClean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years</a:t>
            </a:r>
            <a:endParaRPr sz="2667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8001" y="272775"/>
            <a:ext cx="628473" cy="62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5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5"/>
          <p:cNvSpPr txBox="1">
            <a:spLocks noGrp="1"/>
          </p:cNvSpPr>
          <p:nvPr>
            <p:ph type="body" idx="1"/>
          </p:nvPr>
        </p:nvSpPr>
        <p:spPr>
          <a:xfrm>
            <a:off x="264667" y="1056533"/>
            <a:ext cx="117244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●"/>
            </a:pPr>
            <a:r>
              <a:rPr lang="en" sz="2667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Enlightenment: 1658-1815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Age of Reason” celebrated logic as literacy spread across Europe.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●"/>
            </a:pPr>
            <a:r>
              <a:rPr lang="en" sz="2667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Industrialization: 1770-1850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economy of England changed from mostly agricultural to mostly industrial.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●"/>
            </a:pPr>
            <a:r>
              <a:rPr lang="en" sz="2667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French Revolution: 1787-1799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Marks the decline of powerful monarchies and churches and the rise of democracy and the power of the people in France and throughout many parts of the world.</a:t>
            </a:r>
            <a:endParaRPr sz="2667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65"/>
          <p:cNvSpPr txBox="1">
            <a:spLocks noGrp="1"/>
          </p:cNvSpPr>
          <p:nvPr>
            <p:ph type="title"/>
          </p:nvPr>
        </p:nvSpPr>
        <p:spPr>
          <a:xfrm>
            <a:off x="415600" y="221651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4800" dirty="0">
                <a:latin typeface="Century Gothic"/>
                <a:ea typeface="Century Gothic"/>
                <a:cs typeface="Century Gothic"/>
                <a:sym typeface="Century Gothic"/>
              </a:rPr>
              <a:t>Historical Context - Catalysts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5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6"/>
          <p:cNvSpPr txBox="1">
            <a:spLocks noGrp="1"/>
          </p:cNvSpPr>
          <p:nvPr>
            <p:ph type="body" idx="1"/>
          </p:nvPr>
        </p:nvSpPr>
        <p:spPr>
          <a:xfrm>
            <a:off x="4772700" y="1190267"/>
            <a:ext cx="7004000" cy="490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1333"/>
              </a:spcBef>
              <a:buNone/>
            </a:pPr>
            <a:r>
              <a:rPr lang="en" sz="32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Enlightenment: 1658-1815</a:t>
            </a:r>
            <a:endParaRPr sz="3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07987">
              <a:spcBef>
                <a:spcPts val="1333"/>
              </a:spcBef>
              <a:buClr>
                <a:srgbClr val="434343"/>
              </a:buClr>
              <a:buSzPts val="2400"/>
              <a:buFont typeface="Century Gothic"/>
              <a:buChar char="○"/>
            </a:pP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Age of Reason” celebrated logic as literacy spread across Europe</a:t>
            </a:r>
            <a:endParaRPr sz="3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07987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400"/>
              <a:buFont typeface="Century Gothic"/>
              <a:buChar char="●"/>
            </a:pP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Enlightenment philosophers </a:t>
            </a:r>
            <a:endParaRPr sz="3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07987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400"/>
              <a:buFont typeface="Century Gothic"/>
              <a:buChar char="○"/>
            </a:pP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Logic &gt; Feelings</a:t>
            </a:r>
            <a:endParaRPr sz="3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07987">
              <a:lnSpc>
                <a:spcPct val="115000"/>
              </a:lnSpc>
              <a:spcBef>
                <a:spcPts val="1333"/>
              </a:spcBef>
              <a:buClr>
                <a:schemeClr val="accent5"/>
              </a:buClr>
              <a:buSzPts val="2400"/>
              <a:buFont typeface="Century Gothic"/>
              <a:buChar char="●"/>
            </a:pPr>
            <a:r>
              <a:rPr lang="en" sz="32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Romantics </a:t>
            </a:r>
            <a:endParaRPr sz="3200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07987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2"/>
              </a:buClr>
              <a:buSzPts val="2400"/>
            </a:pPr>
            <a:r>
              <a:rPr lang="en" sz="32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Feelings &gt; Logic </a:t>
            </a: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66"/>
          <p:cNvSpPr txBox="1">
            <a:spLocks noGrp="1"/>
          </p:cNvSpPr>
          <p:nvPr>
            <p:ph type="title"/>
          </p:nvPr>
        </p:nvSpPr>
        <p:spPr>
          <a:xfrm>
            <a:off x="415600" y="221651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>
                <a:solidFill>
                  <a:srgbClr val="00AF9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 Reaction - The Enlightenment</a:t>
            </a:r>
            <a:endParaRPr>
              <a:solidFill>
                <a:srgbClr val="00AF9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67" y="1456526"/>
            <a:ext cx="3466551" cy="3466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8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415600" y="227900"/>
            <a:ext cx="11360800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 Reaction - Industrial Revolution</a:t>
            </a:r>
            <a:endParaRPr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>
            <a:off x="415600" y="4357399"/>
            <a:ext cx="11360800" cy="181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spcBef>
                <a:spcPts val="1333"/>
              </a:spcBef>
              <a:buClr>
                <a:srgbClr val="434343"/>
              </a:buClr>
              <a:buSzPts val="2400"/>
              <a:buFont typeface="Century Gothic"/>
              <a:buChar char="●"/>
            </a:pPr>
            <a:r>
              <a:rPr lang="en" sz="32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Industrialization: 1770-1850</a:t>
            </a:r>
            <a:endParaRPr sz="3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07987">
              <a:spcBef>
                <a:spcPts val="1333"/>
              </a:spcBef>
              <a:spcAft>
                <a:spcPts val="1333"/>
              </a:spcAft>
              <a:buClr>
                <a:srgbClr val="434343"/>
              </a:buClr>
              <a:buSzPts val="2400"/>
            </a:pP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" sz="32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economy of England changed</a:t>
            </a: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from mostly </a:t>
            </a:r>
            <a:r>
              <a:rPr lang="en" sz="32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agricultural to mostly industrial</a:t>
            </a:r>
            <a:r>
              <a:rPr lang="en" sz="3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825" y="1854717"/>
            <a:ext cx="3844175" cy="26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263" y="1667234"/>
            <a:ext cx="2776829" cy="277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0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>
            <a:spLocks noGrp="1"/>
          </p:cNvSpPr>
          <p:nvPr>
            <p:ph type="body" idx="1"/>
          </p:nvPr>
        </p:nvSpPr>
        <p:spPr>
          <a:xfrm>
            <a:off x="415600" y="1056549"/>
            <a:ext cx="113608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74121">
              <a:lnSpc>
                <a:spcPct val="115000"/>
              </a:lnSpc>
              <a:spcBef>
                <a:spcPts val="1333"/>
              </a:spcBef>
              <a:buClr>
                <a:schemeClr val="dk2"/>
              </a:buClr>
              <a:buSzPts val="2000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Industrial Revolution brought increased quality of life, </a:t>
            </a:r>
            <a:r>
              <a:rPr lang="en" sz="2667" i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</a:t>
            </a: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Romantic authors could not help but notice the</a:t>
            </a:r>
            <a:r>
              <a:rPr lang="en" sz="2667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667" b="1" dirty="0">
                <a:solidFill>
                  <a:schemeClr val="accent5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horrors of industrialism</a:t>
            </a:r>
            <a:r>
              <a:rPr lang="en" sz="2667" dirty="0">
                <a:solidFill>
                  <a:schemeClr val="accent5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667" dirty="0">
              <a:solidFill>
                <a:schemeClr val="accent5"/>
              </a:solidFill>
              <a:highlight>
                <a:srgbClr val="FFF2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urban squalor: poor living conditions  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polluted natural and work environment,</a:t>
            </a:r>
            <a:b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education, inability to move up the social ladder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alienation of people from nature and nostalgia for the simplicity found within a more agrarian lifestyle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07987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2"/>
              </a:buClr>
              <a:buSzPts val="2400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Romantics thought a</a:t>
            </a:r>
            <a:r>
              <a:rPr lang="en" sz="2667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667" b="1" dirty="0">
                <a:solidFill>
                  <a:srgbClr val="38761D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return to nature</a:t>
            </a:r>
            <a:r>
              <a:rPr lang="en" sz="2667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667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 solve some of these problems.</a:t>
            </a:r>
            <a:r>
              <a:rPr lang="en" sz="2667" dirty="0">
                <a:solidFill>
                  <a:srgbClr val="666666"/>
                </a:solidFill>
              </a:rPr>
              <a:t/>
            </a:r>
            <a:br>
              <a:rPr lang="en" sz="2667" dirty="0">
                <a:solidFill>
                  <a:srgbClr val="666666"/>
                </a:solidFill>
              </a:rPr>
            </a:br>
            <a:r>
              <a:rPr lang="en" sz="3200" dirty="0"/>
              <a:t/>
            </a:r>
            <a:br>
              <a:rPr lang="en" sz="3200" dirty="0"/>
            </a:br>
            <a:endParaRPr sz="3200" dirty="0"/>
          </a:p>
        </p:txBody>
      </p:sp>
      <p:sp>
        <p:nvSpPr>
          <p:cNvPr id="416" name="Google Shape;416;p68"/>
          <p:cNvSpPr txBox="1">
            <a:spLocks noGrp="1"/>
          </p:cNvSpPr>
          <p:nvPr>
            <p:ph type="title"/>
          </p:nvPr>
        </p:nvSpPr>
        <p:spPr>
          <a:xfrm>
            <a:off x="5237018" y="221651"/>
            <a:ext cx="6539382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Context Reaction - Industrial Revolution</a:t>
            </a:r>
            <a:endParaRPr dirty="0">
              <a:solidFill>
                <a:srgbClr val="BF9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3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 txBox="1">
            <a:spLocks noGrp="1"/>
          </p:cNvSpPr>
          <p:nvPr>
            <p:ph type="body" idx="1"/>
          </p:nvPr>
        </p:nvSpPr>
        <p:spPr>
          <a:xfrm>
            <a:off x="415600" y="1787235"/>
            <a:ext cx="11696044" cy="43045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1333"/>
              </a:spcBef>
              <a:buNone/>
            </a:pPr>
            <a:r>
              <a:rPr lang="en" b="1" dirty="0">
                <a:latin typeface="Century Gothic"/>
                <a:ea typeface="Century Gothic"/>
                <a:cs typeface="Century Gothic"/>
                <a:sym typeface="Century Gothic"/>
              </a:rPr>
              <a:t>French Revolution: 1787-1799</a:t>
            </a:r>
            <a:r>
              <a:rPr lang="en" dirty="0">
                <a:latin typeface="Century Gothic"/>
                <a:ea typeface="Century Gothic"/>
                <a:cs typeface="Century Gothic"/>
                <a:sym typeface="Century Gothic"/>
              </a:rPr>
              <a:t> - Marks the decline of powerful monarchies and churches and the rise of democracy and the power of the people.</a:t>
            </a: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lr>
                <a:schemeClr val="accent5"/>
              </a:buClr>
              <a:buFont typeface="Century Gothic"/>
              <a:buChar char="●"/>
            </a:pPr>
            <a:r>
              <a:rPr lang="en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Nobility of conflict</a:t>
            </a:r>
            <a:endParaRPr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57189">
              <a:lnSpc>
                <a:spcPct val="100000"/>
              </a:lnSpc>
              <a:spcBef>
                <a:spcPts val="1333"/>
              </a:spcBef>
              <a:buSzPts val="1800"/>
              <a:buFont typeface="Century Gothic"/>
              <a:buChar char="○"/>
            </a:pPr>
            <a:r>
              <a:rPr lang="en" sz="2400" dirty="0">
                <a:latin typeface="Century Gothic"/>
                <a:ea typeface="Century Gothic"/>
                <a:cs typeface="Century Gothic"/>
                <a:sym typeface="Century Gothic"/>
              </a:rPr>
              <a:t>Daring to take down “the man” even in a horrible fashion, felt good. 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lr>
                <a:schemeClr val="accent5"/>
              </a:buClr>
              <a:buFont typeface="Century Gothic"/>
              <a:buChar char="●"/>
            </a:pPr>
            <a:r>
              <a:rPr lang="en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Nationalism</a:t>
            </a:r>
            <a:endParaRPr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2000"/>
            </a:pPr>
            <a:r>
              <a:rPr lang="en" sz="2400" dirty="0">
                <a:latin typeface="Century Gothic"/>
                <a:ea typeface="Century Gothic"/>
                <a:cs typeface="Century Gothic"/>
                <a:sym typeface="Century Gothic"/>
              </a:rPr>
              <a:t>Emphasis on the importance of  and love for one’s country was  key when modern states began to emerge</a:t>
            </a:r>
            <a:r>
              <a:rPr lang="en" sz="2667" dirty="0"/>
              <a:t/>
            </a:r>
            <a:br>
              <a:rPr lang="en" sz="2667" dirty="0"/>
            </a:br>
            <a:r>
              <a:rPr lang="en" sz="2667" dirty="0"/>
              <a:t/>
            </a:r>
            <a:br>
              <a:rPr lang="en" sz="2667" dirty="0"/>
            </a:br>
            <a:endParaRPr sz="2667" dirty="0"/>
          </a:p>
        </p:txBody>
      </p:sp>
      <p:sp>
        <p:nvSpPr>
          <p:cNvPr id="423" name="Google Shape;423;p69"/>
          <p:cNvSpPr txBox="1">
            <a:spLocks noGrp="1"/>
          </p:cNvSpPr>
          <p:nvPr>
            <p:ph type="title"/>
          </p:nvPr>
        </p:nvSpPr>
        <p:spPr>
          <a:xfrm>
            <a:off x="4239491" y="421157"/>
            <a:ext cx="7685828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533" dirty="0">
                <a:latin typeface="Century Gothic"/>
                <a:ea typeface="Century Gothic"/>
                <a:cs typeface="Century Gothic"/>
                <a:sym typeface="Century Gothic"/>
              </a:rPr>
              <a:t>Context Reaction - French Revolution</a:t>
            </a:r>
            <a:endParaRPr sz="4533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633" y="5372697"/>
            <a:ext cx="7045748" cy="1770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8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 txBox="1">
            <a:spLocks noGrp="1"/>
          </p:cNvSpPr>
          <p:nvPr>
            <p:ph type="body" idx="1"/>
          </p:nvPr>
        </p:nvSpPr>
        <p:spPr>
          <a:xfrm>
            <a:off x="415600" y="1056549"/>
            <a:ext cx="11360800" cy="50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indent="-474121">
              <a:lnSpc>
                <a:spcPct val="115000"/>
              </a:lnSpc>
              <a:spcBef>
                <a:spcPts val="1333"/>
              </a:spcBef>
              <a:buClr>
                <a:schemeClr val="accent5"/>
              </a:buClr>
              <a:buSzPts val="2000"/>
              <a:buFont typeface="Century Gothic"/>
              <a:buChar char="●"/>
            </a:pPr>
            <a:r>
              <a:rPr lang="en" sz="2667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Idealism and natural rights</a:t>
            </a:r>
            <a:endParaRPr sz="2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Dreamed a Romantic ideal of what life could be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Daring, individual, and imaginative approach to both literature and life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74121">
              <a:lnSpc>
                <a:spcPct val="115000"/>
              </a:lnSpc>
              <a:spcBef>
                <a:spcPts val="1333"/>
              </a:spcBef>
              <a:buClr>
                <a:schemeClr val="accent5"/>
              </a:buClr>
              <a:buSzPts val="2000"/>
              <a:buFont typeface="Century Gothic"/>
              <a:buChar char="●"/>
            </a:pPr>
            <a:r>
              <a:rPr lang="en" sz="2667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Worth &amp; Individualism</a:t>
            </a:r>
            <a:endParaRPr sz="2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474121">
              <a:lnSpc>
                <a:spcPct val="115000"/>
              </a:lnSpc>
              <a:spcBef>
                <a:spcPts val="1333"/>
              </a:spcBef>
              <a:buClr>
                <a:srgbClr val="434343"/>
              </a:buClr>
              <a:buSzPts val="2000"/>
              <a:buFont typeface="Century Gothic"/>
              <a:buChar char="○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time ordinary people became the protagonist of the historical process on a large scale</a:t>
            </a:r>
            <a:endParaRPr sz="2667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507987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Clr>
                <a:schemeClr val="dk2"/>
              </a:buClr>
              <a:buSzPts val="2400"/>
            </a:pPr>
            <a:r>
              <a:rPr lang="en" sz="2667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Value of human life for the common people was emphasized for the first time</a:t>
            </a:r>
            <a:r>
              <a:rPr lang="en" sz="2667" dirty="0"/>
              <a:t/>
            </a:r>
            <a:br>
              <a:rPr lang="en" sz="2667" dirty="0"/>
            </a:br>
            <a:r>
              <a:rPr lang="en" sz="3200" dirty="0"/>
              <a:t/>
            </a:r>
            <a:br>
              <a:rPr lang="en" sz="3200" dirty="0"/>
            </a:br>
            <a:r>
              <a:rPr lang="en" sz="3200" dirty="0"/>
              <a:t/>
            </a:r>
            <a:br>
              <a:rPr lang="en" sz="3200" dirty="0"/>
            </a:br>
            <a:endParaRPr sz="3200" dirty="0"/>
          </a:p>
        </p:txBody>
      </p:sp>
      <p:sp>
        <p:nvSpPr>
          <p:cNvPr id="431" name="Google Shape;431;p70"/>
          <p:cNvSpPr txBox="1">
            <a:spLocks noGrp="1"/>
          </p:cNvSpPr>
          <p:nvPr>
            <p:ph type="title"/>
          </p:nvPr>
        </p:nvSpPr>
        <p:spPr>
          <a:xfrm>
            <a:off x="5478086" y="221651"/>
            <a:ext cx="6298313" cy="8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sz="4533" dirty="0">
                <a:latin typeface="Century Gothic"/>
                <a:ea typeface="Century Gothic"/>
                <a:cs typeface="Century Gothic"/>
                <a:sym typeface="Century Gothic"/>
              </a:rPr>
              <a:t>Context Reaction - French Revolution</a:t>
            </a:r>
            <a:endParaRPr sz="4533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79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1132</Words>
  <Application>Microsoft Office PowerPoint</Application>
  <PresentationFormat>Widescreen</PresentationFormat>
  <Paragraphs>186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Brush Script MT</vt:lpstr>
      <vt:lpstr>Calibri</vt:lpstr>
      <vt:lpstr>Century Gothic</vt:lpstr>
      <vt:lpstr>Corsiva</vt:lpstr>
      <vt:lpstr>Freestyle Script</vt:lpstr>
      <vt:lpstr>Harrington</vt:lpstr>
      <vt:lpstr>Kaushan Script</vt:lpstr>
      <vt:lpstr>Nunito</vt:lpstr>
      <vt:lpstr>PMingLiU</vt:lpstr>
      <vt:lpstr>Questrial</vt:lpstr>
      <vt:lpstr>Trebuchet MS</vt:lpstr>
      <vt:lpstr>Wingdings</vt:lpstr>
      <vt:lpstr>Vapor Trail</vt:lpstr>
      <vt:lpstr>1_Vapor Trail</vt:lpstr>
      <vt:lpstr>Romanticism</vt:lpstr>
      <vt:lpstr>Romanticism –  Context and concepts take notes on the back of your graphic organizer </vt:lpstr>
      <vt:lpstr>(Approximate) Timeline</vt:lpstr>
      <vt:lpstr>Historical Context - Catalysts</vt:lpstr>
      <vt:lpstr>Context Reaction - The Enlightenment</vt:lpstr>
      <vt:lpstr>Context Reaction - Industrial Revolution</vt:lpstr>
      <vt:lpstr>Context Reaction - Industrial Revolution</vt:lpstr>
      <vt:lpstr>Context Reaction - French Revolution</vt:lpstr>
      <vt:lpstr>Context Reaction - French Revolution</vt:lpstr>
      <vt:lpstr>Romanticism in Art</vt:lpstr>
      <vt:lpstr>PowerPoint Presentation</vt:lpstr>
      <vt:lpstr>PowerPoint Presentation</vt:lpstr>
      <vt:lpstr>The Romantic Period</vt:lpstr>
      <vt:lpstr>What is Romanticism? </vt:lpstr>
      <vt:lpstr>The Romantic Characteristics</vt:lpstr>
      <vt:lpstr>Romanticism Writing Style Write on the back of your graphic organizer </vt:lpstr>
      <vt:lpstr>Romanticism.... In one quote. </vt:lpstr>
      <vt:lpstr>Realism</vt:lpstr>
      <vt:lpstr>Romanticism vs. Realism: values</vt:lpstr>
      <vt:lpstr>Romanticism vs. Realism:  Characteristics</vt:lpstr>
      <vt:lpstr>Romanticism vs. Realism:  techniques</vt:lpstr>
      <vt:lpstr>Realism writing style Write on the back of your graphic organizer </vt:lpstr>
      <vt:lpstr>Realism: focus on the ordinary</vt:lpstr>
      <vt:lpstr>PowerPoint Presentation</vt:lpstr>
      <vt:lpstr>Courbet The Stonebreakers</vt:lpstr>
      <vt:lpstr>Friedrich –  Wanderer</vt:lpstr>
      <vt:lpstr>Millet –  Woman Baking  Bread</vt:lpstr>
      <vt:lpstr>Friedrich - Monk by the Sea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</dc:title>
  <dc:creator>Gilpin, Courtney    SHS - Staff</dc:creator>
  <cp:lastModifiedBy>Gilpin, Courtney    SHS - Staff</cp:lastModifiedBy>
  <cp:revision>3</cp:revision>
  <dcterms:created xsi:type="dcterms:W3CDTF">2019-12-13T22:56:11Z</dcterms:created>
  <dcterms:modified xsi:type="dcterms:W3CDTF">2019-12-13T23:04:53Z</dcterms:modified>
</cp:coreProperties>
</file>