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86D78-4A54-4ECE-95D6-AB396F6B831B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D13EC-CF7E-40D9-AA0F-817AD0BE2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b56b4076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b56b40760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39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b54b5c0b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b54b5c0b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547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b56b4076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b56b4076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36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b54b5c0b0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b54b5c0b0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Research is not a linear process. It’s messy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00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b54b5c0b0_0_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b54b5c0b0_0_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604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b54b5c0b0_0_1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b54b5c0b0_0_1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947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b56b40760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b56b40760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54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b54b5c0b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b54b5c0b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54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b54b5c0b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b54b5c0b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72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b54b5c0b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b54b5c0b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14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b54b5c0b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b54b5c0b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94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b54b5c0b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b54b5c0b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56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b54b5c0b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b54b5c0b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42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b54b5c0b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b54b5c0b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77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b54b5c0b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b54b5c0b0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9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2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40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86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0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09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9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5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6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lang="e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385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51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9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17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3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1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67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3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 err="1" smtClean="0"/>
              <a:t>eval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details on Language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/>
              <a:t>Give this a score on the rubric:</a:t>
            </a:r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body" idx="1"/>
          </p:nvPr>
        </p:nvSpPr>
        <p:spPr>
          <a:xfrm>
            <a:off x="415600" y="6312800"/>
            <a:ext cx="11360800" cy="5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333"/>
              <a:t>Excerpt from: </a:t>
            </a:r>
            <a:r>
              <a:rPr lang="en" sz="1333" i="1"/>
              <a:t>An Indigenous Peoples’ History of the United States </a:t>
            </a:r>
            <a:r>
              <a:rPr lang="en" sz="1333"/>
              <a:t>by Roxanne Dunbar-Ortiz</a:t>
            </a:r>
            <a:endParaRPr sz="1333"/>
          </a:p>
        </p:txBody>
      </p:sp>
      <p:pic>
        <p:nvPicPr>
          <p:cNvPr id="244" name="Google Shape;24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084" y="1031401"/>
            <a:ext cx="10075835" cy="51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0679" y="93068"/>
            <a:ext cx="1410123" cy="938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6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0"/>
          <p:cNvSpPr txBox="1">
            <a:spLocks noGrp="1"/>
          </p:cNvSpPr>
          <p:nvPr>
            <p:ph type="body" idx="1"/>
          </p:nvPr>
        </p:nvSpPr>
        <p:spPr>
          <a:xfrm>
            <a:off x="415600" y="6312800"/>
            <a:ext cx="11360800" cy="5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333"/>
              <a:t>Excerpt from: </a:t>
            </a:r>
            <a:r>
              <a:rPr lang="en" sz="1333" i="1"/>
              <a:t>An Indigenous Peoples’ History of the United States </a:t>
            </a:r>
            <a:r>
              <a:rPr lang="en" sz="1333"/>
              <a:t>by Roxanne Dunbar-Ortiz</a:t>
            </a:r>
            <a:endParaRPr sz="1333"/>
          </a:p>
        </p:txBody>
      </p:sp>
      <p:pic>
        <p:nvPicPr>
          <p:cNvPr id="251" name="Google Shape;2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67" y="322167"/>
            <a:ext cx="7599367" cy="592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0"/>
          <p:cNvSpPr txBox="1"/>
          <p:nvPr/>
        </p:nvSpPr>
        <p:spPr>
          <a:xfrm>
            <a:off x="7700533" y="542800"/>
            <a:ext cx="4198400" cy="5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Notice</a:t>
            </a: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09585" marR="0" lvl="0" indent="-440256" algn="l" defTabSz="45720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Pts val="1600"/>
              <a:buFont typeface="Open Sans"/>
              <a:buChar char="●"/>
              <a:tabLst/>
              <a:defRPr/>
            </a:pP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History Analysis: </a:t>
            </a:r>
            <a:r>
              <a:rPr kumimoji="0" lang="en" sz="2133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ontent is connected to </a:t>
            </a:r>
            <a:r>
              <a:rPr kumimoji="0" lang="en" sz="2133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alue and </a:t>
            </a:r>
            <a:r>
              <a:rPr kumimoji="0" lang="en" sz="2133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imitations</a:t>
            </a:r>
            <a:endParaRPr kumimoji="0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09585" marR="0" lvl="0" indent="-440256" algn="l" defTabSz="45720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Pts val="1600"/>
              <a:buFont typeface="Open Sans"/>
              <a:buChar char="●"/>
              <a:tabLst/>
              <a:defRPr/>
            </a:pP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Language and Historical analysis clearly differentiated: </a:t>
            </a: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History analysis in </a:t>
            </a:r>
            <a:r>
              <a:rPr kumimoji="0" lang="en" sz="2133" b="1" i="0" u="none" strike="noStrike" kern="120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highlight>
                  <a:srgbClr val="00FFFF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green</a:t>
            </a: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LA analysis in </a:t>
            </a:r>
            <a:r>
              <a:rPr kumimoji="0" lang="en" sz="2133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blue</a:t>
            </a:r>
            <a:endParaRPr kumimoji="0" sz="2133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609585" marR="0" lvl="0" indent="-440256" algn="l" defTabSz="45720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Tx/>
              <a:buSzPts val="1600"/>
              <a:buFont typeface="Open Sans"/>
              <a:buChar char="●"/>
              <a:tabLst/>
              <a:defRPr/>
            </a:pP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This sample analysis is </a:t>
            </a:r>
            <a:r>
              <a:rPr kumimoji="0" lang="en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not </a:t>
            </a:r>
            <a:r>
              <a:rPr kumimoji="0" lang="en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complete. (Missing other aspects of OPCVL and Language)</a:t>
            </a:r>
            <a:endParaRPr kumimoji="0" sz="21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97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dirty="0"/>
              <a:t>Final Presentation FlipGrid Requirements</a:t>
            </a:r>
            <a:endParaRPr dirty="0"/>
          </a:p>
        </p:txBody>
      </p:sp>
      <p:sp>
        <p:nvSpPr>
          <p:cNvPr id="258" name="Google Shape;258;p51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9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/>
              <a:t>Remember: This is a formal presentation.</a:t>
            </a:r>
            <a:endParaRPr b="1" dirty="0"/>
          </a:p>
          <a:p>
            <a:pPr>
              <a:buAutoNum type="arabicPeriod"/>
            </a:pPr>
            <a:r>
              <a:rPr lang="en" dirty="0"/>
              <a:t>Must have selfie of you.</a:t>
            </a:r>
            <a:endParaRPr dirty="0"/>
          </a:p>
          <a:p>
            <a:pPr>
              <a:buAutoNum type="arabicPeriod"/>
            </a:pPr>
            <a:r>
              <a:rPr lang="en" dirty="0"/>
              <a:t>Title must be your research topic and language lens.</a:t>
            </a:r>
            <a:endParaRPr dirty="0"/>
          </a:p>
          <a:p>
            <a:pPr>
              <a:buAutoNum type="arabicPeriod"/>
            </a:pPr>
            <a:r>
              <a:rPr lang="en" dirty="0"/>
              <a:t>Excerpts must be visibly shown in video.</a:t>
            </a:r>
            <a:endParaRPr dirty="0"/>
          </a:p>
          <a:p>
            <a:pPr>
              <a:buAutoNum type="arabicPeriod"/>
            </a:pPr>
            <a:r>
              <a:rPr lang="en" dirty="0"/>
              <a:t>Analysis/annotations must be visibly shown in video.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b="1" dirty="0"/>
              <a:t>Verbal Commentary Includes:</a:t>
            </a:r>
            <a:endParaRPr b="1" dirty="0"/>
          </a:p>
          <a:p>
            <a:r>
              <a:rPr lang="en" dirty="0"/>
              <a:t>Formal Research Question</a:t>
            </a:r>
            <a:endParaRPr dirty="0"/>
          </a:p>
          <a:p>
            <a:r>
              <a:rPr lang="en" dirty="0"/>
              <a:t>Explanation of how your sources led to your research question: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Go in-depth on the most important findings from your analysis (OPCVL/Rhetoric) for each source.</a:t>
            </a:r>
            <a:endParaRPr dirty="0"/>
          </a:p>
          <a:p>
            <a:r>
              <a:rPr lang="en" dirty="0"/>
              <a:t>Explain how your research question ties back to your language lens.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3"/>
          <p:cNvSpPr txBox="1">
            <a:spLocks noGrp="1"/>
          </p:cNvSpPr>
          <p:nvPr>
            <p:ph type="title"/>
          </p:nvPr>
        </p:nvSpPr>
        <p:spPr>
          <a:xfrm>
            <a:off x="-29600" y="5653167"/>
            <a:ext cx="30007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dirty="0"/>
              <a:t>Research</a:t>
            </a:r>
            <a:endParaRPr dirty="0"/>
          </a:p>
        </p:txBody>
      </p:sp>
      <p:sp>
        <p:nvSpPr>
          <p:cNvPr id="269" name="Google Shape;269;p53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27600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buNone/>
            </a:pPr>
            <a:endParaRPr b="1"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70" name="Google Shape;27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967" y="195670"/>
            <a:ext cx="6717376" cy="563556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3"/>
          <p:cNvSpPr txBox="1"/>
          <p:nvPr/>
        </p:nvSpPr>
        <p:spPr>
          <a:xfrm>
            <a:off x="5177767" y="191300"/>
            <a:ext cx="2538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Topic Selection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53"/>
          <p:cNvSpPr txBox="1"/>
          <p:nvPr/>
        </p:nvSpPr>
        <p:spPr>
          <a:xfrm>
            <a:off x="7842300" y="930133"/>
            <a:ext cx="2538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Background Research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53"/>
          <p:cNvSpPr txBox="1"/>
          <p:nvPr/>
        </p:nvSpPr>
        <p:spPr>
          <a:xfrm>
            <a:off x="9473900" y="2293867"/>
            <a:ext cx="2538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Initial Question/ Focus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53"/>
          <p:cNvSpPr txBox="1"/>
          <p:nvPr/>
        </p:nvSpPr>
        <p:spPr>
          <a:xfrm>
            <a:off x="8654933" y="3874400"/>
            <a:ext cx="2538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Research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53"/>
          <p:cNvSpPr txBox="1"/>
          <p:nvPr/>
        </p:nvSpPr>
        <p:spPr>
          <a:xfrm>
            <a:off x="4547567" y="5671767"/>
            <a:ext cx="2538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Focused Question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3"/>
          <p:cNvSpPr txBox="1"/>
          <p:nvPr/>
        </p:nvSpPr>
        <p:spPr>
          <a:xfrm>
            <a:off x="7379633" y="5034133"/>
            <a:ext cx="2538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3"/>
          <p:cNvSpPr txBox="1"/>
          <p:nvPr/>
        </p:nvSpPr>
        <p:spPr>
          <a:xfrm>
            <a:off x="2882233" y="4702567"/>
            <a:ext cx="1588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Research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3"/>
          <p:cNvSpPr txBox="1"/>
          <p:nvPr/>
        </p:nvSpPr>
        <p:spPr>
          <a:xfrm>
            <a:off x="1933033" y="3462417"/>
            <a:ext cx="2538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Analysis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3"/>
          <p:cNvSpPr txBox="1"/>
          <p:nvPr/>
        </p:nvSpPr>
        <p:spPr>
          <a:xfrm>
            <a:off x="1933033" y="2222300"/>
            <a:ext cx="2538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Thesis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53"/>
          <p:cNvSpPr txBox="1"/>
          <p:nvPr/>
        </p:nvSpPr>
        <p:spPr>
          <a:xfrm>
            <a:off x="3985467" y="1633633"/>
            <a:ext cx="291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Argument Construction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53"/>
          <p:cNvSpPr txBox="1"/>
          <p:nvPr/>
        </p:nvSpPr>
        <p:spPr>
          <a:xfrm>
            <a:off x="5689600" y="3568751"/>
            <a:ext cx="1690027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Argument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53"/>
          <p:cNvSpPr txBox="1"/>
          <p:nvPr/>
        </p:nvSpPr>
        <p:spPr>
          <a:xfrm>
            <a:off x="7473367" y="2612717"/>
            <a:ext cx="1397576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Writing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Process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874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4673600" y="421233"/>
            <a:ext cx="7102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 dirty="0"/>
              <a:t>Research Question</a:t>
            </a:r>
            <a:endParaRPr dirty="0"/>
          </a:p>
        </p:txBody>
      </p:sp>
      <p:sp>
        <p:nvSpPr>
          <p:cNvPr id="308" name="Google Shape;308;p5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285200" cy="4472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>
                <a:latin typeface="Average"/>
                <a:ea typeface="Average"/>
                <a:cs typeface="Average"/>
                <a:sym typeface="Average"/>
              </a:rPr>
              <a:t>Initial Research Question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: How was the Freedmen's Bureau depicted by the media?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b="1" dirty="0">
                <a:latin typeface="Average"/>
                <a:ea typeface="Average"/>
                <a:cs typeface="Average"/>
                <a:sym typeface="Average"/>
              </a:rPr>
              <a:t>Focused Research Question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: To what extent did the negative media coverage of the Freedmen’s Bureau in Montgomery Alabama newspapers impact African American education in the city from 1865-1872?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buNone/>
            </a:pPr>
            <a:endParaRPr b="1" dirty="0"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310" name="Google Shape;310;p55"/>
          <p:cNvSpPr txBox="1">
            <a:spLocks noGrp="1"/>
          </p:cNvSpPr>
          <p:nvPr>
            <p:ph type="body" idx="4294967295"/>
          </p:nvPr>
        </p:nvSpPr>
        <p:spPr>
          <a:xfrm>
            <a:off x="6586449" y="1633646"/>
            <a:ext cx="4532312" cy="4471987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>
                <a:latin typeface="Average"/>
                <a:ea typeface="Average"/>
                <a:cs typeface="Average"/>
                <a:sym typeface="Average"/>
              </a:rPr>
              <a:t>Initial Research Question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: How did the media promote the modern woman of the 1920s?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b="1" dirty="0">
                <a:latin typeface="Average"/>
                <a:ea typeface="Average"/>
                <a:cs typeface="Average"/>
                <a:sym typeface="Average"/>
              </a:rPr>
              <a:t>Focused Research Question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: To what extent did 1920s Hollywood media challenge female stereotypes in their marketing of Clara Bow?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buNone/>
            </a:pPr>
            <a:endParaRPr b="1" dirty="0"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309" name="Google Shape;30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7561" y="4740545"/>
            <a:ext cx="1842400" cy="184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2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7561" y="54245"/>
            <a:ext cx="1842400" cy="184236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/>
              <a:t>Focused Research Question</a:t>
            </a:r>
            <a:endParaRPr/>
          </a:p>
        </p:txBody>
      </p:sp>
      <p:sp>
        <p:nvSpPr>
          <p:cNvPr id="317" name="Google Shape;317;p56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0258800" cy="504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Font typeface="Average"/>
              <a:buAutoNum type="arabicPeriod"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Debatable: 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Frame your question in a way that it cannot be answered by timeline of facts </a:t>
            </a:r>
            <a:r>
              <a:rPr lang="en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(e.g. “What caused the Civil War”)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. Consider sentence starters: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828754"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“To what extent…”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828754"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“What is the most significant impact of…”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>
              <a:buFont typeface="Average"/>
              <a:buAutoNum type="arabicPeriod"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Specific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: You can narrow your focus in many ways. Consider: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828754"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Timeframe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828754"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Geographic Location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1828754">
              <a:buFont typeface="Average"/>
              <a:buChar char="●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People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b="1" i="1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What is your research and analysis revealing to you about your topic? Consider how this connects to your language lens.</a:t>
            </a:r>
            <a:endParaRPr b="1" i="1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2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934" y="733851"/>
            <a:ext cx="8085465" cy="53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3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What should my analysis contain?</a:t>
            </a:r>
            <a:endParaRPr dirty="0"/>
          </a:p>
        </p:txBody>
      </p:sp>
      <p:sp>
        <p:nvSpPr>
          <p:cNvPr id="183" name="Google Shape;183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4800" b="1" dirty="0"/>
              <a:t>History</a:t>
            </a:r>
            <a:r>
              <a:rPr lang="en-US" sz="4800" dirty="0"/>
              <a:t>: </a:t>
            </a:r>
            <a:r>
              <a:rPr lang="en-US" sz="4800" dirty="0" smtClean="0"/>
              <a:t>OPCVL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Language Arts</a:t>
            </a:r>
            <a:r>
              <a:rPr lang="en-US" sz="4800" dirty="0"/>
              <a:t>: Rhetoric</a:t>
            </a:r>
          </a:p>
          <a:p>
            <a:pPr marL="685800" indent="-685800"/>
            <a:r>
              <a:rPr lang="en-US" sz="4800" dirty="0"/>
              <a:t>Rhetorical Appeals</a:t>
            </a:r>
          </a:p>
          <a:p>
            <a:pPr marL="685800" indent="-685800"/>
            <a:r>
              <a:rPr lang="en-US" sz="4800" dirty="0"/>
              <a:t>Propaganda techniques</a:t>
            </a:r>
          </a:p>
          <a:p>
            <a:pPr marL="685800" indent="-685800"/>
            <a:r>
              <a:rPr lang="en-US" sz="4800" dirty="0"/>
              <a:t>Literary devices</a:t>
            </a:r>
          </a:p>
          <a:p>
            <a:pPr marL="0" indent="0">
              <a:buNone/>
            </a:pPr>
            <a:endParaRPr sz="4800" dirty="0"/>
          </a:p>
        </p:txBody>
      </p:sp>
      <p:pic>
        <p:nvPicPr>
          <p:cNvPr id="184" name="Google Shape;1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2218" y="3352133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History Analysis</a:t>
            </a:r>
            <a:endParaRPr dirty="0"/>
          </a:p>
        </p:txBody>
      </p:sp>
      <p:sp>
        <p:nvSpPr>
          <p:cNvPr id="190" name="Google Shape;190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37061" indent="0">
              <a:buClr>
                <a:schemeClr val="dk1"/>
              </a:buClr>
              <a:buSzPts val="1100"/>
              <a:buNone/>
            </a:pPr>
            <a:r>
              <a:rPr lang="en-US" sz="32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Refer to Bronson’s lecture yesterday!</a:t>
            </a:r>
            <a:endParaRPr sz="1467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Hint: Do this step </a:t>
            </a:r>
            <a:r>
              <a:rPr lang="en" b="1" u="sng" dirty="0">
                <a:solidFill>
                  <a:srgbClr val="FF0000"/>
                </a:solidFill>
              </a:rPr>
              <a:t>before </a:t>
            </a:r>
            <a:r>
              <a:rPr lang="en" b="1" dirty="0">
                <a:solidFill>
                  <a:srgbClr val="FF0000"/>
                </a:solidFill>
              </a:rPr>
              <a:t>you look for rhetoric.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91" name="Google Shape;1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9500" y="4635501"/>
            <a:ext cx="1904023" cy="1681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2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Language Analysis: Rhetoric</a:t>
            </a:r>
            <a:endParaRPr dirty="0"/>
          </a:p>
        </p:txBody>
      </p:sp>
      <p:sp>
        <p:nvSpPr>
          <p:cNvPr id="197" name="Google Shape;197;p43"/>
          <p:cNvSpPr txBox="1">
            <a:spLocks noGrp="1"/>
          </p:cNvSpPr>
          <p:nvPr>
            <p:ph type="body" idx="1"/>
          </p:nvPr>
        </p:nvSpPr>
        <p:spPr>
          <a:xfrm>
            <a:off x="326767" y="1633633"/>
            <a:ext cx="10410400" cy="44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3200" b="1" dirty="0">
                <a:latin typeface="Century Gothic"/>
                <a:ea typeface="Century Gothic"/>
                <a:cs typeface="Century Gothic"/>
                <a:sym typeface="Century Gothic"/>
              </a:rPr>
              <a:t>Identifying </a:t>
            </a:r>
            <a:r>
              <a:rPr lang="en" sz="3200" dirty="0">
                <a:latin typeface="Century Gothic"/>
                <a:ea typeface="Century Gothic"/>
                <a:cs typeface="Century Gothic"/>
                <a:sym typeface="Century Gothic"/>
              </a:rPr>
              <a:t>elements of rhetoric and persuasion for each source.</a:t>
            </a:r>
            <a:endParaRPr sz="3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609585">
              <a:lnSpc>
                <a:spcPct val="115000"/>
              </a:lnSpc>
              <a:spcBef>
                <a:spcPts val="1333"/>
              </a:spcBef>
              <a:buNone/>
            </a:pPr>
            <a:r>
              <a:rPr lang="en" sz="3067" i="1" dirty="0">
                <a:latin typeface="Century Gothic"/>
                <a:ea typeface="Century Gothic"/>
                <a:cs typeface="Century Gothic"/>
                <a:sym typeface="Century Gothic"/>
              </a:rPr>
              <a:t>Can include</a:t>
            </a:r>
            <a:r>
              <a:rPr lang="en" sz="3067" dirty="0">
                <a:latin typeface="Century Gothic"/>
                <a:ea typeface="Century Gothic"/>
                <a:cs typeface="Century Gothic"/>
                <a:sym typeface="Century Gothic"/>
              </a:rPr>
              <a:t>...</a:t>
            </a:r>
            <a:endParaRPr sz="1467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51438" lvl="2" indent="-228594">
              <a:lnSpc>
                <a:spcPct val="115000"/>
              </a:lnSpc>
              <a:spcBef>
                <a:spcPts val="1333"/>
              </a:spcBef>
              <a:buSzPts val="2100"/>
              <a:buFont typeface="Arial"/>
              <a:buChar char="•"/>
            </a:pPr>
            <a:r>
              <a:rPr lang="en" sz="2800" dirty="0">
                <a:latin typeface="Century Gothic"/>
                <a:ea typeface="Century Gothic"/>
                <a:cs typeface="Century Gothic"/>
                <a:sym typeface="Century Gothic"/>
              </a:rPr>
              <a:t>Elements of the Rhetorical Situation</a:t>
            </a:r>
            <a:endParaRPr sz="1467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51438" lvl="2" indent="-228594">
              <a:lnSpc>
                <a:spcPct val="115000"/>
              </a:lnSpc>
              <a:spcBef>
                <a:spcPts val="1333"/>
              </a:spcBef>
              <a:buSzPts val="2100"/>
              <a:buFont typeface="Arial"/>
              <a:buChar char="•"/>
            </a:pPr>
            <a:r>
              <a:rPr lang="en" sz="2800" dirty="0">
                <a:latin typeface="Century Gothic"/>
                <a:ea typeface="Century Gothic"/>
                <a:cs typeface="Century Gothic"/>
                <a:sym typeface="Century Gothic"/>
              </a:rPr>
              <a:t>Persuasive/propaganda techniques </a:t>
            </a:r>
            <a:endParaRPr sz="1467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51438" lvl="2" indent="-228594">
              <a:lnSpc>
                <a:spcPct val="115000"/>
              </a:lnSpc>
              <a:spcBef>
                <a:spcPts val="1333"/>
              </a:spcBef>
              <a:buSzPts val="2100"/>
              <a:buFont typeface="Arial"/>
              <a:buChar char="•"/>
            </a:pPr>
            <a:r>
              <a:rPr lang="en" sz="2800" dirty="0">
                <a:latin typeface="Century Gothic"/>
                <a:ea typeface="Century Gothic"/>
                <a:cs typeface="Century Gothic"/>
                <a:sym typeface="Century Gothic"/>
              </a:rPr>
              <a:t>Some other </a:t>
            </a:r>
            <a:r>
              <a:rPr lang="en" sz="2800" b="1" dirty="0">
                <a:latin typeface="Century Gothic"/>
                <a:ea typeface="Century Gothic"/>
                <a:cs typeface="Century Gothic"/>
                <a:sym typeface="Century Gothic"/>
              </a:rPr>
              <a:t>language technique</a:t>
            </a:r>
            <a:r>
              <a:rPr lang="en" sz="2800" dirty="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51438" lvl="2" indent="-228594">
              <a:lnSpc>
                <a:spcPct val="115000"/>
              </a:lnSpc>
              <a:spcBef>
                <a:spcPts val="1333"/>
              </a:spcBef>
              <a:buSzPts val="2100"/>
              <a:buFont typeface="Century Gothic"/>
              <a:buChar char="•"/>
            </a:pPr>
            <a:r>
              <a:rPr lang="en" sz="2800" dirty="0">
                <a:latin typeface="Century Gothic"/>
                <a:ea typeface="Century Gothic"/>
                <a:cs typeface="Century Gothic"/>
                <a:sym typeface="Century Gothic"/>
              </a:rPr>
              <a:t>Structure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dirty="0"/>
          </a:p>
        </p:txBody>
      </p:sp>
      <p:pic>
        <p:nvPicPr>
          <p:cNvPr id="199" name="Google Shape;1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468" y="2652400"/>
            <a:ext cx="4421633" cy="3557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5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Strong Analysis</a:t>
            </a:r>
            <a:endParaRPr dirty="0"/>
          </a:p>
        </p:txBody>
      </p:sp>
      <p:sp>
        <p:nvSpPr>
          <p:cNvPr id="205" name="Google Shape;205;p44"/>
          <p:cNvSpPr txBox="1">
            <a:spLocks noGrp="1"/>
          </p:cNvSpPr>
          <p:nvPr>
            <p:ph type="body" idx="1"/>
          </p:nvPr>
        </p:nvSpPr>
        <p:spPr>
          <a:xfrm>
            <a:off x="415600" y="1529633"/>
            <a:ext cx="4462000" cy="506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en" sz="4000" b="1" dirty="0">
                <a:latin typeface="Century Gothic"/>
                <a:ea typeface="Century Gothic"/>
                <a:cs typeface="Century Gothic"/>
                <a:sym typeface="Century Gothic"/>
              </a:rPr>
              <a:t>LA:</a:t>
            </a:r>
            <a:endParaRPr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r>
              <a:rPr lang="en" sz="3733" b="1" dirty="0">
                <a:latin typeface="Century Gothic"/>
                <a:ea typeface="Century Gothic"/>
                <a:cs typeface="Century Gothic"/>
                <a:sym typeface="Century Gothic"/>
              </a:rPr>
              <a:t>Explain </a:t>
            </a:r>
            <a:r>
              <a:rPr lang="en" sz="3733" b="1" u="sng" dirty="0">
                <a:latin typeface="Century Gothic"/>
                <a:ea typeface="Century Gothic"/>
                <a:cs typeface="Century Gothic"/>
                <a:sym typeface="Century Gothic"/>
              </a:rPr>
              <a:t>effect</a:t>
            </a:r>
            <a:r>
              <a:rPr lang="en" sz="3733" b="1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7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r>
              <a:rPr lang="en" sz="32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r>
              <a:rPr lang="en" sz="3200" b="1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</a:t>
            </a:r>
            <a:r>
              <a:rPr lang="en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this develop a rhetorical appeal to serve purpose?</a:t>
            </a:r>
            <a:endParaRPr sz="32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endParaRPr sz="3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r>
              <a:rPr lang="en" b="1" dirty="0">
                <a:solidFill>
                  <a:srgbClr val="FF0000"/>
                </a:solidFill>
              </a:rPr>
              <a:t>Hint: Think about how the words/images in your source connect to your language lens.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4294967295"/>
          </p:nvPr>
        </p:nvSpPr>
        <p:spPr>
          <a:xfrm>
            <a:off x="5056188" y="1530350"/>
            <a:ext cx="7135812" cy="5064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en" sz="4000" b="1" dirty="0">
                <a:latin typeface="Century Gothic"/>
                <a:ea typeface="Century Gothic"/>
                <a:cs typeface="Century Gothic"/>
                <a:sym typeface="Century Gothic"/>
              </a:rPr>
              <a:t>SS: </a:t>
            </a:r>
            <a:endParaRPr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r>
              <a:rPr lang="en" sz="3733" b="1" dirty="0">
                <a:latin typeface="Century Gothic"/>
                <a:ea typeface="Century Gothic"/>
                <a:cs typeface="Century Gothic"/>
                <a:sym typeface="Century Gothic"/>
              </a:rPr>
              <a:t>Explain value and limitations.</a:t>
            </a:r>
            <a:r>
              <a:rPr lang="en" sz="3733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733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endParaRPr sz="3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r>
              <a:rPr lang="en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can we learn about history from this document and what is missing?</a:t>
            </a:r>
            <a:endParaRPr sz="32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endParaRPr sz="3200"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r>
              <a:rPr lang="en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Hint: Notes on Limitations that only discuss bias of origin is standard.</a:t>
            </a:r>
            <a:endParaRPr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endParaRPr sz="3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1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title"/>
          </p:nvPr>
        </p:nvSpPr>
        <p:spPr>
          <a:xfrm>
            <a:off x="606100" y="802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Ways you can share your </a:t>
            </a:r>
            <a:r>
              <a:rPr lang="en" dirty="0" smtClean="0"/>
              <a:t>analysis on your poster</a:t>
            </a:r>
            <a:endParaRPr dirty="0"/>
          </a:p>
        </p:txBody>
      </p:sp>
      <p:sp>
        <p:nvSpPr>
          <p:cNvPr id="213" name="Google Shape;213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AutoNum type="arabicPeriod"/>
            </a:pPr>
            <a:r>
              <a:rPr lang="en" dirty="0"/>
              <a:t>You can annotate right on your excerpts. </a:t>
            </a:r>
            <a:endParaRPr dirty="0"/>
          </a:p>
          <a:p>
            <a:pPr lvl="1">
              <a:spcBef>
                <a:spcPts val="1333"/>
              </a:spcBef>
              <a:buAutoNum type="alphaLcPeriod"/>
            </a:pPr>
            <a:r>
              <a:rPr lang="en" dirty="0"/>
              <a:t>Recommended because easier and adds clarity</a:t>
            </a:r>
            <a:endParaRPr dirty="0"/>
          </a:p>
          <a:p>
            <a:pPr lvl="1">
              <a:spcBef>
                <a:spcPts val="1333"/>
              </a:spcBef>
              <a:buAutoNum type="alphaLcPeriod"/>
            </a:pPr>
            <a:r>
              <a:rPr lang="en" dirty="0"/>
              <a:t>Consider completing </a:t>
            </a:r>
            <a:r>
              <a:rPr lang="en" dirty="0">
                <a:highlight>
                  <a:srgbClr val="FFFF00"/>
                </a:highlight>
              </a:rPr>
              <a:t>LA </a:t>
            </a:r>
            <a:r>
              <a:rPr lang="en" dirty="0"/>
              <a:t>&amp; </a:t>
            </a:r>
            <a:r>
              <a:rPr lang="en" dirty="0">
                <a:highlight>
                  <a:srgbClr val="00FFFF"/>
                </a:highlight>
              </a:rPr>
              <a:t>SS</a:t>
            </a:r>
            <a:r>
              <a:rPr lang="en" dirty="0"/>
              <a:t> annotations separately. (print excerpt 2 times)</a:t>
            </a:r>
            <a:endParaRPr dirty="0"/>
          </a:p>
          <a:p>
            <a:pPr lvl="1">
              <a:spcBef>
                <a:spcPts val="1333"/>
              </a:spcBef>
              <a:buAutoNum type="alphaLcPeriod"/>
            </a:pPr>
            <a:r>
              <a:rPr lang="en" dirty="0"/>
              <a:t>At a </a:t>
            </a:r>
            <a:r>
              <a:rPr lang="en" b="1" u="sng" dirty="0"/>
              <a:t>minimum</a:t>
            </a:r>
            <a:r>
              <a:rPr lang="en" dirty="0"/>
              <a:t>, </a:t>
            </a:r>
            <a:r>
              <a:rPr lang="en" u="sng" dirty="0"/>
              <a:t>color code </a:t>
            </a:r>
            <a:r>
              <a:rPr lang="en" dirty="0">
                <a:highlight>
                  <a:srgbClr val="FFFF00"/>
                </a:highlight>
              </a:rPr>
              <a:t>LA </a:t>
            </a:r>
            <a:r>
              <a:rPr lang="en" dirty="0"/>
              <a:t>&amp; </a:t>
            </a:r>
            <a:r>
              <a:rPr lang="en" dirty="0">
                <a:highlight>
                  <a:srgbClr val="00FFFF"/>
                </a:highlight>
              </a:rPr>
              <a:t>SS</a:t>
            </a:r>
            <a:r>
              <a:rPr lang="en" dirty="0"/>
              <a:t> annotations for easy viewing.</a:t>
            </a:r>
            <a:endParaRPr dirty="0"/>
          </a:p>
          <a:p>
            <a:pPr>
              <a:spcBef>
                <a:spcPts val="1333"/>
              </a:spcBef>
              <a:buAutoNum type="arabicPeriod"/>
            </a:pPr>
            <a:r>
              <a:rPr lang="en" dirty="0"/>
              <a:t>You can write bullet points under your excerpts.</a:t>
            </a:r>
            <a:endParaRPr dirty="0"/>
          </a:p>
          <a:p>
            <a:pPr lvl="1">
              <a:spcBef>
                <a:spcPts val="1333"/>
              </a:spcBef>
              <a:buAutoNum type="alphaLcPeriod"/>
            </a:pPr>
            <a:r>
              <a:rPr lang="en" dirty="0"/>
              <a:t>Harder because you must clearly specify where in the source you are getting your idea from.</a:t>
            </a:r>
            <a:endParaRPr dirty="0"/>
          </a:p>
          <a:p>
            <a:pPr>
              <a:spcBef>
                <a:spcPts val="1333"/>
              </a:spcBef>
              <a:buAutoNum type="arabicPeriod"/>
            </a:pPr>
            <a:r>
              <a:rPr lang="en" dirty="0"/>
              <a:t>Have another idea? Let us know.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You must </a:t>
            </a:r>
            <a:r>
              <a:rPr lang="en" b="1" u="sng" dirty="0">
                <a:solidFill>
                  <a:srgbClr val="FF0000"/>
                </a:solidFill>
              </a:rPr>
              <a:t>clearly distinguish </a:t>
            </a:r>
            <a:r>
              <a:rPr lang="en" b="1" dirty="0">
                <a:solidFill>
                  <a:srgbClr val="FF0000"/>
                </a:solidFill>
              </a:rPr>
              <a:t>between </a:t>
            </a:r>
            <a:r>
              <a:rPr lang="en" b="1" dirty="0">
                <a:solidFill>
                  <a:srgbClr val="FF0000"/>
                </a:solidFill>
                <a:highlight>
                  <a:srgbClr val="FFFF00"/>
                </a:highlight>
              </a:rPr>
              <a:t>LA </a:t>
            </a:r>
            <a:r>
              <a:rPr lang="en" b="1" dirty="0">
                <a:solidFill>
                  <a:srgbClr val="FF0000"/>
                </a:solidFill>
              </a:rPr>
              <a:t>&amp; </a:t>
            </a:r>
            <a:r>
              <a:rPr lang="en" b="1" dirty="0">
                <a:solidFill>
                  <a:srgbClr val="FF0000"/>
                </a:solidFill>
                <a:highlight>
                  <a:srgbClr val="00FFFF"/>
                </a:highlight>
              </a:rPr>
              <a:t>SS</a:t>
            </a:r>
            <a:r>
              <a:rPr lang="en" b="1" dirty="0">
                <a:solidFill>
                  <a:srgbClr val="FF0000"/>
                </a:solidFill>
              </a:rPr>
              <a:t> analysis.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Rubric</a:t>
            </a:r>
            <a:endParaRPr dirty="0"/>
          </a:p>
        </p:txBody>
      </p:sp>
      <p:sp>
        <p:nvSpPr>
          <p:cNvPr id="220" name="Google Shape;220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AutoNum type="arabicPeriod"/>
            </a:pPr>
            <a:r>
              <a:rPr lang="en" dirty="0"/>
              <a:t>Read through “Standard” and “Exceeds Standard”</a:t>
            </a:r>
            <a:endParaRPr dirty="0"/>
          </a:p>
          <a:p>
            <a:pPr>
              <a:spcBef>
                <a:spcPts val="1333"/>
              </a:spcBef>
              <a:buAutoNum type="arabicPeriod"/>
            </a:pPr>
            <a:r>
              <a:rPr lang="en" dirty="0"/>
              <a:t>Highlight key words.</a:t>
            </a:r>
            <a:endParaRPr dirty="0"/>
          </a:p>
          <a:p>
            <a:pPr>
              <a:spcBef>
                <a:spcPts val="1333"/>
              </a:spcBef>
              <a:buAutoNum type="arabicPeriod"/>
            </a:pPr>
            <a:r>
              <a:rPr lang="en" dirty="0"/>
              <a:t>What do you notice?</a:t>
            </a:r>
            <a:endParaRPr dirty="0"/>
          </a:p>
          <a:p>
            <a:pPr>
              <a:spcBef>
                <a:spcPts val="1333"/>
              </a:spcBef>
              <a:spcAft>
                <a:spcPts val="1333"/>
              </a:spcAft>
              <a:buAutoNum type="arabicPeriod"/>
            </a:pPr>
            <a:r>
              <a:rPr lang="en" dirty="0"/>
              <a:t>What makes the difference from one level to the next?</a:t>
            </a:r>
            <a:endParaRPr dirty="0"/>
          </a:p>
        </p:txBody>
      </p:sp>
      <p:pic>
        <p:nvPicPr>
          <p:cNvPr id="221" name="Google Shape;2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0033" y="3869633"/>
            <a:ext cx="3136367" cy="2087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2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/>
              <a:t>Give this a score on the rubric:</a:t>
            </a:r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body" idx="1"/>
          </p:nvPr>
        </p:nvSpPr>
        <p:spPr>
          <a:xfrm>
            <a:off x="415600" y="5560367"/>
            <a:ext cx="11360800" cy="5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333"/>
              <a:t>Excerpt from: </a:t>
            </a:r>
            <a:r>
              <a:rPr lang="en" sz="1333" i="1"/>
              <a:t>An Indigenous Peoples’ History of the United States </a:t>
            </a:r>
            <a:r>
              <a:rPr lang="en" sz="1333"/>
              <a:t>by Roxanne Dunbar-Ortiz</a:t>
            </a:r>
            <a:endParaRPr sz="1333"/>
          </a:p>
        </p:txBody>
      </p:sp>
      <p:pic>
        <p:nvPicPr>
          <p:cNvPr id="228" name="Google Shape;2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771779"/>
            <a:ext cx="12192001" cy="331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9070" y="93070"/>
            <a:ext cx="1431733" cy="9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/>
            <a:r>
              <a:rPr lang="en"/>
              <a:t>Give this a score on the rubric:</a:t>
            </a:r>
            <a:endParaRPr/>
          </a:p>
        </p:txBody>
      </p:sp>
      <p:sp>
        <p:nvSpPr>
          <p:cNvPr id="235" name="Google Shape;235;p48"/>
          <p:cNvSpPr txBox="1">
            <a:spLocks noGrp="1"/>
          </p:cNvSpPr>
          <p:nvPr>
            <p:ph type="body" idx="1"/>
          </p:nvPr>
        </p:nvSpPr>
        <p:spPr>
          <a:xfrm>
            <a:off x="415600" y="5560367"/>
            <a:ext cx="11360800" cy="5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333"/>
              <a:t>Excerpt from: </a:t>
            </a:r>
            <a:r>
              <a:rPr lang="en" sz="1333" i="1"/>
              <a:t>An Indigenous Peoples’ History of the United States </a:t>
            </a:r>
            <a:r>
              <a:rPr lang="en" sz="1333"/>
              <a:t>by Roxanne Dunbar-Ortiz</a:t>
            </a:r>
            <a:endParaRPr sz="1333"/>
          </a:p>
        </p:txBody>
      </p:sp>
      <p:pic>
        <p:nvPicPr>
          <p:cNvPr id="236" name="Google Shape;23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17" y="1464218"/>
            <a:ext cx="11845168" cy="39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0679" y="93068"/>
            <a:ext cx="1410123" cy="938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7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Widescreen</PresentationFormat>
  <Paragraphs>100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Average</vt:lpstr>
      <vt:lpstr>Calibri</vt:lpstr>
      <vt:lpstr>Century Gothic</vt:lpstr>
      <vt:lpstr>Open Sans</vt:lpstr>
      <vt:lpstr>Oswald</vt:lpstr>
      <vt:lpstr>Vapor Trail</vt:lpstr>
      <vt:lpstr>Source eval project</vt:lpstr>
      <vt:lpstr>What should my analysis contain?</vt:lpstr>
      <vt:lpstr>History Analysis</vt:lpstr>
      <vt:lpstr>Language Analysis: Rhetoric</vt:lpstr>
      <vt:lpstr>Strong Analysis</vt:lpstr>
      <vt:lpstr>Ways you can share your analysis on your poster</vt:lpstr>
      <vt:lpstr>Rubric</vt:lpstr>
      <vt:lpstr>Give this a score on the rubric:</vt:lpstr>
      <vt:lpstr>Give this a score on the rubric:</vt:lpstr>
      <vt:lpstr>Give this a score on the rubric:</vt:lpstr>
      <vt:lpstr>PowerPoint Presentation</vt:lpstr>
      <vt:lpstr>Final Presentation FlipGrid Requirements</vt:lpstr>
      <vt:lpstr>Research</vt:lpstr>
      <vt:lpstr>Research Question</vt:lpstr>
      <vt:lpstr>Focused Research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eval project</dc:title>
  <dc:creator>Gilpin, Courtney    SHS - Staff</dc:creator>
  <cp:lastModifiedBy>Gilpin, Courtney    SHS - Staff</cp:lastModifiedBy>
  <cp:revision>1</cp:revision>
  <dcterms:created xsi:type="dcterms:W3CDTF">2019-12-20T00:30:51Z</dcterms:created>
  <dcterms:modified xsi:type="dcterms:W3CDTF">2019-12-20T00:31:03Z</dcterms:modified>
</cp:coreProperties>
</file>