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9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5D966-8B35-4631-95F3-69E4F5E36E24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D2BAB-22A6-44EE-9B85-2A0FD3575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6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4825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3075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8849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8760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0653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9110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1919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40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3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219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6092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844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131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947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095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126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C95CD-D4F4-41E5-AD0E-6DA63F8AED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0847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325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208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839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613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266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940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543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483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82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fantasyarts.net/Frida_Kahlo_Love_Embrace_Universe.ht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US" altLang="en-US" sz="7200" dirty="0">
                <a:latin typeface="Rockwell Condensed" panose="02060603050405020104" pitchFamily="18" charset="0"/>
              </a:rPr>
              <a:t>Surrealism: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0668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latin typeface="Rockwell Condensed" panose="02060603050405020104" pitchFamily="18" charset="0"/>
              </a:rPr>
              <a:t>Letting go of ‘reality’</a:t>
            </a:r>
          </a:p>
        </p:txBody>
      </p:sp>
    </p:spTree>
    <p:extLst>
      <p:ext uri="{BB962C8B-B14F-4D97-AF65-F5344CB8AC3E}">
        <p14:creationId xmlns:p14="http://schemas.microsoft.com/office/powerpoint/2010/main" val="396338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necrophili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16" y="28066"/>
            <a:ext cx="8553995" cy="682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3769" y="1737360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mpus Sans ITC" panose="04020404030D07020202" pitchFamily="82" charset="0"/>
                <a:ea typeface="+mn-ea"/>
                <a:cs typeface="+mn-cs"/>
              </a:rPr>
              <a:t>Salvador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mpus Sans ITC" panose="04020404030D07020202" pitchFamily="82" charset="0"/>
                <a:ea typeface="+mn-ea"/>
                <a:cs typeface="+mn-cs"/>
              </a:rPr>
              <a:t>Dali</a:t>
            </a:r>
          </a:p>
        </p:txBody>
      </p:sp>
    </p:spTree>
    <p:extLst>
      <p:ext uri="{BB962C8B-B14F-4D97-AF65-F5344CB8AC3E}">
        <p14:creationId xmlns:p14="http://schemas.microsoft.com/office/powerpoint/2010/main" val="53548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pic>
        <p:nvPicPr>
          <p:cNvPr id="11267" name="Picture 4" descr="persistenc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5062" y="-808673"/>
            <a:ext cx="10859590" cy="79061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371747" y="2305774"/>
            <a:ext cx="155503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mpus Sans ITC" panose="04020404030D07020202" pitchFamily="82" charset="0"/>
                <a:ea typeface="+mn-ea"/>
                <a:cs typeface="+mn-cs"/>
              </a:rPr>
              <a:t>Salvador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mpus Sans ITC" panose="04020404030D07020202" pitchFamily="82" charset="0"/>
                <a:ea typeface="+mn-ea"/>
                <a:cs typeface="+mn-cs"/>
              </a:rPr>
              <a:t>Dali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mpus Sans ITC" panose="04020404030D07020202" pitchFamily="82" charset="0"/>
                <a:ea typeface="+mn-ea"/>
                <a:cs typeface="+mn-cs"/>
              </a:rPr>
              <a:t>The Persistence of Memory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empus Sans ITC" panose="04020404030D07020202" pitchFamily="8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empus Sans ITC" panose="04020404030D07020202" pitchFamily="8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mpus Sans ITC" panose="04020404030D07020202" pitchFamily="82" charset="0"/>
                <a:ea typeface="+mn-ea"/>
                <a:cs typeface="+mn-cs"/>
              </a:rPr>
              <a:t>Table group discussion: How does this painting reflect Surrealism? How does its title reflect Surrealism?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empus Sans ITC" panose="04020404030D07020202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87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escher-h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90600"/>
            <a:ext cx="5867400" cy="530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10"/>
          <p:cNvSpPr txBox="1">
            <a:spLocks noChangeArrowheads="1"/>
          </p:cNvSpPr>
          <p:nvPr/>
        </p:nvSpPr>
        <p:spPr bwMode="auto">
          <a:xfrm>
            <a:off x="4800600" y="304800"/>
            <a:ext cx="21859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mpus Sans ITC" panose="04020404030D07020202" pitchFamily="82" charset="0"/>
                <a:ea typeface="+mn-ea"/>
                <a:cs typeface="+mn-cs"/>
              </a:rPr>
              <a:t>M.C. Escher</a:t>
            </a:r>
          </a:p>
        </p:txBody>
      </p:sp>
    </p:spTree>
    <p:extLst>
      <p:ext uri="{BB962C8B-B14F-4D97-AF65-F5344CB8AC3E}">
        <p14:creationId xmlns:p14="http://schemas.microsoft.com/office/powerpoint/2010/main" val="422410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mcescher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008063"/>
            <a:ext cx="7391400" cy="5429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57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reptile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639763"/>
            <a:ext cx="6934200" cy="5986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29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Frida Kaylo's Love Embrace of Univer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533400"/>
            <a:ext cx="4911725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8"/>
          <p:cNvSpPr txBox="1">
            <a:spLocks noChangeArrowheads="1"/>
          </p:cNvSpPr>
          <p:nvPr/>
        </p:nvSpPr>
        <p:spPr bwMode="auto">
          <a:xfrm>
            <a:off x="7315200" y="1600200"/>
            <a:ext cx="3048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mpus Sans ITC" panose="04020404030D07020202" pitchFamily="82" charset="0"/>
                <a:ea typeface="+mn-ea"/>
                <a:cs typeface="+mn-cs"/>
              </a:rPr>
              <a:t>Frida Kahlo</a:t>
            </a:r>
          </a:p>
        </p:txBody>
      </p:sp>
    </p:spTree>
    <p:extLst>
      <p:ext uri="{BB962C8B-B14F-4D97-AF65-F5344CB8AC3E}">
        <p14:creationId xmlns:p14="http://schemas.microsoft.com/office/powerpoint/2010/main" val="275926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kahlo_water_small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1999" y="381000"/>
            <a:ext cx="4665663" cy="609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315200" y="1600200"/>
            <a:ext cx="3048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mpus Sans ITC" panose="04020404030D07020202" pitchFamily="82" charset="0"/>
                <a:ea typeface="+mn-ea"/>
                <a:cs typeface="+mn-cs"/>
              </a:rPr>
              <a:t>Frida Kahlo</a:t>
            </a:r>
          </a:p>
        </p:txBody>
      </p:sp>
    </p:spTree>
    <p:extLst>
      <p:ext uri="{BB962C8B-B14F-4D97-AF65-F5344CB8AC3E}">
        <p14:creationId xmlns:p14="http://schemas.microsoft.com/office/powerpoint/2010/main" val="284803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kahlo_two_fridas_smal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70" y="482138"/>
            <a:ext cx="60007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157258" y="3105835"/>
            <a:ext cx="37906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“They thought I was a Surrealist, but I wasn't. I never painted dreams. I painted my own reality.” 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315200" y="1600200"/>
            <a:ext cx="3048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mpus Sans ITC" panose="04020404030D07020202" pitchFamily="82" charset="0"/>
                <a:ea typeface="+mn-ea"/>
                <a:cs typeface="+mn-cs"/>
              </a:rPr>
              <a:t>Frida Kahlo</a:t>
            </a:r>
          </a:p>
        </p:txBody>
      </p:sp>
    </p:spTree>
    <p:extLst>
      <p:ext uri="{BB962C8B-B14F-4D97-AF65-F5344CB8AC3E}">
        <p14:creationId xmlns:p14="http://schemas.microsoft.com/office/powerpoint/2010/main" val="310075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ctrTitle"/>
          </p:nvPr>
        </p:nvSpPr>
        <p:spPr>
          <a:xfrm>
            <a:off x="2209800" y="3733801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Clr>
                <a:srgbClr val="404040"/>
              </a:buClr>
            </a:pPr>
            <a:r>
              <a:rPr lang="en-US" sz="54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Jorge Luis Borges</a:t>
            </a:r>
            <a:br>
              <a:rPr lang="en-US" sz="54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(1899-1986)</a:t>
            </a:r>
            <a:r>
              <a:rPr lang="en-US" sz="5400" b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pic>
        <p:nvPicPr>
          <p:cNvPr id="45" name="Shape 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7943" y="618932"/>
            <a:ext cx="5661608" cy="2758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890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2424112" y="244475"/>
            <a:ext cx="7345362" cy="133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404040"/>
              </a:buClr>
            </a:pPr>
            <a:r>
              <a:rPr lang="en-US" sz="4300">
                <a:latin typeface="Times New Roman"/>
                <a:ea typeface="Times New Roman"/>
                <a:cs typeface="Times New Roman"/>
                <a:sym typeface="Times New Roman"/>
              </a:rPr>
              <a:t>Argentina</a:t>
            </a:r>
            <a:r>
              <a:rPr lang="en-US" sz="4300" b="1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300" b="1">
                <a:latin typeface="Arial"/>
                <a:ea typeface="Arial"/>
                <a:cs typeface="Arial"/>
                <a:sym typeface="Arial"/>
              </a:rPr>
            </a:br>
            <a:r>
              <a:rPr lang="en-US" sz="4300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51" name="Shape 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0400" y="1295400"/>
            <a:ext cx="3078162" cy="49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Shape 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9800" y="1066800"/>
            <a:ext cx="3733800" cy="53070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632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178233" y="431864"/>
            <a:ext cx="8610600" cy="1293028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 Black" panose="020B0A04020102020204" pitchFamily="34" charset="0"/>
              </a:rPr>
              <a:t>What is surrealism?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49" y="1445624"/>
            <a:ext cx="9793816" cy="4620214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latin typeface="Arial Black" panose="020B0A04020102020204" pitchFamily="34" charset="0"/>
              </a:rPr>
              <a:t>A Modern artistic </a:t>
            </a:r>
            <a:r>
              <a:rPr lang="en-US" altLang="en-US" sz="3600" b="1" dirty="0">
                <a:latin typeface="Arial Black" panose="020B0A04020102020204" pitchFamily="34" charset="0"/>
              </a:rPr>
              <a:t>movement started in the early 1900’s by </a:t>
            </a:r>
            <a:r>
              <a:rPr lang="en-US" alt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Andre Breton </a:t>
            </a:r>
            <a:r>
              <a:rPr lang="en-US" altLang="en-US" sz="3600" b="1" dirty="0">
                <a:latin typeface="Arial Black" panose="020B0A04020102020204" pitchFamily="34" charset="0"/>
              </a:rPr>
              <a:t>(French Writer)</a:t>
            </a:r>
          </a:p>
          <a:p>
            <a:pPr eaLnBrk="1" hangingPunct="1">
              <a:buFontTx/>
              <a:buNone/>
            </a:pPr>
            <a:endParaRPr lang="en-US" altLang="en-US" sz="1600" b="1" dirty="0">
              <a:latin typeface="Arial Black" panose="020B0A04020102020204" pitchFamily="34" charset="0"/>
            </a:endParaRPr>
          </a:p>
          <a:p>
            <a:pPr eaLnBrk="1" hangingPunct="1"/>
            <a:r>
              <a:rPr lang="en-US" altLang="en-US" sz="3600" b="1" dirty="0">
                <a:latin typeface="Arial Black" panose="020B0A04020102020204" pitchFamily="34" charset="0"/>
              </a:rPr>
              <a:t>The movement was embraced by many artists as a way to process and comment on the horrors of World Wars I &amp; II</a:t>
            </a:r>
          </a:p>
          <a:p>
            <a:pPr eaLnBrk="1" hangingPunct="1">
              <a:buFontTx/>
              <a:buNone/>
            </a:pPr>
            <a:endParaRPr lang="en-US" altLang="en-US" sz="3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0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2424112" y="244475"/>
            <a:ext cx="7345362" cy="133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404040"/>
              </a:buClr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 Quick Overview</a:t>
            </a:r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1905000" y="1584325"/>
            <a:ext cx="8382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ts val="0"/>
              </a:spcBef>
              <a:buSzPts val="2800"/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Born August 24, 1899; died June 14, 1986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buSzPts val="2800"/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Considered one of the </a:t>
            </a:r>
            <a:r>
              <a:rPr lang="en-US" sz="2800" u="sng" dirty="0">
                <a:latin typeface="Times New Roman"/>
                <a:ea typeface="Times New Roman"/>
                <a:cs typeface="Times New Roman"/>
                <a:sym typeface="Times New Roman"/>
              </a:rPr>
              <a:t>foremost literary figures 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of the 20th century. </a:t>
            </a:r>
            <a:endParaRPr dirty="0"/>
          </a:p>
          <a:p>
            <a:pPr marL="342900" indent="-342900">
              <a:lnSpc>
                <a:spcPct val="90000"/>
              </a:lnSpc>
              <a:buSzPts val="2800"/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Best-known in the English speaking world for his short stories and essays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79438" lvl="1" indent="-274638">
              <a:lnSpc>
                <a:spcPct val="90000"/>
              </a:lnSpc>
              <a:spcBef>
                <a:spcPts val="2000"/>
              </a:spcBef>
              <a:buClr>
                <a:srgbClr val="404040"/>
              </a:buClr>
              <a:buSzPts val="2800"/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also a poet, critic, and translator.</a:t>
            </a:r>
            <a:endParaRPr dirty="0"/>
          </a:p>
          <a:p>
            <a:pPr marL="342900" indent="-342900">
              <a:lnSpc>
                <a:spcPct val="90000"/>
              </a:lnSpc>
              <a:buSzPts val="2800"/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Influenced by authors such as Dante Alighieri, Jonathan Swift, Franz Kafka, and Rudyard Kipling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639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397287" y="244475"/>
            <a:ext cx="7345500" cy="133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4600"/>
              <a:t>Life of Jorge Luis Borges</a:t>
            </a:r>
            <a:endParaRPr sz="4600"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93892" y="1584275"/>
            <a:ext cx="7345500" cy="39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Lived most of his life in Buenos Aires</a:t>
            </a:r>
            <a:endParaRPr sz="2400" dirty="0"/>
          </a:p>
          <a:p>
            <a:pPr>
              <a:spcBef>
                <a:spcPts val="0"/>
              </a:spcBef>
            </a:pPr>
            <a:r>
              <a:rPr lang="en-US" sz="2400" dirty="0"/>
              <a:t>Fluent in both Spanish and English</a:t>
            </a:r>
            <a:endParaRPr sz="2400" dirty="0"/>
          </a:p>
          <a:p>
            <a:pPr>
              <a:spcBef>
                <a:spcPts val="0"/>
              </a:spcBef>
            </a:pPr>
            <a:r>
              <a:rPr lang="en-US" sz="2400" dirty="0"/>
              <a:t>Began to lose his eyesight in his 30s</a:t>
            </a:r>
            <a:endParaRPr sz="2400" dirty="0"/>
          </a:p>
          <a:p>
            <a:pPr lvl="1">
              <a:spcBef>
                <a:spcPts val="0"/>
              </a:spcBef>
            </a:pPr>
            <a:r>
              <a:rPr lang="en-US" sz="2400" dirty="0"/>
              <a:t>Completely blind by 55</a:t>
            </a:r>
            <a:endParaRPr sz="2400" dirty="0"/>
          </a:p>
          <a:p>
            <a:pPr lvl="1">
              <a:spcBef>
                <a:spcPts val="0"/>
              </a:spcBef>
            </a:pPr>
            <a:r>
              <a:rPr lang="en-US" sz="2400" dirty="0"/>
              <a:t>Lost ability to read without his mother’s help</a:t>
            </a:r>
            <a:endParaRPr sz="2400" dirty="0"/>
          </a:p>
          <a:p>
            <a:pPr>
              <a:spcBef>
                <a:spcPts val="0"/>
              </a:spcBef>
            </a:pPr>
            <a:r>
              <a:rPr lang="en-US" sz="2400" dirty="0"/>
              <a:t>1938 Suffered a severe head injury which affected his speech and marked the beginning of his most productive writing</a:t>
            </a:r>
            <a:endParaRPr sz="2400" dirty="0"/>
          </a:p>
          <a:p>
            <a:pPr lvl="1">
              <a:spcBef>
                <a:spcPts val="0"/>
              </a:spcBef>
            </a:pPr>
            <a:r>
              <a:rPr lang="en-US" sz="2400" dirty="0"/>
              <a:t>Shift in style to ironical and paradoxical </a:t>
            </a:r>
            <a:r>
              <a:rPr lang="en-US" sz="2400" dirty="0" err="1"/>
              <a:t>dreamworld</a:t>
            </a:r>
            <a:r>
              <a:rPr lang="en-US" sz="2400" dirty="0"/>
              <a:t> with own language and symbols</a:t>
            </a:r>
            <a:endParaRPr sz="2400" dirty="0"/>
          </a:p>
          <a:p>
            <a:pPr>
              <a:spcBef>
                <a:spcPts val="0"/>
              </a:spcBef>
            </a:pPr>
            <a:r>
              <a:rPr lang="en-US" sz="2400" dirty="0"/>
              <a:t>Died of liver cancer</a:t>
            </a:r>
            <a:endParaRPr sz="2400" dirty="0"/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9392" y="1668410"/>
            <a:ext cx="3360162" cy="45457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893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hape 70"/>
          <p:cNvPicPr preferRelativeResize="0"/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>
            <a:off x="1524000" y="47101"/>
            <a:ext cx="9144000" cy="680066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748375" y="1498575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365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700"/>
            </a:pPr>
            <a:r>
              <a:rPr lang="en-US" sz="27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Borges's fictional universe was born from his vast and esoteric readings in literature, philosophy, and theology. </a:t>
            </a:r>
            <a:endParaRPr sz="2700" dirty="0">
              <a:solidFill>
                <a:srgbClr val="000000"/>
              </a:solidFill>
            </a:endParaRPr>
          </a:p>
          <a:p>
            <a:pPr marL="342900" indent="-336550">
              <a:lnSpc>
                <a:spcPct val="100000"/>
              </a:lnSpc>
              <a:buClr>
                <a:srgbClr val="000000"/>
              </a:buClr>
              <a:buSzPts val="2700"/>
            </a:pPr>
            <a:r>
              <a:rPr lang="en-US" sz="2700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sees man's search for meaning in an infinite universe as a fruitless effort. In the universe of energy, mass, and speed of light, Borges considers the central riddle time, not space. </a:t>
            </a:r>
            <a:endParaRPr sz="2700" b="1" u="sng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36550">
              <a:lnSpc>
                <a:spcPct val="100000"/>
              </a:lnSpc>
              <a:buClr>
                <a:srgbClr val="000000"/>
              </a:buClr>
              <a:buSzPts val="2700"/>
            </a:pPr>
            <a:r>
              <a:rPr lang="en-US" sz="27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"He believed in an infinite series of times, in a growing, dizzying net of divergent, convergent and parallel times.”</a:t>
            </a:r>
            <a:endParaRPr sz="2700" dirty="0">
              <a:solidFill>
                <a:srgbClr val="000000"/>
              </a:solidFill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2423262" y="223325"/>
            <a:ext cx="7345500" cy="133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/>
              <a:t>Purpose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5496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2601393" y="1046908"/>
            <a:ext cx="7345362" cy="133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404040"/>
              </a:buClr>
            </a:pPr>
            <a:r>
              <a:rPr lang="en-US" sz="4300" dirty="0">
                <a:latin typeface="Times New Roman"/>
                <a:ea typeface="Times New Roman"/>
                <a:cs typeface="Times New Roman"/>
                <a:sym typeface="Times New Roman"/>
              </a:rPr>
              <a:t>Popular Borges Motifs: The Labyrinth and The Mirror</a:t>
            </a:r>
            <a:endParaRPr dirty="0"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1386817" y="2270325"/>
            <a:ext cx="57369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30200">
              <a:lnSpc>
                <a:spcPct val="90000"/>
              </a:lnSpc>
              <a:spcBef>
                <a:spcPts val="0"/>
              </a:spcBef>
              <a:buSzPts val="2000"/>
            </a:pP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Borges told in an interview that when he was a boy, he found an engraving of the seven wonders of the world, one of which portrayed a circular labyrinth. It frightened him and the maze has been one of his recurrent nightmares.</a:t>
            </a:r>
            <a:r>
              <a:rPr lang="en-US" sz="20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>
                <a:latin typeface="Times New Roman"/>
                <a:ea typeface="Times New Roman"/>
                <a:cs typeface="Times New Roman"/>
                <a:sym typeface="Times New Roman"/>
              </a:rPr>
              <a:t>The maze often symbolizes his perception of free will and provides a non linear quality to his work.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30200">
              <a:lnSpc>
                <a:spcPct val="90000"/>
              </a:lnSpc>
              <a:buSzPts val="2000"/>
            </a:pPr>
            <a:r>
              <a:rPr lang="en-US" b="1" i="0" u="none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Another recurrent image is the mirror, which reflects different identities.</a:t>
            </a:r>
            <a:r>
              <a:rPr lang="en-US" b="0" i="0" u="none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The idea for the short story 'Borges y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yo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’ came from the double, who was looking at him - the alter ego, the other I.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2000" dirty="0"/>
          </a:p>
        </p:txBody>
      </p:sp>
      <p:pic>
        <p:nvPicPr>
          <p:cNvPr id="79" name="Shape 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7023" y="2914137"/>
            <a:ext cx="2891400" cy="309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707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5559334" y="1758316"/>
            <a:ext cx="4668300" cy="39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190500">
              <a:buNone/>
            </a:pPr>
            <a:r>
              <a:rPr lang="en-US" dirty="0">
                <a:latin typeface="Georgia"/>
                <a:ea typeface="Georgia"/>
                <a:cs typeface="Georgia"/>
                <a:sym typeface="Georgia"/>
              </a:rPr>
              <a:t>"Our destiny is not horrible because of its unreality; it is horrible because it is irreversible and ironbound. Time is the substance I am made of. Time is a river that carries me away, but I am the river; it is a tiger that mangles me, but I am the tiger; it is a fire that consumes me, but I am the fire. The world, alas, is real; I, alas, am Borges." </a:t>
            </a:r>
            <a:endParaRPr dirty="0">
              <a:latin typeface="Georgia"/>
              <a:ea typeface="Georgia"/>
              <a:cs typeface="Georgia"/>
              <a:sym typeface="Georgia"/>
            </a:endParaRPr>
          </a:p>
          <a:p>
            <a:pPr marL="342900" indent="-190500">
              <a:buNone/>
            </a:pPr>
            <a:endParaRPr dirty="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5030" y="2229912"/>
            <a:ext cx="4588446" cy="317251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861027" y="729667"/>
            <a:ext cx="7345500" cy="13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404040"/>
              </a:buClr>
            </a:pPr>
            <a:r>
              <a:rPr lang="en-US" sz="4300" dirty="0">
                <a:latin typeface="Times New Roman"/>
                <a:ea typeface="Times New Roman"/>
                <a:cs typeface="Times New Roman"/>
                <a:sym typeface="Times New Roman"/>
              </a:rPr>
              <a:t>On Time and Destiny: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958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Tempus Sans ITC" panose="04020404030D07020202" pitchFamily="82" charset="0"/>
              </a:rPr>
              <a:t>What do </a:t>
            </a:r>
            <a:r>
              <a:rPr lang="en-US" altLang="en-US" b="1" smtClean="0">
                <a:latin typeface="Snap ITC" panose="04040A07060A02020202" pitchFamily="82" charset="0"/>
              </a:rPr>
              <a:t>Surrealists</a:t>
            </a:r>
            <a:r>
              <a:rPr lang="en-US" altLang="en-US" b="1" smtClean="0">
                <a:latin typeface="Tempus Sans ITC" panose="04020404030D07020202" pitchFamily="82" charset="0"/>
              </a:rPr>
              <a:t> believe?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706" y="2124653"/>
            <a:ext cx="9793816" cy="3932237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latin typeface="Arial Black" panose="020B0A04020102020204" pitchFamily="34" charset="0"/>
              </a:rPr>
              <a:t>The purest form of expression is found in the </a:t>
            </a:r>
            <a:r>
              <a:rPr lang="en-US" alt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unconscious</a:t>
            </a:r>
            <a:r>
              <a:rPr lang="en-US" altLang="en-US" sz="3600" b="1" dirty="0" smtClean="0">
                <a:latin typeface="Arial Black" panose="020B0A04020102020204" pitchFamily="34" charset="0"/>
              </a:rPr>
              <a:t>.</a:t>
            </a:r>
            <a:endParaRPr lang="en-US" altLang="en-US" sz="3600" b="1" dirty="0">
              <a:latin typeface="Arial Black" panose="020B0A04020102020204" pitchFamily="34" charset="0"/>
            </a:endParaRPr>
          </a:p>
          <a:p>
            <a:pPr eaLnBrk="1" hangingPunct="1"/>
            <a:r>
              <a:rPr lang="en-US" altLang="en-US" sz="3600" b="1" dirty="0" smtClean="0">
                <a:latin typeface="Arial Black" panose="020B0A04020102020204" pitchFamily="34" charset="0"/>
              </a:rPr>
              <a:t>You </a:t>
            </a:r>
            <a:r>
              <a:rPr lang="en-US" altLang="en-US" sz="3600" b="1" dirty="0">
                <a:latin typeface="Arial Black" panose="020B0A04020102020204" pitchFamily="34" charset="0"/>
              </a:rPr>
              <a:t>need to </a:t>
            </a:r>
            <a:r>
              <a:rPr lang="en-US" alt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break boundaries </a:t>
            </a:r>
            <a:r>
              <a:rPr lang="en-US" altLang="en-US" sz="3600" b="1" dirty="0">
                <a:latin typeface="Arial Black" panose="020B0A04020102020204" pitchFamily="34" charset="0"/>
              </a:rPr>
              <a:t>when creating art (writing, painting, etc.)</a:t>
            </a:r>
          </a:p>
          <a:p>
            <a:pPr eaLnBrk="1" hangingPunct="1"/>
            <a:r>
              <a:rPr lang="en-US" altLang="en-US" sz="3600" b="1" dirty="0" smtClean="0">
                <a:latin typeface="Arial Black" panose="020B0A04020102020204" pitchFamily="34" charset="0"/>
              </a:rPr>
              <a:t>Things </a:t>
            </a:r>
            <a:r>
              <a:rPr lang="en-US" altLang="en-US" sz="3600" b="1" dirty="0">
                <a:latin typeface="Arial Black" panose="020B0A04020102020204" pitchFamily="34" charset="0"/>
              </a:rPr>
              <a:t>don’t need to ‘make sense’ to the conscious mind.</a:t>
            </a:r>
          </a:p>
        </p:txBody>
      </p:sp>
    </p:spTree>
    <p:extLst>
      <p:ext uri="{BB962C8B-B14F-4D97-AF65-F5344CB8AC3E}">
        <p14:creationId xmlns:p14="http://schemas.microsoft.com/office/powerpoint/2010/main" val="336733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Tempus Sans ITC" panose="04020404030D07020202" pitchFamily="82" charset="0"/>
              </a:rPr>
              <a:t>What do </a:t>
            </a:r>
            <a:r>
              <a:rPr lang="en-US" altLang="en-US" b="1" smtClean="0">
                <a:latin typeface="Snap ITC" panose="04040A07060A02020202" pitchFamily="82" charset="0"/>
              </a:rPr>
              <a:t>Surrealists</a:t>
            </a:r>
            <a:r>
              <a:rPr lang="en-US" altLang="en-US" b="1" smtClean="0">
                <a:latin typeface="Tempus Sans ITC" panose="04020404030D07020202" pitchFamily="82" charset="0"/>
              </a:rPr>
              <a:t> believe?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7022" y="2299220"/>
            <a:ext cx="9793816" cy="3932237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latin typeface="Arial Black" panose="020B0A04020102020204" pitchFamily="34" charset="0"/>
              </a:rPr>
              <a:t>Table groups: Draw connections between Modernism and Surrealism.</a:t>
            </a:r>
            <a:endParaRPr lang="en-US" altLang="en-US" sz="3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46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Salvador%20Dali%20-%20Mae%20West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1" y="0"/>
            <a:ext cx="4124325" cy="662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2133600" y="1803400"/>
            <a:ext cx="3124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mpus Sans ITC" panose="04020404030D07020202" pitchFamily="82" charset="0"/>
                <a:ea typeface="+mn-ea"/>
                <a:cs typeface="+mn-cs"/>
              </a:rPr>
              <a:t>Salvador Dali-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mpus Sans ITC" panose="04020404030D07020202" pitchFamily="82" charset="0"/>
                <a:ea typeface="+mn-ea"/>
                <a:cs typeface="+mn-cs"/>
              </a:rPr>
              <a:t>Surrealist Painter</a:t>
            </a:r>
          </a:p>
        </p:txBody>
      </p:sp>
    </p:spTree>
    <p:extLst>
      <p:ext uri="{BB962C8B-B14F-4D97-AF65-F5344CB8AC3E}">
        <p14:creationId xmlns:p14="http://schemas.microsoft.com/office/powerpoint/2010/main" val="225625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visage-of-war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2858" y="0"/>
            <a:ext cx="9509760" cy="70451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700938"/>
            <a:ext cx="189507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mpus Sans ITC" panose="04020404030D07020202" pitchFamily="82" charset="0"/>
                <a:ea typeface="+mn-ea"/>
                <a:cs typeface="+mn-cs"/>
              </a:rPr>
              <a:t>Salvador </a:t>
            </a:r>
            <a:endParaRPr kumimoji="0" lang="en-US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mpus Sans ITC" panose="04020404030D07020202" pitchFamily="8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mpus Sans ITC" panose="04020404030D07020202" pitchFamily="82" charset="0"/>
                <a:ea typeface="+mn-ea"/>
                <a:cs typeface="+mn-cs"/>
              </a:rPr>
              <a:t>Dali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mpus Sans ITC" panose="04020404030D07020202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91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geopolitic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852" y="101378"/>
            <a:ext cx="8049519" cy="7043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0" y="164754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mpus Sans ITC" panose="04020404030D07020202" pitchFamily="82" charset="0"/>
                <a:ea typeface="+mn-ea"/>
                <a:cs typeface="+mn-cs"/>
              </a:rPr>
              <a:t>Salvador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mpus Sans ITC" panose="04020404030D07020202" pitchFamily="82" charset="0"/>
                <a:ea typeface="+mn-ea"/>
                <a:cs typeface="+mn-cs"/>
              </a:rPr>
              <a:t>Dali</a:t>
            </a:r>
          </a:p>
        </p:txBody>
      </p:sp>
    </p:spTree>
    <p:extLst>
      <p:ext uri="{BB962C8B-B14F-4D97-AF65-F5344CB8AC3E}">
        <p14:creationId xmlns:p14="http://schemas.microsoft.com/office/powerpoint/2010/main" val="135010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melancholy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43036" y="179895"/>
            <a:ext cx="5099776" cy="6786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5036" y="151291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mpus Sans ITC" panose="04020404030D07020202" pitchFamily="82" charset="0"/>
                <a:ea typeface="+mn-ea"/>
                <a:cs typeface="+mn-cs"/>
              </a:rPr>
              <a:t>Salvador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mpus Sans ITC" panose="04020404030D07020202" pitchFamily="82" charset="0"/>
                <a:ea typeface="+mn-ea"/>
                <a:cs typeface="+mn-cs"/>
              </a:rPr>
              <a:t>Dali</a:t>
            </a:r>
          </a:p>
        </p:txBody>
      </p:sp>
    </p:spTree>
    <p:extLst>
      <p:ext uri="{BB962C8B-B14F-4D97-AF65-F5344CB8AC3E}">
        <p14:creationId xmlns:p14="http://schemas.microsoft.com/office/powerpoint/2010/main" val="275746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enigma-of-hit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292" y="947835"/>
            <a:ext cx="8634548" cy="573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560459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mpus Sans ITC" panose="04020404030D07020202" pitchFamily="82" charset="0"/>
                <a:ea typeface="+mn-ea"/>
                <a:cs typeface="+mn-cs"/>
              </a:rPr>
              <a:t>Salvador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mpus Sans ITC" panose="04020404030D07020202" pitchFamily="82" charset="0"/>
                <a:ea typeface="+mn-ea"/>
                <a:cs typeface="+mn-cs"/>
              </a:rPr>
              <a:t>Dali</a:t>
            </a:r>
          </a:p>
        </p:txBody>
      </p:sp>
    </p:spTree>
    <p:extLst>
      <p:ext uri="{BB962C8B-B14F-4D97-AF65-F5344CB8AC3E}">
        <p14:creationId xmlns:p14="http://schemas.microsoft.com/office/powerpoint/2010/main" val="356791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05EF0F308AD24DA4816A5D39BC461D" ma:contentTypeVersion="29" ma:contentTypeDescription="Create a new document." ma:contentTypeScope="" ma:versionID="034bfcdf7e507b670e2469d934a05904">
  <xsd:schema xmlns:xsd="http://www.w3.org/2001/XMLSchema" xmlns:xs="http://www.w3.org/2001/XMLSchema" xmlns:p="http://schemas.microsoft.com/office/2006/metadata/properties" xmlns:ns3="92d8ea94-6f6f-4078-915b-e9b8a9e440ef" xmlns:ns4="2b5f745a-bf06-49e5-9adb-7a1b6478eca7" targetNamespace="http://schemas.microsoft.com/office/2006/metadata/properties" ma:root="true" ma:fieldsID="fc3a7e89d005be9e4639254993c07bd2" ns3:_="" ns4:_="">
    <xsd:import namespace="92d8ea94-6f6f-4078-915b-e9b8a9e440ef"/>
    <xsd:import namespace="2b5f745a-bf06-49e5-9adb-7a1b6478eca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Math_Settings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Distribution_Groups" minOccurs="0"/>
                <xsd:element ref="ns4:LMS_Mapping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d8ea94-6f6f-4078-915b-e9b8a9e440e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5f745a-bf06-49e5-9adb-7a1b6478e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NotebookType" ma:index="15" nillable="true" ma:displayName="Notebook Type" ma:internalName="NotebookType">
      <xsd:simpleType>
        <xsd:restriction base="dms:Text"/>
      </xsd:simpleType>
    </xsd:element>
    <xsd:element name="FolderType" ma:index="16" nillable="true" ma:displayName="Folder Type" ma:internalName="FolderType">
      <xsd:simpleType>
        <xsd:restriction base="dms:Text"/>
      </xsd:simpleType>
    </xsd:element>
    <xsd:element name="CultureName" ma:index="17" nillable="true" ma:displayName="Culture Name" ma:internalName="CultureName">
      <xsd:simpleType>
        <xsd:restriction base="dms:Text"/>
      </xsd:simpleType>
    </xsd:element>
    <xsd:element name="AppVersion" ma:index="18" nillable="true" ma:displayName="App Version" ma:internalName="AppVersion">
      <xsd:simpleType>
        <xsd:restriction base="dms:Text"/>
      </xsd:simpleType>
    </xsd:element>
    <xsd:element name="TeamsChannelId" ma:index="19" nillable="true" ma:displayName="Teams Channel Id" ma:internalName="TeamsChannelId">
      <xsd:simpleType>
        <xsd:restriction base="dms:Text"/>
      </xsd:simpleType>
    </xsd:element>
    <xsd:element name="Owner" ma:index="2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1" nillable="true" ma:displayName="Math Settings" ma:internalName="Math_Settings">
      <xsd:simpleType>
        <xsd:restriction base="dms:Text"/>
      </xsd:simpleType>
    </xsd:element>
    <xsd:element name="DefaultSectionNames" ma:index="22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3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8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1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2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3" nillable="true" ma:displayName="Is Collaboration Space Locked" ma:internalName="Is_Collaboration_Space_Locked">
      <xsd:simpleType>
        <xsd:restriction base="dms:Boolean"/>
      </xsd:simpleType>
    </xsd:element>
    <xsd:element name="IsNotebookLocked" ma:index="34" nillable="true" ma:displayName="Is Notebook Locked" ma:internalName="IsNotebookLocked">
      <xsd:simpleType>
        <xsd:restriction base="dms:Boolean"/>
      </xsd:simpleType>
    </xsd:element>
    <xsd:element name="MediaServiceAutoKeyPoints" ma:index="3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faultSectionNames xmlns="2b5f745a-bf06-49e5-9adb-7a1b6478eca7" xsi:nil="true"/>
    <Invited_Students xmlns="2b5f745a-bf06-49e5-9adb-7a1b6478eca7" xsi:nil="true"/>
    <IsNotebookLocked xmlns="2b5f745a-bf06-49e5-9adb-7a1b6478eca7" xsi:nil="true"/>
    <Templates xmlns="2b5f745a-bf06-49e5-9adb-7a1b6478eca7" xsi:nil="true"/>
    <Has_Teacher_Only_SectionGroup xmlns="2b5f745a-bf06-49e5-9adb-7a1b6478eca7" xsi:nil="true"/>
    <TeamsChannelId xmlns="2b5f745a-bf06-49e5-9adb-7a1b6478eca7" xsi:nil="true"/>
    <Distribution_Groups xmlns="2b5f745a-bf06-49e5-9adb-7a1b6478eca7" xsi:nil="true"/>
    <Self_Registration_Enabled xmlns="2b5f745a-bf06-49e5-9adb-7a1b6478eca7" xsi:nil="true"/>
    <Is_Collaboration_Space_Locked xmlns="2b5f745a-bf06-49e5-9adb-7a1b6478eca7" xsi:nil="true"/>
    <AppVersion xmlns="2b5f745a-bf06-49e5-9adb-7a1b6478eca7" xsi:nil="true"/>
    <LMS_Mappings xmlns="2b5f745a-bf06-49e5-9adb-7a1b6478eca7" xsi:nil="true"/>
    <NotebookType xmlns="2b5f745a-bf06-49e5-9adb-7a1b6478eca7" xsi:nil="true"/>
    <CultureName xmlns="2b5f745a-bf06-49e5-9adb-7a1b6478eca7" xsi:nil="true"/>
    <Invited_Teachers xmlns="2b5f745a-bf06-49e5-9adb-7a1b6478eca7" xsi:nil="true"/>
    <FolderType xmlns="2b5f745a-bf06-49e5-9adb-7a1b6478eca7" xsi:nil="true"/>
    <Owner xmlns="2b5f745a-bf06-49e5-9adb-7a1b6478eca7">
      <UserInfo>
        <DisplayName/>
        <AccountId xsi:nil="true"/>
        <AccountType/>
      </UserInfo>
    </Owner>
    <Teachers xmlns="2b5f745a-bf06-49e5-9adb-7a1b6478eca7">
      <UserInfo>
        <DisplayName/>
        <AccountId xsi:nil="true"/>
        <AccountType/>
      </UserInfo>
    </Teachers>
    <Student_Groups xmlns="2b5f745a-bf06-49e5-9adb-7a1b6478eca7">
      <UserInfo>
        <DisplayName/>
        <AccountId xsi:nil="true"/>
        <AccountType/>
      </UserInfo>
    </Student_Groups>
    <Students xmlns="2b5f745a-bf06-49e5-9adb-7a1b6478eca7">
      <UserInfo>
        <DisplayName/>
        <AccountId xsi:nil="true"/>
        <AccountType/>
      </UserInfo>
    </Students>
    <Math_Settings xmlns="2b5f745a-bf06-49e5-9adb-7a1b6478eca7" xsi:nil="true"/>
  </documentManagement>
</p:properties>
</file>

<file path=customXml/itemProps1.xml><?xml version="1.0" encoding="utf-8"?>
<ds:datastoreItem xmlns:ds="http://schemas.openxmlformats.org/officeDocument/2006/customXml" ds:itemID="{2839D8AC-8EED-444C-AA9F-3FAFE8F46C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d8ea94-6f6f-4078-915b-e9b8a9e440ef"/>
    <ds:schemaRef ds:uri="2b5f745a-bf06-49e5-9adb-7a1b6478ec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E75C8A-C1F1-49F9-AF68-DBB95D085D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87256D-4A55-4E51-99D0-BF0DB5AB5F55}">
  <ds:schemaRefs>
    <ds:schemaRef ds:uri="http://purl.org/dc/dcmitype/"/>
    <ds:schemaRef ds:uri="http://schemas.microsoft.com/office/2006/documentManagement/types"/>
    <ds:schemaRef ds:uri="92d8ea94-6f6f-4078-915b-e9b8a9e440ef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2b5f745a-bf06-49e5-9adb-7a1b6478eca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614</Words>
  <Application>Microsoft Office PowerPoint</Application>
  <PresentationFormat>Widescreen</PresentationFormat>
  <Paragraphs>61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Arial Black</vt:lpstr>
      <vt:lpstr>Calibri</vt:lpstr>
      <vt:lpstr>Century Gothic</vt:lpstr>
      <vt:lpstr>Georgia</vt:lpstr>
      <vt:lpstr>Rockwell Condensed</vt:lpstr>
      <vt:lpstr>Snap ITC</vt:lpstr>
      <vt:lpstr>Tempus Sans ITC</vt:lpstr>
      <vt:lpstr>Times New Roman</vt:lpstr>
      <vt:lpstr>Vapor Trail</vt:lpstr>
      <vt:lpstr>Surrealism:</vt:lpstr>
      <vt:lpstr>What is surrealism?</vt:lpstr>
      <vt:lpstr>What do Surrealists believe?</vt:lpstr>
      <vt:lpstr>What do Surrealists believe?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Jorge Luis Borges (1899-1986)  </vt:lpstr>
      <vt:lpstr>Argentina  </vt:lpstr>
      <vt:lpstr>A Quick Overview</vt:lpstr>
      <vt:lpstr>Life of Jorge Luis Borges</vt:lpstr>
      <vt:lpstr>Purpose</vt:lpstr>
      <vt:lpstr>Popular Borges Motifs: The Labyrinth and The Mirror</vt:lpstr>
      <vt:lpstr>On Time and Destiny: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Surrealism:</dc:title>
  <dc:creator>Gilpin, Courtney    SHS - Staff</dc:creator>
  <cp:lastModifiedBy>Gilpin, Courtney    SHS - Staff</cp:lastModifiedBy>
  <cp:revision>3</cp:revision>
  <dcterms:created xsi:type="dcterms:W3CDTF">2019-03-21T00:13:53Z</dcterms:created>
  <dcterms:modified xsi:type="dcterms:W3CDTF">2020-02-03T22:28:14Z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0x010100E605EF0F308AD24DA4816A5D39BC461D</vt:lpwstr>
  </property>
</Properties>
</file>