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2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309" r:id="rId6"/>
    <p:sldId id="260" r:id="rId7"/>
    <p:sldId id="308" r:id="rId8"/>
    <p:sldId id="285" r:id="rId9"/>
    <p:sldId id="295" r:id="rId10"/>
    <p:sldId id="298" r:id="rId11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245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234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62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61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618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4215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714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828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636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6416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541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352554"/>
            <a:ext cx="7086600" cy="1368822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724151"/>
            <a:ext cx="7086600" cy="51435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3235746"/>
            <a:ext cx="2183130" cy="280982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3242884"/>
            <a:ext cx="4800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073150"/>
            <a:ext cx="2057400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33802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3523021"/>
            <a:ext cx="8116526" cy="61451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706080"/>
            <a:ext cx="8116380" cy="26086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137537"/>
            <a:ext cx="8115300" cy="526477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52057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65150"/>
            <a:ext cx="8115300" cy="2101850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850"/>
            <a:ext cx="7597887" cy="749300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84EB90BD-B6CE-46B7-997F-7313B992CCDC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517250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565150"/>
            <a:ext cx="7613650" cy="1953371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2524168"/>
            <a:ext cx="7194552" cy="3333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969897"/>
            <a:ext cx="7613650" cy="509903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CDB9D11F-B188-461D-B23F-39381795C052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TextBox 8"/>
          <p:cNvSpPr txBox="1"/>
          <p:nvPr/>
        </p:nvSpPr>
        <p:spPr>
          <a:xfrm>
            <a:off x="357188" y="70008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02596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2918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843526"/>
            <a:ext cx="7609640" cy="188387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237"/>
            <a:ext cx="7608491" cy="74991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4163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2E6D8D9-55A2-4063-B0F3-121F44549695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163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47383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51560"/>
            <a:ext cx="2592324" cy="4629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165099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178050"/>
            <a:ext cx="2592324" cy="24859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164464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79471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3143250"/>
            <a:ext cx="2588687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1771650"/>
            <a:ext cx="2588687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3655323"/>
            <a:ext cx="2588687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3143250"/>
            <a:ext cx="2586701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1771650"/>
            <a:ext cx="2586702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3655323"/>
            <a:ext cx="2586701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3143250"/>
            <a:ext cx="2592352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1771650"/>
            <a:ext cx="258590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3655321"/>
            <a:ext cx="2589334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54967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45920"/>
            <a:ext cx="8115300" cy="30180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0718716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58800"/>
            <a:ext cx="1543050" cy="292735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558800"/>
            <a:ext cx="6153151" cy="2927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4956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6178E61D-D431-422C-9764-11DAFE33AB63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0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418574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353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727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162426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65150"/>
            <a:ext cx="8115299" cy="2101451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31294"/>
            <a:ext cx="7867650" cy="716756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30578ACC-22D6-47C1-A373-4FD133E34F3C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1"/>
            <a:ext cx="5243619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70971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45920"/>
            <a:ext cx="4000500" cy="3018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45920"/>
            <a:ext cx="4000500" cy="3018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67966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571500"/>
            <a:ext cx="6457950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1637852"/>
            <a:ext cx="3809993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349500"/>
            <a:ext cx="3983831" cy="23145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37852"/>
            <a:ext cx="3829050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9500"/>
            <a:ext cx="4000500" cy="23145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0003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60064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35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308610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560070"/>
            <a:ext cx="4882964" cy="410394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308610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00921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515493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563431"/>
            <a:ext cx="2733722" cy="41005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515493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77671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573280"/>
            <a:ext cx="6457950" cy="96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4767263"/>
            <a:ext cx="21831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766884"/>
            <a:ext cx="5829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28575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61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WWI </a:t>
            </a:r>
            <a:r>
              <a:rPr lang="en" sz="6000" dirty="0" smtClean="0"/>
              <a:t>Poetry</a:t>
            </a:r>
            <a:endParaRPr sz="6000" dirty="0"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087547" y="2532854"/>
            <a:ext cx="7075307" cy="1264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000000"/>
                </a:solidFill>
              </a:rPr>
              <a:t>Objective: </a:t>
            </a:r>
            <a:r>
              <a:rPr lang="en" sz="2800" u="sng" dirty="0" smtClean="0">
                <a:solidFill>
                  <a:srgbClr val="000000"/>
                </a:solidFill>
              </a:rPr>
              <a:t>Identify</a:t>
            </a:r>
            <a:r>
              <a:rPr lang="en" sz="2800" dirty="0" smtClean="0">
                <a:solidFill>
                  <a:srgbClr val="000000"/>
                </a:solidFill>
              </a:rPr>
              <a:t> </a:t>
            </a:r>
            <a:r>
              <a:rPr lang="en" sz="2800" dirty="0">
                <a:solidFill>
                  <a:srgbClr val="000000"/>
                </a:solidFill>
              </a:rPr>
              <a:t>the time period of the war in a poem through </a:t>
            </a:r>
            <a:r>
              <a:rPr lang="en" sz="2800" dirty="0" smtClean="0">
                <a:solidFill>
                  <a:srgbClr val="000000"/>
                </a:solidFill>
              </a:rPr>
              <a:t>stylistic choices and thematic elements. </a:t>
            </a:r>
            <a:endParaRPr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End/Post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894900" y="1050425"/>
            <a:ext cx="6918300" cy="32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Themes:</a:t>
            </a:r>
            <a:endParaRPr sz="3000" dirty="0"/>
          </a:p>
          <a:p>
            <a:pPr marL="457200" lvl="0" indent="-419100">
              <a:spcBef>
                <a:spcPts val="1600"/>
              </a:spcBef>
              <a:spcAft>
                <a:spcPts val="0"/>
              </a:spcAft>
              <a:buSzPts val="3000"/>
              <a:buChar char="●"/>
            </a:pPr>
            <a:r>
              <a:rPr lang="en" sz="3000" dirty="0"/>
              <a:t>Sadness</a:t>
            </a:r>
            <a:endParaRPr sz="3000" dirty="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dirty="0"/>
              <a:t>Bitterness</a:t>
            </a:r>
            <a:endParaRPr sz="3000" dirty="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dirty="0"/>
              <a:t>PTSD “shell shock”</a:t>
            </a:r>
            <a:endParaRPr sz="30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dirty="0"/>
              <a:t>R</a:t>
            </a:r>
            <a:r>
              <a:rPr lang="en" sz="3000" dirty="0" smtClean="0"/>
              <a:t>emorse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Style</a:t>
            </a:r>
            <a:br>
              <a:rPr lang="en" b="1" dirty="0" smtClean="0"/>
            </a:br>
            <a:r>
              <a:rPr lang="en" dirty="0" smtClean="0"/>
              <a:t>Reminder</a:t>
            </a:r>
            <a:r>
              <a:rPr lang="en" dirty="0"/>
              <a:t>!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Define and identify </a:t>
            </a:r>
            <a:r>
              <a:rPr lang="en" sz="2000" dirty="0" smtClean="0"/>
              <a:t>these to </a:t>
            </a:r>
            <a:r>
              <a:rPr lang="en" sz="2000" dirty="0"/>
              <a:t>succeed on the culminating assignment</a:t>
            </a:r>
            <a:endParaRPr sz="2000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240306" y="387500"/>
            <a:ext cx="4536194" cy="40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7350" rtl="0">
              <a:spcBef>
                <a:spcPts val="160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 dirty="0" smtClean="0">
                <a:solidFill>
                  <a:schemeClr val="tx1"/>
                </a:solidFill>
              </a:rPr>
              <a:t>Diction </a:t>
            </a:r>
          </a:p>
          <a:p>
            <a:pPr marL="457200" lvl="0" indent="-387350" rtl="0">
              <a:spcBef>
                <a:spcPts val="160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 dirty="0" smtClean="0">
                <a:solidFill>
                  <a:schemeClr val="tx1"/>
                </a:solidFill>
              </a:rPr>
              <a:t>Syntax</a:t>
            </a:r>
            <a:endParaRPr sz="2500" dirty="0">
              <a:solidFill>
                <a:schemeClr val="tx1"/>
              </a:solidFill>
            </a:endParaRP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-US" sz="2500" dirty="0" smtClean="0">
                <a:solidFill>
                  <a:schemeClr val="tx1"/>
                </a:solidFill>
              </a:rPr>
              <a:t>Figurative Language</a:t>
            </a:r>
            <a:endParaRPr sz="2500" dirty="0">
              <a:solidFill>
                <a:schemeClr val="tx1"/>
              </a:solidFill>
            </a:endParaRP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SzPts val="2500"/>
              <a:buAutoNum type="arabicPeriod"/>
            </a:pPr>
            <a:r>
              <a:rPr lang="en" sz="2500" dirty="0" smtClean="0">
                <a:solidFill>
                  <a:schemeClr val="tx1"/>
                </a:solidFill>
              </a:rPr>
              <a:t>Imagery</a:t>
            </a:r>
            <a:endParaRPr sz="25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</a:t>
            </a:r>
            <a:r>
              <a:rPr lang="en" dirty="0" smtClean="0"/>
              <a:t>earning objectives</a:t>
            </a:r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775575" y="700650"/>
            <a:ext cx="4180500" cy="43733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 b="1" dirty="0">
                <a:solidFill>
                  <a:schemeClr val="tx1"/>
                </a:solidFill>
              </a:rPr>
              <a:t>Name</a:t>
            </a:r>
            <a:r>
              <a:rPr lang="en" sz="2200" dirty="0">
                <a:solidFill>
                  <a:schemeClr val="tx1"/>
                </a:solidFill>
              </a:rPr>
              <a:t> the themes for each phase of war </a:t>
            </a:r>
            <a:endParaRPr lang="en" sz="2200" dirty="0" smtClean="0">
              <a:solidFill>
                <a:schemeClr val="tx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endParaRPr lang="en" sz="2200" dirty="0" smtClean="0">
              <a:solidFill>
                <a:schemeClr val="tx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 b="1" dirty="0" smtClean="0">
                <a:solidFill>
                  <a:schemeClr val="tx1"/>
                </a:solidFill>
              </a:rPr>
              <a:t>Identify and explain</a:t>
            </a:r>
            <a:r>
              <a:rPr lang="en" sz="2200" b="1" dirty="0" smtClean="0">
                <a:solidFill>
                  <a:schemeClr val="tx1"/>
                </a:solidFill>
              </a:rPr>
              <a:t> </a:t>
            </a:r>
            <a:r>
              <a:rPr lang="en" sz="2200" dirty="0" smtClean="0">
                <a:solidFill>
                  <a:schemeClr val="tx1"/>
                </a:solidFill>
              </a:rPr>
              <a:t>stylistic choices connected </a:t>
            </a:r>
            <a:r>
              <a:rPr lang="en" sz="2200" dirty="0">
                <a:solidFill>
                  <a:schemeClr val="tx1"/>
                </a:solidFill>
              </a:rPr>
              <a:t>to themes present in literary </a:t>
            </a:r>
            <a:r>
              <a:rPr lang="en" sz="2200" dirty="0" smtClean="0">
                <a:solidFill>
                  <a:schemeClr val="tx1"/>
                </a:solidFill>
              </a:rPr>
              <a:t>work</a:t>
            </a:r>
            <a:r>
              <a:rPr lang="en" sz="2200" i="1" dirty="0">
                <a:solidFill>
                  <a:schemeClr val="tx1"/>
                </a:solidFill>
              </a:rPr>
              <a:t/>
            </a:r>
            <a:br>
              <a:rPr lang="en" sz="2200" i="1" dirty="0">
                <a:solidFill>
                  <a:schemeClr val="tx1"/>
                </a:solidFill>
              </a:rPr>
            </a:br>
            <a:endParaRPr sz="2200" i="1" dirty="0">
              <a:solidFill>
                <a:schemeClr val="tx1"/>
              </a:solidFill>
            </a:endParaRPr>
          </a:p>
          <a:p>
            <a:pPr marL="457200" lvl="0" indent="-36830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 b="1" dirty="0">
                <a:solidFill>
                  <a:schemeClr val="tx1"/>
                </a:solidFill>
              </a:rPr>
              <a:t>Annotate and analyze </a:t>
            </a:r>
            <a:r>
              <a:rPr lang="en" sz="2200" dirty="0">
                <a:solidFill>
                  <a:schemeClr val="tx1"/>
                </a:solidFill>
              </a:rPr>
              <a:t>literature for themes </a:t>
            </a:r>
            <a:r>
              <a:rPr lang="en" sz="2200" u="sng" dirty="0">
                <a:solidFill>
                  <a:schemeClr val="tx1"/>
                </a:solidFill>
              </a:rPr>
              <a:t>to identify phase of war </a:t>
            </a:r>
            <a:r>
              <a:rPr lang="en" sz="2200" i="1" dirty="0" smtClean="0">
                <a:solidFill>
                  <a:schemeClr val="tx1"/>
                </a:solidFill>
              </a:rPr>
              <a:t>(Test)</a:t>
            </a:r>
            <a:endParaRPr sz="2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907950" y="13207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The Phases </a:t>
            </a:r>
            <a:endParaRPr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of </a:t>
            </a:r>
            <a:r>
              <a:rPr lang="en" dirty="0" smtClean="0">
                <a:solidFill>
                  <a:srgbClr val="FF9900"/>
                </a:solidFill>
              </a:rPr>
              <a:t>War</a:t>
            </a:r>
            <a:br>
              <a:rPr lang="en" dirty="0" smtClean="0">
                <a:solidFill>
                  <a:srgbClr val="FF9900"/>
                </a:solidFill>
              </a:rPr>
            </a:br>
            <a:r>
              <a:rPr lang="en" dirty="0" smtClean="0">
                <a:solidFill>
                  <a:srgbClr val="FF9900"/>
                </a:solidFill>
              </a:rPr>
              <a:t>+ Themes</a:t>
            </a:r>
            <a:endParaRPr dirty="0">
              <a:solidFill>
                <a:srgbClr val="FF99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119872" y="909790"/>
            <a:ext cx="5220753" cy="45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38761D"/>
                </a:solidFill>
              </a:rPr>
              <a:t>Pre-war</a:t>
            </a:r>
            <a:r>
              <a:rPr lang="en" sz="2400" dirty="0">
                <a:solidFill>
                  <a:schemeClr val="accent6"/>
                </a:solidFill>
              </a:rPr>
              <a:t> </a:t>
            </a:r>
            <a:endParaRPr lang="en" sz="2400" dirty="0" smtClean="0">
              <a:solidFill>
                <a:schemeClr val="accent6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FFC000"/>
                </a:solidFill>
              </a:rPr>
              <a:t>Early </a:t>
            </a:r>
            <a:r>
              <a:rPr lang="en" sz="2400" b="1" dirty="0">
                <a:solidFill>
                  <a:srgbClr val="FFC000"/>
                </a:solidFill>
              </a:rPr>
              <a:t>war </a:t>
            </a:r>
            <a:r>
              <a:rPr lang="en" sz="2400" dirty="0" smtClean="0"/>
              <a:t>-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CC4125"/>
                </a:solidFill>
              </a:rPr>
              <a:t>Middle</a:t>
            </a:r>
            <a:r>
              <a:rPr lang="en" sz="2400" dirty="0" smtClean="0">
                <a:solidFill>
                  <a:srgbClr val="CC4125"/>
                </a:solidFill>
              </a:rPr>
              <a:t> </a:t>
            </a:r>
            <a:r>
              <a:rPr lang="en" sz="2400" b="1" dirty="0" smtClean="0">
                <a:solidFill>
                  <a:srgbClr val="CC4125"/>
                </a:solidFill>
              </a:rPr>
              <a:t>War</a:t>
            </a:r>
            <a:r>
              <a:rPr lang="en" sz="2400" dirty="0" smtClean="0"/>
              <a:t>-</a:t>
            </a:r>
            <a:r>
              <a:rPr lang="en" sz="2400" dirty="0" smtClean="0">
                <a:solidFill>
                  <a:srgbClr val="434343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C00000"/>
                </a:solidFill>
              </a:rPr>
              <a:t>End/Post</a:t>
            </a:r>
            <a:endParaRPr sz="2400" dirty="0">
              <a:solidFill>
                <a:srgbClr val="4343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907950" y="13207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The Phases </a:t>
            </a:r>
            <a:endParaRPr dirty="0">
              <a:solidFill>
                <a:srgbClr val="FF99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9900"/>
                </a:solidFill>
              </a:rPr>
              <a:t>of </a:t>
            </a:r>
            <a:r>
              <a:rPr lang="en" dirty="0" smtClean="0">
                <a:solidFill>
                  <a:srgbClr val="FF9900"/>
                </a:solidFill>
              </a:rPr>
              <a:t>War</a:t>
            </a:r>
            <a:br>
              <a:rPr lang="en" dirty="0" smtClean="0">
                <a:solidFill>
                  <a:srgbClr val="FF9900"/>
                </a:solidFill>
              </a:rPr>
            </a:br>
            <a:r>
              <a:rPr lang="en" dirty="0" smtClean="0">
                <a:solidFill>
                  <a:srgbClr val="FF9900"/>
                </a:solidFill>
              </a:rPr>
              <a:t>+ Themes</a:t>
            </a:r>
            <a:endParaRPr dirty="0">
              <a:solidFill>
                <a:srgbClr val="FF99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119872" y="909790"/>
            <a:ext cx="5220753" cy="45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38761D"/>
                </a:solidFill>
              </a:rPr>
              <a:t>Pre-war</a:t>
            </a:r>
            <a:r>
              <a:rPr lang="en" sz="2400" dirty="0">
                <a:solidFill>
                  <a:schemeClr val="accent6"/>
                </a:solidFill>
              </a:rPr>
              <a:t> </a:t>
            </a:r>
            <a:r>
              <a:rPr lang="en" sz="2400" dirty="0">
                <a:solidFill>
                  <a:srgbClr val="434343"/>
                </a:solidFill>
              </a:rPr>
              <a:t>- Patriotism, call to action, heroism, propaganda</a:t>
            </a:r>
            <a:endParaRPr sz="2400" dirty="0">
              <a:solidFill>
                <a:srgbClr val="434343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C000"/>
                </a:solidFill>
              </a:rPr>
              <a:t>Early war </a:t>
            </a:r>
            <a:r>
              <a:rPr lang="en" sz="2400" dirty="0"/>
              <a:t>- </a:t>
            </a:r>
            <a:r>
              <a:rPr lang="en" sz="2400" dirty="0">
                <a:solidFill>
                  <a:srgbClr val="434343"/>
                </a:solidFill>
              </a:rPr>
              <a:t>honor, duty, death/sadness, patriotism </a:t>
            </a:r>
            <a:endParaRPr sz="2400" dirty="0">
              <a:solidFill>
                <a:srgbClr val="434343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CC4125"/>
                </a:solidFill>
              </a:rPr>
              <a:t>Middle</a:t>
            </a:r>
            <a:r>
              <a:rPr lang="en" sz="2400" dirty="0">
                <a:solidFill>
                  <a:srgbClr val="CC4125"/>
                </a:solidFill>
              </a:rPr>
              <a:t> </a:t>
            </a:r>
            <a:r>
              <a:rPr lang="en" sz="2400" b="1" dirty="0">
                <a:solidFill>
                  <a:srgbClr val="CC4125"/>
                </a:solidFill>
              </a:rPr>
              <a:t>War</a:t>
            </a:r>
            <a:r>
              <a:rPr lang="en" sz="2400" dirty="0"/>
              <a:t>-</a:t>
            </a:r>
            <a:r>
              <a:rPr lang="en" sz="2400" dirty="0">
                <a:solidFill>
                  <a:srgbClr val="434343"/>
                </a:solidFill>
              </a:rPr>
              <a:t> Chaos</a:t>
            </a:r>
            <a:r>
              <a:rPr lang="en" sz="2400" dirty="0">
                <a:solidFill>
                  <a:srgbClr val="666666"/>
                </a:solidFill>
              </a:rPr>
              <a:t>, </a:t>
            </a:r>
            <a:r>
              <a:rPr lang="en" sz="2400" dirty="0">
                <a:solidFill>
                  <a:srgbClr val="434343"/>
                </a:solidFill>
              </a:rPr>
              <a:t>confusion, death/anger, destruction </a:t>
            </a:r>
            <a:endParaRPr sz="2400" dirty="0">
              <a:solidFill>
                <a:srgbClr val="434343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 dirty="0">
                <a:solidFill>
                  <a:srgbClr val="C00000"/>
                </a:solidFill>
              </a:rPr>
              <a:t>End/Post</a:t>
            </a:r>
            <a:r>
              <a:rPr lang="en" sz="2400" dirty="0"/>
              <a:t> </a:t>
            </a:r>
            <a:r>
              <a:rPr lang="en" sz="2400" dirty="0">
                <a:solidFill>
                  <a:srgbClr val="434343"/>
                </a:solidFill>
              </a:rPr>
              <a:t>- sadness, bitterness, PTSD “shell shock”, </a:t>
            </a:r>
            <a:r>
              <a:rPr lang="en" sz="2400" dirty="0" smtClean="0">
                <a:solidFill>
                  <a:srgbClr val="434343"/>
                </a:solidFill>
              </a:rPr>
              <a:t>remorse</a:t>
            </a:r>
            <a:endParaRPr sz="2400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41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6AA84F"/>
                </a:solidFill>
              </a:rPr>
              <a:t>Pre War</a:t>
            </a:r>
            <a:endParaRPr sz="3600" b="1" dirty="0">
              <a:solidFill>
                <a:srgbClr val="6AA84F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Patriotism (Nationalism)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Call to action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Heroism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Propaganda</a:t>
            </a:r>
            <a:endParaRPr sz="3600"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6AA84F"/>
                </a:solidFill>
              </a:rPr>
              <a:t>Pre War</a:t>
            </a:r>
            <a:endParaRPr sz="3600" b="1" dirty="0">
              <a:solidFill>
                <a:srgbClr val="6AA84F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Patriotism (Nationalism)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Call to action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Heroism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Propaganda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endParaRPr lang="en"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Read “Men Who March Away” – </a:t>
            </a:r>
            <a:r>
              <a:rPr lang="en" sz="3600" dirty="0" smtClean="0"/>
              <a:t>Find stylistic choices that connect </a:t>
            </a:r>
            <a:r>
              <a:rPr lang="en" sz="3600" dirty="0" smtClean="0"/>
              <a:t>to themes</a:t>
            </a:r>
            <a:endParaRPr sz="3600"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C000"/>
                </a:solidFill>
              </a:rPr>
              <a:t>Early War</a:t>
            </a:r>
            <a:endParaRPr b="1" dirty="0">
              <a:solidFill>
                <a:srgbClr val="FFC000"/>
              </a:solidFill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/>
              <a:t>Themes: </a:t>
            </a:r>
            <a:endParaRPr sz="3600" b="1" dirty="0"/>
          </a:p>
          <a:p>
            <a:pPr marL="457200" lvl="0" indent="-457200">
              <a:spcBef>
                <a:spcPts val="160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Honor</a:t>
            </a:r>
          </a:p>
          <a:p>
            <a:pPr marL="457200" lvl="0" indent="-457200">
              <a:spcBef>
                <a:spcPts val="160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 smtClean="0"/>
              <a:t>Duty 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D</a:t>
            </a:r>
            <a:r>
              <a:rPr lang="en" sz="3600" dirty="0" smtClean="0"/>
              <a:t>eath/sadness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P</a:t>
            </a:r>
            <a:r>
              <a:rPr lang="en" sz="3600" dirty="0" smtClean="0"/>
              <a:t>atriotism </a:t>
            </a:r>
            <a:r>
              <a:rPr lang="en" sz="3600" dirty="0"/>
              <a:t>(mixed with the other themes) 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CC4125"/>
                </a:solidFill>
              </a:rPr>
              <a:t>Middle War</a:t>
            </a:r>
            <a:endParaRPr b="1" dirty="0">
              <a:solidFill>
                <a:srgbClr val="CC4125"/>
              </a:solidFill>
            </a:endParaRP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358650" y="11603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/>
              <a:t>Themes:</a:t>
            </a:r>
            <a:endParaRPr sz="3600" b="1" dirty="0"/>
          </a:p>
          <a:p>
            <a:pPr marL="457200" lvl="0" indent="-457200">
              <a:spcBef>
                <a:spcPts val="160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Chaos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Confusion</a:t>
            </a:r>
            <a:endParaRPr sz="3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D</a:t>
            </a:r>
            <a:r>
              <a:rPr lang="en" sz="3600" dirty="0" smtClean="0"/>
              <a:t>eath/anger</a:t>
            </a:r>
            <a:endParaRPr sz="3600" dirty="0"/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 dirty="0"/>
              <a:t>D</a:t>
            </a:r>
            <a:r>
              <a:rPr lang="en" sz="3600" dirty="0" smtClean="0"/>
              <a:t>estruction </a:t>
            </a:r>
            <a:endParaRPr sz="36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CC41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216</TotalTime>
  <Words>188</Words>
  <Application>Microsoft Office PowerPoint</Application>
  <PresentationFormat>On-screen Show (16:9)</PresentationFormat>
  <Paragraphs>55</Paragraphs>
  <Slides>10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WWI Poetry</vt:lpstr>
      <vt:lpstr>Style Reminder!</vt:lpstr>
      <vt:lpstr>Learning objectives</vt:lpstr>
      <vt:lpstr>The Phases  of War + Themes</vt:lpstr>
      <vt:lpstr>The Phases  of War + Themes</vt:lpstr>
      <vt:lpstr>Pre War</vt:lpstr>
      <vt:lpstr>Pre War</vt:lpstr>
      <vt:lpstr>Early War</vt:lpstr>
      <vt:lpstr>Middle War</vt:lpstr>
      <vt:lpstr>End/Post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 Poetry and Propaganda</dc:title>
  <dc:creator>Gilpin, Courtney    SHS - Staff</dc:creator>
  <cp:lastModifiedBy>Gilpin, Courtney    SHS - Staff</cp:lastModifiedBy>
  <cp:revision>13</cp:revision>
  <dcterms:modified xsi:type="dcterms:W3CDTF">2019-12-11T22:53:50Z</dcterms:modified>
</cp:coreProperties>
</file>