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412C7-6867-40B4-BEB1-1CF01D41BAD5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203E20A8-87D8-4CB8-99C6-CFC8B9FD402A}">
      <dgm:prSet phldrT="[Text]" custT="1"/>
      <dgm:spPr/>
      <dgm:t>
        <a:bodyPr/>
        <a:lstStyle/>
        <a:p>
          <a:r>
            <a:rPr lang="en-US" sz="2800" dirty="0"/>
            <a:t>If the </a:t>
          </a:r>
          <a:r>
            <a:rPr lang="en-US" sz="2800" b="1" dirty="0"/>
            <a:t>Superior </a:t>
          </a:r>
          <a:r>
            <a:rPr lang="en-US" sz="2800" dirty="0"/>
            <a:t>party </a:t>
          </a:r>
          <a:r>
            <a:rPr lang="en-US" sz="2800" b="0" dirty="0"/>
            <a:t>behaves</a:t>
          </a:r>
          <a:r>
            <a:rPr lang="en-US" sz="2800" b="1" dirty="0"/>
            <a:t> </a:t>
          </a:r>
          <a:r>
            <a:rPr lang="en-US" sz="2800" dirty="0"/>
            <a:t>with </a:t>
          </a:r>
          <a:r>
            <a:rPr lang="en-US" sz="2800" b="1" dirty="0"/>
            <a:t>sincerity, benevolence, and genuine concern for others</a:t>
          </a:r>
          <a:r>
            <a:rPr lang="en-US" sz="2800" dirty="0"/>
            <a:t> </a:t>
          </a:r>
        </a:p>
      </dgm:t>
    </dgm:pt>
    <dgm:pt modelId="{1E06F249-FB3E-4D56-9305-61DBFEEB6F14}" type="parTrans" cxnId="{9F455BE6-D1D3-4236-9F88-D562EB1C6675}">
      <dgm:prSet/>
      <dgm:spPr/>
      <dgm:t>
        <a:bodyPr/>
        <a:lstStyle/>
        <a:p>
          <a:endParaRPr lang="en-US" sz="2000"/>
        </a:p>
      </dgm:t>
    </dgm:pt>
    <dgm:pt modelId="{18D0A3AF-0B81-4A94-ACFC-EA1DC22C652C}" type="sibTrans" cxnId="{9F455BE6-D1D3-4236-9F88-D562EB1C6675}">
      <dgm:prSet custT="1"/>
      <dgm:spPr/>
      <dgm:t>
        <a:bodyPr/>
        <a:lstStyle/>
        <a:p>
          <a:endParaRPr lang="en-US" sz="2400"/>
        </a:p>
      </dgm:t>
    </dgm:pt>
    <dgm:pt modelId="{0BE0750C-4DC2-41FA-8CB7-4E5D2775EAAB}">
      <dgm:prSet phldrT="[Text]" custT="1"/>
      <dgm:spPr/>
      <dgm:t>
        <a:bodyPr/>
        <a:lstStyle/>
        <a:p>
          <a:r>
            <a:rPr lang="en-US" sz="3200" b="1" dirty="0">
              <a:sym typeface="Wingdings" panose="05000000000000000000" pitchFamily="2" charset="2"/>
            </a:rPr>
            <a:t>Inferior </a:t>
          </a:r>
          <a:r>
            <a:rPr lang="en-US" sz="3200" dirty="0">
              <a:sym typeface="Wingdings" panose="05000000000000000000" pitchFamily="2" charset="2"/>
            </a:rPr>
            <a:t>party will respond with </a:t>
          </a:r>
          <a:r>
            <a:rPr lang="en-US" sz="3200" b="1" dirty="0">
              <a:sym typeface="Wingdings" panose="05000000000000000000" pitchFamily="2" charset="2"/>
            </a:rPr>
            <a:t>deference and obedience</a:t>
          </a:r>
          <a:endParaRPr lang="en-US" sz="3200" b="1" dirty="0"/>
        </a:p>
      </dgm:t>
    </dgm:pt>
    <dgm:pt modelId="{60E91C8D-BC92-40D4-9690-203FBE3D547F}" type="parTrans" cxnId="{CDBEC7B9-5A38-4904-A6F7-7C047BDAD3DC}">
      <dgm:prSet/>
      <dgm:spPr/>
      <dgm:t>
        <a:bodyPr/>
        <a:lstStyle/>
        <a:p>
          <a:endParaRPr lang="en-US" sz="2000"/>
        </a:p>
      </dgm:t>
    </dgm:pt>
    <dgm:pt modelId="{051F93F8-94D7-40D5-A549-CAEEA4AC3254}" type="sibTrans" cxnId="{CDBEC7B9-5A38-4904-A6F7-7C047BDAD3DC}">
      <dgm:prSet custT="1"/>
      <dgm:spPr/>
      <dgm:t>
        <a:bodyPr/>
        <a:lstStyle/>
        <a:p>
          <a:endParaRPr lang="en-US" sz="2400"/>
        </a:p>
      </dgm:t>
    </dgm:pt>
    <dgm:pt modelId="{FFBE4BF2-1501-4B21-A105-9A0C0E25E3F0}">
      <dgm:prSet phldrT="[Text]" custT="1"/>
      <dgm:spPr/>
      <dgm:t>
        <a:bodyPr/>
        <a:lstStyle/>
        <a:p>
          <a:r>
            <a:rPr lang="en-US" sz="4400" b="1" dirty="0"/>
            <a:t>Harmony</a:t>
          </a:r>
        </a:p>
      </dgm:t>
    </dgm:pt>
    <dgm:pt modelId="{35CE0AE0-8017-46C0-81B1-75A910CF0B41}" type="parTrans" cxnId="{1F7C6AC4-64F2-46AE-83CE-BF8417512567}">
      <dgm:prSet/>
      <dgm:spPr/>
      <dgm:t>
        <a:bodyPr/>
        <a:lstStyle/>
        <a:p>
          <a:endParaRPr lang="en-US" sz="2000"/>
        </a:p>
      </dgm:t>
    </dgm:pt>
    <dgm:pt modelId="{71807F6D-FACF-41AE-B46A-FFE4B1447377}" type="sibTrans" cxnId="{1F7C6AC4-64F2-46AE-83CE-BF8417512567}">
      <dgm:prSet/>
      <dgm:spPr/>
      <dgm:t>
        <a:bodyPr/>
        <a:lstStyle/>
        <a:p>
          <a:endParaRPr lang="en-US" sz="2000"/>
        </a:p>
      </dgm:t>
    </dgm:pt>
    <dgm:pt modelId="{9EB409CC-2999-40A6-894C-28E5A6E8C5D3}" type="pres">
      <dgm:prSet presAssocID="{5AD412C7-6867-40B4-BEB1-1CF01D41BAD5}" presName="Name0" presStyleCnt="0">
        <dgm:presLayoutVars>
          <dgm:dir/>
          <dgm:resizeHandles val="exact"/>
        </dgm:presLayoutVars>
      </dgm:prSet>
      <dgm:spPr/>
    </dgm:pt>
    <dgm:pt modelId="{BE05D4FC-5AD5-44CF-8D21-DC576A910A83}" type="pres">
      <dgm:prSet presAssocID="{203E20A8-87D8-4CB8-99C6-CFC8B9FD40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F0CC7-C872-4FB6-ABEC-64307425BEC5}" type="pres">
      <dgm:prSet presAssocID="{18D0A3AF-0B81-4A94-ACFC-EA1DC22C652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C87C681-4103-4C98-902D-5E822E030111}" type="pres">
      <dgm:prSet presAssocID="{18D0A3AF-0B81-4A94-ACFC-EA1DC22C652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CAC00CD-DA4D-4D95-AFC2-89ED13575A29}" type="pres">
      <dgm:prSet presAssocID="{0BE0750C-4DC2-41FA-8CB7-4E5D2775EA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A832A-A528-4B8F-8C6D-6B558BF79FCF}" type="pres">
      <dgm:prSet presAssocID="{051F93F8-94D7-40D5-A549-CAEEA4AC325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63FDA5F-80C3-45C4-9481-31B95EA24890}" type="pres">
      <dgm:prSet presAssocID="{051F93F8-94D7-40D5-A549-CAEEA4AC325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C48271D-4BAA-4FBD-8D90-3C00341BDBEF}" type="pres">
      <dgm:prSet presAssocID="{FFBE4BF2-1501-4B21-A105-9A0C0E25E3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176038-B8A9-4F38-B3AB-73951EDACCC0}" type="presOf" srcId="{051F93F8-94D7-40D5-A549-CAEEA4AC3254}" destId="{598A832A-A528-4B8F-8C6D-6B558BF79FCF}" srcOrd="0" destOrd="0" presId="urn:microsoft.com/office/officeart/2005/8/layout/process1"/>
    <dgm:cxn modelId="{CE0984CF-D728-47CF-94B0-13550A008298}" type="presOf" srcId="{18D0A3AF-0B81-4A94-ACFC-EA1DC22C652C}" destId="{3C87C681-4103-4C98-902D-5E822E030111}" srcOrd="1" destOrd="0" presId="urn:microsoft.com/office/officeart/2005/8/layout/process1"/>
    <dgm:cxn modelId="{CDBEC7B9-5A38-4904-A6F7-7C047BDAD3DC}" srcId="{5AD412C7-6867-40B4-BEB1-1CF01D41BAD5}" destId="{0BE0750C-4DC2-41FA-8CB7-4E5D2775EAAB}" srcOrd="1" destOrd="0" parTransId="{60E91C8D-BC92-40D4-9690-203FBE3D547F}" sibTransId="{051F93F8-94D7-40D5-A549-CAEEA4AC3254}"/>
    <dgm:cxn modelId="{9F455BE6-D1D3-4236-9F88-D562EB1C6675}" srcId="{5AD412C7-6867-40B4-BEB1-1CF01D41BAD5}" destId="{203E20A8-87D8-4CB8-99C6-CFC8B9FD402A}" srcOrd="0" destOrd="0" parTransId="{1E06F249-FB3E-4D56-9305-61DBFEEB6F14}" sibTransId="{18D0A3AF-0B81-4A94-ACFC-EA1DC22C652C}"/>
    <dgm:cxn modelId="{5C411119-2329-46ED-9B7F-769D06BAC527}" type="presOf" srcId="{5AD412C7-6867-40B4-BEB1-1CF01D41BAD5}" destId="{9EB409CC-2999-40A6-894C-28E5A6E8C5D3}" srcOrd="0" destOrd="0" presId="urn:microsoft.com/office/officeart/2005/8/layout/process1"/>
    <dgm:cxn modelId="{2E3068B7-F638-4CD8-A677-5DC4CCF1AF5C}" type="presOf" srcId="{051F93F8-94D7-40D5-A549-CAEEA4AC3254}" destId="{263FDA5F-80C3-45C4-9481-31B95EA24890}" srcOrd="1" destOrd="0" presId="urn:microsoft.com/office/officeart/2005/8/layout/process1"/>
    <dgm:cxn modelId="{8B477948-C16A-4CA8-9F72-8EFBC23AA200}" type="presOf" srcId="{18D0A3AF-0B81-4A94-ACFC-EA1DC22C652C}" destId="{28EF0CC7-C872-4FB6-ABEC-64307425BEC5}" srcOrd="0" destOrd="0" presId="urn:microsoft.com/office/officeart/2005/8/layout/process1"/>
    <dgm:cxn modelId="{3EDAE996-B2E3-4A9E-93DD-7F593D8DF53F}" type="presOf" srcId="{0BE0750C-4DC2-41FA-8CB7-4E5D2775EAAB}" destId="{ECAC00CD-DA4D-4D95-AFC2-89ED13575A29}" srcOrd="0" destOrd="0" presId="urn:microsoft.com/office/officeart/2005/8/layout/process1"/>
    <dgm:cxn modelId="{147960B4-9728-4723-B420-2918B0A5AA58}" type="presOf" srcId="{203E20A8-87D8-4CB8-99C6-CFC8B9FD402A}" destId="{BE05D4FC-5AD5-44CF-8D21-DC576A910A83}" srcOrd="0" destOrd="0" presId="urn:microsoft.com/office/officeart/2005/8/layout/process1"/>
    <dgm:cxn modelId="{1F7C6AC4-64F2-46AE-83CE-BF8417512567}" srcId="{5AD412C7-6867-40B4-BEB1-1CF01D41BAD5}" destId="{FFBE4BF2-1501-4B21-A105-9A0C0E25E3F0}" srcOrd="2" destOrd="0" parTransId="{35CE0AE0-8017-46C0-81B1-75A910CF0B41}" sibTransId="{71807F6D-FACF-41AE-B46A-FFE4B1447377}"/>
    <dgm:cxn modelId="{B54CA453-753D-41B7-A48E-E3255692CAA1}" type="presOf" srcId="{FFBE4BF2-1501-4B21-A105-9A0C0E25E3F0}" destId="{6C48271D-4BAA-4FBD-8D90-3C00341BDBEF}" srcOrd="0" destOrd="0" presId="urn:microsoft.com/office/officeart/2005/8/layout/process1"/>
    <dgm:cxn modelId="{EF6754CD-0A28-422F-9E8F-49ACB343608B}" type="presParOf" srcId="{9EB409CC-2999-40A6-894C-28E5A6E8C5D3}" destId="{BE05D4FC-5AD5-44CF-8D21-DC576A910A83}" srcOrd="0" destOrd="0" presId="urn:microsoft.com/office/officeart/2005/8/layout/process1"/>
    <dgm:cxn modelId="{A2A349B9-4B7E-482C-8A7F-C03BF57EAA17}" type="presParOf" srcId="{9EB409CC-2999-40A6-894C-28E5A6E8C5D3}" destId="{28EF0CC7-C872-4FB6-ABEC-64307425BEC5}" srcOrd="1" destOrd="0" presId="urn:microsoft.com/office/officeart/2005/8/layout/process1"/>
    <dgm:cxn modelId="{6B342F4C-4D0A-4F44-BC54-C379BFA13240}" type="presParOf" srcId="{28EF0CC7-C872-4FB6-ABEC-64307425BEC5}" destId="{3C87C681-4103-4C98-902D-5E822E030111}" srcOrd="0" destOrd="0" presId="urn:microsoft.com/office/officeart/2005/8/layout/process1"/>
    <dgm:cxn modelId="{87B96C95-7367-479C-AD58-AFEC5988F0B9}" type="presParOf" srcId="{9EB409CC-2999-40A6-894C-28E5A6E8C5D3}" destId="{ECAC00CD-DA4D-4D95-AFC2-89ED13575A29}" srcOrd="2" destOrd="0" presId="urn:microsoft.com/office/officeart/2005/8/layout/process1"/>
    <dgm:cxn modelId="{4CB8ACC2-320B-4D72-B6C9-3195162695FA}" type="presParOf" srcId="{9EB409CC-2999-40A6-894C-28E5A6E8C5D3}" destId="{598A832A-A528-4B8F-8C6D-6B558BF79FCF}" srcOrd="3" destOrd="0" presId="urn:microsoft.com/office/officeart/2005/8/layout/process1"/>
    <dgm:cxn modelId="{39F2C60A-97E2-49F9-A7FC-1EAD2956B6FE}" type="presParOf" srcId="{598A832A-A528-4B8F-8C6D-6B558BF79FCF}" destId="{263FDA5F-80C3-45C4-9481-31B95EA24890}" srcOrd="0" destOrd="0" presId="urn:microsoft.com/office/officeart/2005/8/layout/process1"/>
    <dgm:cxn modelId="{B22CBC5E-729F-4905-8A6B-B4BC07781AD6}" type="presParOf" srcId="{9EB409CC-2999-40A6-894C-28E5A6E8C5D3}" destId="{6C48271D-4BAA-4FBD-8D90-3C00341BDBE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5D4FC-5AD5-44CF-8D21-DC576A910A83}">
      <dsp:nvSpPr>
        <dsp:cNvPr id="0" name=""/>
        <dsp:cNvSpPr/>
      </dsp:nvSpPr>
      <dsp:spPr>
        <a:xfrm>
          <a:off x="10233" y="2734"/>
          <a:ext cx="3058656" cy="32115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If the </a:t>
          </a:r>
          <a:r>
            <a:rPr lang="en-US" sz="2800" b="1" kern="1200" dirty="0"/>
            <a:t>Superior </a:t>
          </a:r>
          <a:r>
            <a:rPr lang="en-US" sz="2800" kern="1200" dirty="0"/>
            <a:t>party </a:t>
          </a:r>
          <a:r>
            <a:rPr lang="en-US" sz="2800" b="0" kern="1200" dirty="0"/>
            <a:t>behaves</a:t>
          </a:r>
          <a:r>
            <a:rPr lang="en-US" sz="2800" b="1" kern="1200" dirty="0"/>
            <a:t> </a:t>
          </a:r>
          <a:r>
            <a:rPr lang="en-US" sz="2800" kern="1200" dirty="0"/>
            <a:t>with </a:t>
          </a:r>
          <a:r>
            <a:rPr lang="en-US" sz="2800" b="1" kern="1200" dirty="0"/>
            <a:t>sincerity, benevolence, and genuine concern for others</a:t>
          </a:r>
          <a:r>
            <a:rPr lang="en-US" sz="2800" kern="1200" dirty="0"/>
            <a:t> </a:t>
          </a:r>
        </a:p>
      </dsp:txBody>
      <dsp:txXfrm>
        <a:off x="99818" y="92319"/>
        <a:ext cx="2879486" cy="3032418"/>
      </dsp:txXfrm>
    </dsp:sp>
    <dsp:sp modelId="{28EF0CC7-C872-4FB6-ABEC-64307425BEC5}">
      <dsp:nvSpPr>
        <dsp:cNvPr id="0" name=""/>
        <dsp:cNvSpPr/>
      </dsp:nvSpPr>
      <dsp:spPr>
        <a:xfrm>
          <a:off x="3374755" y="1229255"/>
          <a:ext cx="648435" cy="75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374755" y="1380964"/>
        <a:ext cx="453905" cy="455128"/>
      </dsp:txXfrm>
    </dsp:sp>
    <dsp:sp modelId="{ECAC00CD-DA4D-4D95-AFC2-89ED13575A29}">
      <dsp:nvSpPr>
        <dsp:cNvPr id="0" name=""/>
        <dsp:cNvSpPr/>
      </dsp:nvSpPr>
      <dsp:spPr>
        <a:xfrm>
          <a:off x="4292351" y="2734"/>
          <a:ext cx="3058656" cy="3211588"/>
        </a:xfrm>
        <a:prstGeom prst="roundRect">
          <a:avLst>
            <a:gd name="adj" fmla="val 10000"/>
          </a:avLst>
        </a:prstGeom>
        <a:solidFill>
          <a:schemeClr val="accent3">
            <a:hueOff val="3354610"/>
            <a:satOff val="-4140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ym typeface="Wingdings" panose="05000000000000000000" pitchFamily="2" charset="2"/>
            </a:rPr>
            <a:t>Inferior </a:t>
          </a:r>
          <a:r>
            <a:rPr lang="en-US" sz="3200" kern="1200" dirty="0">
              <a:sym typeface="Wingdings" panose="05000000000000000000" pitchFamily="2" charset="2"/>
            </a:rPr>
            <a:t>party will respond with </a:t>
          </a:r>
          <a:r>
            <a:rPr lang="en-US" sz="3200" b="1" kern="1200" dirty="0">
              <a:sym typeface="Wingdings" panose="05000000000000000000" pitchFamily="2" charset="2"/>
            </a:rPr>
            <a:t>deference and obedience</a:t>
          </a:r>
          <a:endParaRPr lang="en-US" sz="3200" b="1" kern="1200" dirty="0"/>
        </a:p>
      </dsp:txBody>
      <dsp:txXfrm>
        <a:off x="4381936" y="92319"/>
        <a:ext cx="2879486" cy="3032418"/>
      </dsp:txXfrm>
    </dsp:sp>
    <dsp:sp modelId="{598A832A-A528-4B8F-8C6D-6B558BF79FCF}">
      <dsp:nvSpPr>
        <dsp:cNvPr id="0" name=""/>
        <dsp:cNvSpPr/>
      </dsp:nvSpPr>
      <dsp:spPr>
        <a:xfrm>
          <a:off x="7656873" y="1229255"/>
          <a:ext cx="648435" cy="75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09220"/>
            <a:satOff val="-8281"/>
            <a:lumOff val="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656873" y="1380964"/>
        <a:ext cx="453905" cy="455128"/>
      </dsp:txXfrm>
    </dsp:sp>
    <dsp:sp modelId="{6C48271D-4BAA-4FBD-8D90-3C00341BDBEF}">
      <dsp:nvSpPr>
        <dsp:cNvPr id="0" name=""/>
        <dsp:cNvSpPr/>
      </dsp:nvSpPr>
      <dsp:spPr>
        <a:xfrm>
          <a:off x="8574470" y="2734"/>
          <a:ext cx="3058656" cy="3211588"/>
        </a:xfrm>
        <a:prstGeom prst="roundRect">
          <a:avLst>
            <a:gd name="adj" fmla="val 10000"/>
          </a:avLst>
        </a:prstGeom>
        <a:solidFill>
          <a:schemeClr val="accent3">
            <a:hueOff val="6709220"/>
            <a:satOff val="-8281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/>
            <a:t>Harmony</a:t>
          </a:r>
        </a:p>
      </dsp:txBody>
      <dsp:txXfrm>
        <a:off x="8664055" y="92319"/>
        <a:ext cx="2879486" cy="3032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77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4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0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1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4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7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90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76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83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8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45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6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20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3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34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65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1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5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0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3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4/3/2018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6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4/3/2018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0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4/3/2018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2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2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041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4/3/2018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886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36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Confucius / Confucianism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6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74676"/>
            <a:ext cx="9509760" cy="1088136"/>
          </a:xfrm>
        </p:spPr>
        <p:txBody>
          <a:bodyPr>
            <a:normAutofit/>
          </a:bodyPr>
          <a:lstStyle/>
          <a:p>
            <a:r>
              <a:rPr lang="en-US" sz="4400" b="1"/>
              <a:t>Confucianism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8" y="1380744"/>
            <a:ext cx="11289792" cy="4849368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Believes in the cultivation of “</a:t>
            </a:r>
            <a:r>
              <a:rPr lang="en-US" sz="3600" b="1" dirty="0" err="1"/>
              <a:t>ren</a:t>
            </a:r>
            <a:r>
              <a:rPr lang="en-US" sz="3600" b="1" dirty="0"/>
              <a:t>” </a:t>
            </a:r>
          </a:p>
          <a:p>
            <a:pPr lvl="1"/>
            <a:r>
              <a:rPr lang="en-US" sz="3200" dirty="0"/>
              <a:t>Human virtue </a:t>
            </a:r>
          </a:p>
          <a:p>
            <a:pPr lvl="1"/>
            <a:r>
              <a:rPr lang="en-US" sz="3200" dirty="0"/>
              <a:t>Translated as “</a:t>
            </a:r>
            <a:r>
              <a:rPr lang="en-US" sz="3200" i="1" dirty="0"/>
              <a:t>human-heartedness, benevolence, goodness, nobility of heart, humanity</a:t>
            </a:r>
            <a:r>
              <a:rPr lang="en-US" sz="3200" dirty="0"/>
              <a:t>”</a:t>
            </a:r>
          </a:p>
          <a:p>
            <a:pPr lvl="1"/>
            <a:r>
              <a:rPr lang="en-US" sz="3200" dirty="0"/>
              <a:t>Humans are all born with </a:t>
            </a:r>
            <a:r>
              <a:rPr lang="en-US" sz="3200" dirty="0" err="1"/>
              <a:t>ren</a:t>
            </a:r>
            <a:r>
              <a:rPr lang="en-US" sz="3200" dirty="0"/>
              <a:t>, and are intrinsically good </a:t>
            </a:r>
            <a:endParaRPr lang="en-US" sz="3200" dirty="0">
              <a:sym typeface="Wingdings" panose="05000000000000000000" pitchFamily="2" charset="2"/>
            </a:endParaRPr>
          </a:p>
          <a:p>
            <a:pPr lvl="2"/>
            <a:r>
              <a:rPr lang="en-US" sz="3000" i="1" dirty="0">
                <a:sym typeface="Wingdings" panose="05000000000000000000" pitchFamily="2" charset="2"/>
              </a:rPr>
              <a:t>negative leaning and experiences suppress the good nature</a:t>
            </a:r>
            <a:endParaRPr lang="en-US" sz="3000" i="1" dirty="0"/>
          </a:p>
          <a:p>
            <a:pPr lvl="1"/>
            <a:r>
              <a:rPr lang="en-US" sz="3200" b="1" dirty="0"/>
              <a:t>Essential ingredient of a tranquil society </a:t>
            </a:r>
          </a:p>
          <a:p>
            <a:pPr lvl="1"/>
            <a:r>
              <a:rPr lang="en-US" sz="3200" dirty="0"/>
              <a:t>Ren relies on 2 people 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7741920" y="1040892"/>
            <a:ext cx="195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ＭＳ ゴシック" panose="020B0609070205080204" pitchFamily="49" charset="-128"/>
                <a:cs typeface="+mn-cs"/>
              </a:rPr>
              <a:t>	</a:t>
            </a:r>
            <a:r>
              <a:rPr kumimoji="0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ＭＳ ゴシック" panose="020B0609070205080204" pitchFamily="49" charset="-128"/>
                <a:cs typeface="+mn-cs"/>
              </a:rPr>
              <a:t>仁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-144780"/>
            <a:ext cx="9509760" cy="1088136"/>
          </a:xfrm>
        </p:spPr>
        <p:txBody>
          <a:bodyPr>
            <a:normAutofit/>
          </a:bodyPr>
          <a:lstStyle/>
          <a:p>
            <a:r>
              <a:rPr lang="en-US" sz="5400" b="1" dirty="0"/>
              <a:t>Confucianism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121664"/>
            <a:ext cx="11582400" cy="542544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History &amp; education </a:t>
            </a:r>
          </a:p>
          <a:p>
            <a:pPr lvl="1"/>
            <a:r>
              <a:rPr lang="en-US" sz="3400" dirty="0"/>
              <a:t>Studying history is important to learn from the model of great rulers </a:t>
            </a:r>
          </a:p>
          <a:p>
            <a:pPr lvl="1"/>
            <a:r>
              <a:rPr lang="en-US" sz="3400" dirty="0"/>
              <a:t>Education is important </a:t>
            </a:r>
          </a:p>
          <a:p>
            <a:r>
              <a:rPr lang="en-US" sz="3600" b="1" dirty="0"/>
              <a:t>Patriarchy</a:t>
            </a:r>
          </a:p>
          <a:p>
            <a:pPr lvl="1"/>
            <a:r>
              <a:rPr lang="en-US" sz="3400" dirty="0"/>
              <a:t>The universe/cosmos is hierarchical and gendered </a:t>
            </a:r>
          </a:p>
          <a:p>
            <a:pPr lvl="2"/>
            <a:r>
              <a:rPr lang="en-US" sz="2900" dirty="0"/>
              <a:t>Heaven </a:t>
            </a:r>
            <a:r>
              <a:rPr lang="en-US" sz="2900" dirty="0">
                <a:sym typeface="Wingdings" panose="05000000000000000000" pitchFamily="2" charset="2"/>
              </a:rPr>
              <a:t> male</a:t>
            </a:r>
          </a:p>
          <a:p>
            <a:pPr lvl="2"/>
            <a:r>
              <a:rPr lang="en-US" sz="2900" dirty="0">
                <a:sym typeface="Wingdings" panose="05000000000000000000" pitchFamily="2" charset="2"/>
              </a:rPr>
              <a:t>Earth  female </a:t>
            </a:r>
          </a:p>
          <a:p>
            <a:pPr lvl="1"/>
            <a:r>
              <a:rPr lang="en-US" sz="3400" dirty="0">
                <a:sym typeface="Wingdings" panose="05000000000000000000" pitchFamily="2" charset="2"/>
              </a:rPr>
              <a:t>Justifies female subordination to male. </a:t>
            </a:r>
          </a:p>
          <a:p>
            <a:pPr lvl="1"/>
            <a:r>
              <a:rPr lang="en-US" sz="3400" dirty="0">
                <a:sym typeface="Wingdings" panose="05000000000000000000" pitchFamily="2" charset="2"/>
              </a:rPr>
              <a:t>Educate girls so they could better serve their husbands </a:t>
            </a:r>
          </a:p>
          <a:p>
            <a:pPr lvl="1"/>
            <a:r>
              <a:rPr lang="en-US" sz="3400" dirty="0">
                <a:sym typeface="Wingdings" panose="05000000000000000000" pitchFamily="2" charset="2"/>
              </a:rPr>
              <a:t>Educate boys so they could be better contributors to society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289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74676"/>
            <a:ext cx="9509760" cy="1088136"/>
          </a:xfrm>
        </p:spPr>
        <p:txBody>
          <a:bodyPr>
            <a:normAutofit/>
          </a:bodyPr>
          <a:lstStyle/>
          <a:p>
            <a:r>
              <a:rPr lang="en-US" sz="4400" b="1"/>
              <a:t>Confucianism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788" y="1162812"/>
            <a:ext cx="10265664" cy="5413248"/>
          </a:xfrm>
        </p:spPr>
        <p:txBody>
          <a:bodyPr>
            <a:normAutofit/>
          </a:bodyPr>
          <a:lstStyle/>
          <a:p>
            <a:r>
              <a:rPr lang="en-US" sz="4000" b="1" dirty="0"/>
              <a:t>filial piety (</a:t>
            </a:r>
            <a:r>
              <a:rPr lang="en-US" sz="4000" b="1" dirty="0" err="1"/>
              <a:t>xiào</a:t>
            </a:r>
            <a:r>
              <a:rPr lang="en-US" sz="4000" b="1" dirty="0"/>
              <a:t>)</a:t>
            </a:r>
          </a:p>
          <a:p>
            <a:pPr lvl="1"/>
            <a:r>
              <a:rPr lang="en-US" sz="3200" dirty="0"/>
              <a:t>Virtue of respect for one’s parents, elders, and ancestors </a:t>
            </a:r>
          </a:p>
          <a:p>
            <a:pPr lvl="2"/>
            <a:r>
              <a:rPr lang="en-US" sz="3200" i="1" dirty="0"/>
              <a:t>Obeying your parents in life, taking care of them in old age, and honoring them in death </a:t>
            </a:r>
          </a:p>
          <a:p>
            <a:pPr lvl="2"/>
            <a:r>
              <a:rPr lang="en-US" sz="3200" i="1" dirty="0"/>
              <a:t>Ultimate duty in life </a:t>
            </a:r>
          </a:p>
          <a:p>
            <a:pPr lvl="1"/>
            <a:r>
              <a:rPr lang="en-US" sz="3200" dirty="0"/>
              <a:t>Relates to the 5 unequal relationships  </a:t>
            </a:r>
          </a:p>
          <a:p>
            <a:pPr lvl="2"/>
            <a:r>
              <a:rPr lang="en-US" sz="3200" dirty="0"/>
              <a:t>The family is the center and model for society </a:t>
            </a:r>
          </a:p>
          <a:p>
            <a:pPr lvl="2"/>
            <a:r>
              <a:rPr lang="en-US" sz="3200" dirty="0">
                <a:sym typeface="Wingdings" panose="05000000000000000000" pitchFamily="2" charset="2"/>
              </a:rPr>
              <a:t>Ruler  father of the nation</a:t>
            </a:r>
          </a:p>
          <a:p>
            <a:pPr lvl="2"/>
            <a:r>
              <a:rPr lang="en-US" sz="3200" dirty="0">
                <a:sym typeface="Wingdings" panose="05000000000000000000" pitchFamily="2" charset="2"/>
              </a:rPr>
              <a:t>Subject  children </a:t>
            </a:r>
          </a:p>
          <a:p>
            <a:pPr lvl="2"/>
            <a:endParaRPr lang="en-US" sz="3200" dirty="0"/>
          </a:p>
          <a:p>
            <a:pPr lvl="2"/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92608" y="1380744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孝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67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74676"/>
            <a:ext cx="9509760" cy="1088136"/>
          </a:xfrm>
        </p:spPr>
        <p:txBody>
          <a:bodyPr>
            <a:normAutofit/>
          </a:bodyPr>
          <a:lstStyle/>
          <a:p>
            <a:r>
              <a:rPr lang="en-US" sz="4400" b="1"/>
              <a:t>Confucianism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788" y="1162812"/>
            <a:ext cx="10265664" cy="5413248"/>
          </a:xfrm>
        </p:spPr>
        <p:txBody>
          <a:bodyPr>
            <a:normAutofit/>
          </a:bodyPr>
          <a:lstStyle/>
          <a:p>
            <a:r>
              <a:rPr lang="en-US" sz="4000" b="1" dirty="0"/>
              <a:t>filial piety (</a:t>
            </a:r>
            <a:r>
              <a:rPr lang="en-US" sz="4000" b="1" dirty="0" err="1"/>
              <a:t>xiào</a:t>
            </a:r>
            <a:r>
              <a:rPr lang="en-US" sz="4000" b="1" dirty="0"/>
              <a:t>)</a:t>
            </a:r>
          </a:p>
          <a:p>
            <a:pPr lvl="1"/>
            <a:r>
              <a:rPr lang="en-US" sz="3200" dirty="0"/>
              <a:t>Virtue of respect for one’s parents, elders, and ancestors </a:t>
            </a:r>
          </a:p>
          <a:p>
            <a:pPr lvl="2"/>
            <a:r>
              <a:rPr lang="en-US" sz="3200" i="1" dirty="0"/>
              <a:t>Obeying your parents in life, taking care of them in old age, and honoring them in death </a:t>
            </a:r>
          </a:p>
          <a:p>
            <a:pPr lvl="2"/>
            <a:r>
              <a:rPr lang="en-US" sz="3200" i="1" dirty="0"/>
              <a:t>Ultimate duty in life </a:t>
            </a:r>
          </a:p>
          <a:p>
            <a:pPr lvl="1"/>
            <a:r>
              <a:rPr lang="en-US" sz="3200" dirty="0"/>
              <a:t>Relates to the 5 unequal relationships  </a:t>
            </a:r>
          </a:p>
          <a:p>
            <a:pPr lvl="2"/>
            <a:r>
              <a:rPr lang="en-US" sz="3200" dirty="0"/>
              <a:t>The family is the center and model for society </a:t>
            </a:r>
          </a:p>
          <a:p>
            <a:pPr lvl="2"/>
            <a:r>
              <a:rPr lang="en-US" sz="3200" dirty="0">
                <a:sym typeface="Wingdings" panose="05000000000000000000" pitchFamily="2" charset="2"/>
              </a:rPr>
              <a:t>Ruler  father of the nation</a:t>
            </a:r>
          </a:p>
          <a:p>
            <a:pPr lvl="2"/>
            <a:r>
              <a:rPr lang="en-US" sz="3200" dirty="0">
                <a:sym typeface="Wingdings" panose="05000000000000000000" pitchFamily="2" charset="2"/>
              </a:rPr>
              <a:t>Subject  children </a:t>
            </a:r>
          </a:p>
          <a:p>
            <a:pPr lvl="2"/>
            <a:endParaRPr lang="en-US" sz="3200" dirty="0"/>
          </a:p>
          <a:p>
            <a:pPr lvl="2"/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92608" y="1380744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孝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23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74676"/>
            <a:ext cx="9509760" cy="1088136"/>
          </a:xfrm>
        </p:spPr>
        <p:txBody>
          <a:bodyPr>
            <a:normAutofit/>
          </a:bodyPr>
          <a:lstStyle/>
          <a:p>
            <a:r>
              <a:rPr lang="en-US" sz="4400" b="1"/>
              <a:t>Confucianism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788" y="1162812"/>
            <a:ext cx="10265664" cy="541324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Does Confucianism have a fundamentally optimistic or pessimistic view of human nature?</a:t>
            </a:r>
          </a:p>
          <a:p>
            <a:endParaRPr lang="en-US" sz="4000" b="1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3200" dirty="0"/>
          </a:p>
          <a:p>
            <a:pPr lvl="2"/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92608" y="1380744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孝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8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74676"/>
            <a:ext cx="9509760" cy="1088136"/>
          </a:xfrm>
        </p:spPr>
        <p:txBody>
          <a:bodyPr>
            <a:normAutofit/>
          </a:bodyPr>
          <a:lstStyle/>
          <a:p>
            <a:r>
              <a:rPr lang="en-US" sz="4400" b="1" dirty="0"/>
              <a:t>Confucianism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788" y="1162812"/>
            <a:ext cx="10265664" cy="541324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Read 437-438</a:t>
            </a:r>
          </a:p>
          <a:p>
            <a:r>
              <a:rPr lang="en-US" sz="4000" b="1" dirty="0" smtClean="0">
                <a:sym typeface="Wingdings" panose="05000000000000000000" pitchFamily="2" charset="2"/>
              </a:rPr>
              <a:t>Pay close attention to the footnotes</a:t>
            </a:r>
          </a:p>
          <a:p>
            <a:r>
              <a:rPr lang="en-US" sz="4000" b="1" dirty="0" smtClean="0">
                <a:sym typeface="Wingdings" panose="05000000000000000000" pitchFamily="2" charset="2"/>
              </a:rPr>
              <a:t>Reflect on each maxim and make sure you can paraphrase them if called upon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3200" dirty="0"/>
          </a:p>
          <a:p>
            <a:pPr lvl="2"/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92608" y="1380744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孝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464" y="3136269"/>
            <a:ext cx="13833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ＭＳ ゴシック" panose="020B0609070205080204" pitchFamily="49" charset="-128"/>
                <a:cs typeface="+mn-cs"/>
              </a:rPr>
              <a:t>仁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9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7" y="-254341"/>
            <a:ext cx="9509760" cy="1088136"/>
          </a:xfrm>
        </p:spPr>
        <p:txBody>
          <a:bodyPr>
            <a:normAutofit/>
          </a:bodyPr>
          <a:lstStyle/>
          <a:p>
            <a:r>
              <a:rPr lang="en-US" sz="4000" b="1" dirty="0"/>
              <a:t>Confucianism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656" y="1648967"/>
            <a:ext cx="2247451" cy="3981897"/>
          </a:xfrm>
          <a:prstGeom prst="rect">
            <a:avLst/>
          </a:prstGeom>
        </p:spPr>
      </p:pic>
      <p:pic>
        <p:nvPicPr>
          <p:cNvPr id="1026" name="Picture 2" descr="https://upload.wikimedia.org/wikipedia/commons/thumb/c/ca/Chinese_plain_5c._BC-en.svg/500px-Chinese_plain_5c._BC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68" y="121920"/>
            <a:ext cx="5336535" cy="360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C8118-7492-40A3-9E82-3B08A6DCA5B5}"/>
              </a:ext>
            </a:extLst>
          </p:cNvPr>
          <p:cNvSpPr txBox="1"/>
          <p:nvPr/>
        </p:nvSpPr>
        <p:spPr>
          <a:xfrm>
            <a:off x="3891212" y="37760"/>
            <a:ext cx="1333383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Arial"/>
              </a:rPr>
              <a:t>儒教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071" y="3784567"/>
            <a:ext cx="105133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Lived during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Spring and Autumn Period / Warring Period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 China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Lots of chaos, violence,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different kingdoms/states fighting each other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From a aristocratic family in the state of Lu (N. China)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Believed he discovered the solution for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 harmony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869" y="745168"/>
            <a:ext cx="5178925" cy="286903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Called "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Rú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jiào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"  -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Ruism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65760" lvl="1" indent="0">
              <a:buNone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Rú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: scholar </a:t>
            </a:r>
          </a:p>
          <a:p>
            <a:pPr marL="365760" lvl="1" indent="0">
              <a:buNone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jiào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: doctrine/religion</a:t>
            </a:r>
          </a:p>
          <a:p>
            <a:pPr marL="45720" indent="0">
              <a:buNone/>
            </a:pPr>
            <a:r>
              <a:rPr lang="en-US" sz="2800" b="1" dirty="0"/>
              <a:t>Founder: </a:t>
            </a:r>
            <a:r>
              <a:rPr lang="en-US" sz="2800" dirty="0" err="1"/>
              <a:t>Kongzi</a:t>
            </a:r>
            <a:r>
              <a:rPr lang="en-US" sz="2800" dirty="0"/>
              <a:t> (Master Kong)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Confucius </a:t>
            </a:r>
            <a:r>
              <a:rPr lang="en-US" sz="2400" dirty="0"/>
              <a:t>(Latinized)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800" dirty="0"/>
              <a:t>551 BCE – 479 BCE</a:t>
            </a:r>
          </a:p>
        </p:txBody>
      </p:sp>
    </p:spTree>
    <p:extLst>
      <p:ext uri="{BB962C8B-B14F-4D97-AF65-F5344CB8AC3E}">
        <p14:creationId xmlns:p14="http://schemas.microsoft.com/office/powerpoint/2010/main" val="33530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7" y="-254341"/>
            <a:ext cx="9509760" cy="1088136"/>
          </a:xfrm>
        </p:spPr>
        <p:txBody>
          <a:bodyPr>
            <a:normAutofit/>
          </a:bodyPr>
          <a:lstStyle/>
          <a:p>
            <a:r>
              <a:rPr lang="en-US" sz="4000" b="1" dirty="0"/>
              <a:t>Confucianism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333" y="2055921"/>
            <a:ext cx="2247451" cy="3981897"/>
          </a:xfrm>
          <a:prstGeom prst="rect">
            <a:avLst/>
          </a:prstGeom>
        </p:spPr>
      </p:pic>
      <p:pic>
        <p:nvPicPr>
          <p:cNvPr id="1026" name="Picture 2" descr="https://upload.wikimedia.org/wikipedia/commons/thumb/c/ca/Chinese_plain_5c._BC-en.svg/500px-Chinese_plain_5c._BC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04" y="121921"/>
            <a:ext cx="5203199" cy="35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C8118-7492-40A3-9E82-3B08A6DCA5B5}"/>
              </a:ext>
            </a:extLst>
          </p:cNvPr>
          <p:cNvSpPr txBox="1"/>
          <p:nvPr/>
        </p:nvSpPr>
        <p:spPr>
          <a:xfrm>
            <a:off x="3891212" y="37760"/>
            <a:ext cx="1333383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Arial"/>
              </a:rPr>
              <a:t>儒教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071" y="4301074"/>
            <a:ext cx="105133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Lived during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Spring and Autumn Period / Warring Period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 China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Lots of chaos, violence,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different kingdoms/states fighting each other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From a aristocratic family in the state of Lu (N. China)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Believed he discovered the solution for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 harmony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118" y="783710"/>
            <a:ext cx="5129839" cy="286903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In Mandarin: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Rú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jiào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"  -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Ruism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65760" lvl="1" indent="0">
              <a:buNone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Rú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: scholar </a:t>
            </a:r>
          </a:p>
          <a:p>
            <a:pPr marL="365760" lvl="1" indent="0">
              <a:buNone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jiào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: doctrine/religion</a:t>
            </a:r>
          </a:p>
          <a:p>
            <a:pPr marL="45720" indent="0">
              <a:buNone/>
            </a:pPr>
            <a:r>
              <a:rPr lang="en-US" sz="2800" b="1" dirty="0"/>
              <a:t>Founder: </a:t>
            </a:r>
            <a:r>
              <a:rPr lang="en-US" sz="2800" dirty="0" err="1" smtClean="0"/>
              <a:t>Kongzi</a:t>
            </a:r>
            <a:r>
              <a:rPr lang="en-US" sz="2800" dirty="0"/>
              <a:t>/ "</a:t>
            </a:r>
            <a:r>
              <a:rPr lang="en-US" sz="2800" dirty="0" err="1"/>
              <a:t>Kǒng</a:t>
            </a:r>
            <a:r>
              <a:rPr lang="en-US" sz="2800" dirty="0"/>
              <a:t> </a:t>
            </a:r>
            <a:r>
              <a:rPr lang="en-US" sz="2800" dirty="0" err="1"/>
              <a:t>Fūzǐ</a:t>
            </a:r>
            <a:r>
              <a:rPr lang="en-US" sz="2800" dirty="0"/>
              <a:t>" (</a:t>
            </a:r>
            <a:r>
              <a:rPr lang="ja-JP" altLang="en-US" sz="2800" dirty="0"/>
              <a:t>孔夫子</a:t>
            </a:r>
            <a:r>
              <a:rPr lang="en-US" altLang="ja-JP" sz="2800" dirty="0"/>
              <a:t>, </a:t>
            </a:r>
            <a:r>
              <a:rPr lang="en-US" sz="2800" dirty="0" smtClean="0"/>
              <a:t>Master </a:t>
            </a:r>
            <a:r>
              <a:rPr lang="en-US" sz="2800" dirty="0"/>
              <a:t>Kong)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Confucius </a:t>
            </a:r>
            <a:r>
              <a:rPr lang="en-US" sz="2400" dirty="0"/>
              <a:t>(Latinized)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800" dirty="0"/>
              <a:t>551 BCE – 479 BCE</a:t>
            </a:r>
          </a:p>
        </p:txBody>
      </p:sp>
    </p:spTree>
    <p:extLst>
      <p:ext uri="{BB962C8B-B14F-4D97-AF65-F5344CB8AC3E}">
        <p14:creationId xmlns:p14="http://schemas.microsoft.com/office/powerpoint/2010/main" val="7321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8535"/>
            <a:ext cx="4384271" cy="1088136"/>
          </a:xfrm>
        </p:spPr>
        <p:txBody>
          <a:bodyPr>
            <a:normAutofit/>
          </a:bodyPr>
          <a:lstStyle/>
          <a:p>
            <a:r>
              <a:rPr lang="en-US" sz="4800" b="1" dirty="0"/>
              <a:t>Confucianism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8118-7492-40A3-9E82-3B08A6DCA5B5}"/>
              </a:ext>
            </a:extLst>
          </p:cNvPr>
          <p:cNvSpPr txBox="1"/>
          <p:nvPr/>
        </p:nvSpPr>
        <p:spPr>
          <a:xfrm>
            <a:off x="1414343" y="900110"/>
            <a:ext cx="1416508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Arial"/>
              </a:rPr>
              <a:t>儒教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32853" y="78477"/>
            <a:ext cx="8144491" cy="4689889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Spent most of his adult life wandering around China</a:t>
            </a:r>
          </a:p>
          <a:p>
            <a:pPr marL="605790" lvl="1" indent="-285750"/>
            <a:r>
              <a:rPr lang="en-US" sz="2400" dirty="0"/>
              <a:t>Looking for a leader who would adopt his philosophy</a:t>
            </a:r>
          </a:p>
          <a:p>
            <a:pPr marL="605790" lvl="1" indent="-285750"/>
            <a:r>
              <a:rPr lang="en-US" sz="2400" dirty="0"/>
              <a:t>No one was interested...</a:t>
            </a:r>
          </a:p>
          <a:p>
            <a:pPr marL="285750" indent="-285750"/>
            <a:r>
              <a:rPr lang="en-US" sz="2800" dirty="0"/>
              <a:t>After his death – his students wrote down his teachings in a book called the </a:t>
            </a:r>
            <a:r>
              <a:rPr lang="en-US" sz="2800" b="1" i="1" dirty="0"/>
              <a:t>Analects </a:t>
            </a:r>
          </a:p>
          <a:p>
            <a:pPr marL="605790" lvl="1" indent="-285750"/>
            <a:r>
              <a:rPr lang="en-US" sz="2400" i="1" dirty="0"/>
              <a:t>Idea becomes more popular – Chinese rulers began to adopt his philosophy into practice </a:t>
            </a:r>
          </a:p>
          <a:p>
            <a:pPr marL="605790" lvl="1" indent="-285750"/>
            <a:r>
              <a:rPr lang="en-US" sz="2400" i="1" dirty="0"/>
              <a:t>Spreads throughout China &amp; neighboring countries (Korea, Japan, and Vietnam)</a:t>
            </a:r>
          </a:p>
          <a:p>
            <a:endParaRPr lang="en-US" sz="2800" dirty="0"/>
          </a:p>
        </p:txBody>
      </p:sp>
      <p:pic>
        <p:nvPicPr>
          <p:cNvPr id="1026" name="Picture 2" descr="Image result for confucius yo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962" y="1869805"/>
            <a:ext cx="4304471" cy="436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alects of confuc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41" y="4768366"/>
            <a:ext cx="4166177" cy="20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alects of confuci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71" y="4905378"/>
            <a:ext cx="2712608" cy="18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41" y="-119655"/>
            <a:ext cx="4384271" cy="1088136"/>
          </a:xfrm>
        </p:spPr>
        <p:txBody>
          <a:bodyPr>
            <a:normAutofit/>
          </a:bodyPr>
          <a:lstStyle/>
          <a:p>
            <a:r>
              <a:rPr lang="en-US" sz="4800" b="1" dirty="0"/>
              <a:t>Confucianism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8118-7492-40A3-9E82-3B08A6DCA5B5}"/>
              </a:ext>
            </a:extLst>
          </p:cNvPr>
          <p:cNvSpPr txBox="1"/>
          <p:nvPr/>
        </p:nvSpPr>
        <p:spPr>
          <a:xfrm>
            <a:off x="1414343" y="900110"/>
            <a:ext cx="1416508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Arial"/>
              </a:rPr>
              <a:t>儒教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96612" y="985342"/>
            <a:ext cx="7512508" cy="4939969"/>
          </a:xfrm>
        </p:spPr>
        <p:txBody>
          <a:bodyPr>
            <a:noAutofit/>
          </a:bodyPr>
          <a:lstStyle/>
          <a:p>
            <a:pPr marL="285750" indent="-285750"/>
            <a:r>
              <a:rPr lang="en-US" sz="3200" dirty="0"/>
              <a:t>Focused on human behaviors in everyday life not beliefs about any deity </a:t>
            </a:r>
          </a:p>
          <a:p>
            <a:r>
              <a:rPr lang="en-US" sz="3200" b="1" dirty="0"/>
              <a:t>Philosophy for this life, not a religion</a:t>
            </a:r>
          </a:p>
          <a:p>
            <a:pPr marL="285750" indent="-285750"/>
            <a:r>
              <a:rPr lang="en-US" sz="3200" b="1" dirty="0"/>
              <a:t>Social harmony could be attained by moral examples by superiors </a:t>
            </a:r>
          </a:p>
          <a:p>
            <a:pPr marL="742950" lvl="1" indent="-285750"/>
            <a:r>
              <a:rPr lang="en-US" sz="3200" i="1" dirty="0"/>
              <a:t>Looking up to elders </a:t>
            </a:r>
          </a:p>
          <a:p>
            <a:pPr marL="742950" lvl="1" indent="-285750"/>
            <a:r>
              <a:rPr lang="en-US" sz="3200" i="1" dirty="0"/>
              <a:t>Looking back to the past for these examples </a:t>
            </a:r>
            <a:endParaRPr lang="en-US" sz="2800" i="1" dirty="0"/>
          </a:p>
        </p:txBody>
      </p:sp>
      <p:pic>
        <p:nvPicPr>
          <p:cNvPr id="1026" name="Picture 2" descr="Image result for confucius yo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962" y="1869805"/>
            <a:ext cx="4304471" cy="436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41" y="-119655"/>
            <a:ext cx="4384271" cy="1088136"/>
          </a:xfrm>
        </p:spPr>
        <p:txBody>
          <a:bodyPr>
            <a:normAutofit/>
          </a:bodyPr>
          <a:lstStyle/>
          <a:p>
            <a:r>
              <a:rPr lang="en-US" sz="4800" b="1" dirty="0"/>
              <a:t>Confucianism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8118-7492-40A3-9E82-3B08A6DCA5B5}"/>
              </a:ext>
            </a:extLst>
          </p:cNvPr>
          <p:cNvSpPr txBox="1"/>
          <p:nvPr/>
        </p:nvSpPr>
        <p:spPr>
          <a:xfrm>
            <a:off x="1414343" y="900110"/>
            <a:ext cx="1416508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Arial"/>
              </a:rPr>
              <a:t>儒教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5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D37D0640-3CD8-49DA-8191-A1ECA12EB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263" y="1854134"/>
            <a:ext cx="8862011" cy="4242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3920" y="401146"/>
            <a:ext cx="7498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Human society consist of unequal relationships – normal &amp; natural </a:t>
            </a:r>
          </a:p>
        </p:txBody>
      </p:sp>
    </p:spTree>
    <p:extLst>
      <p:ext uri="{BB962C8B-B14F-4D97-AF65-F5344CB8AC3E}">
        <p14:creationId xmlns:p14="http://schemas.microsoft.com/office/powerpoint/2010/main" val="18819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41" y="-119655"/>
            <a:ext cx="4384271" cy="1088136"/>
          </a:xfrm>
        </p:spPr>
        <p:txBody>
          <a:bodyPr>
            <a:normAutofit/>
          </a:bodyPr>
          <a:lstStyle/>
          <a:p>
            <a:r>
              <a:rPr lang="en-US" sz="4800" b="1" dirty="0"/>
              <a:t>Confucianism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C8118-7492-40A3-9E82-3B08A6DCA5B5}"/>
              </a:ext>
            </a:extLst>
          </p:cNvPr>
          <p:cNvSpPr txBox="1"/>
          <p:nvPr/>
        </p:nvSpPr>
        <p:spPr>
          <a:xfrm>
            <a:off x="1414343" y="900110"/>
            <a:ext cx="1416508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Arial"/>
              </a:rPr>
              <a:t>儒教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56032" y="1988246"/>
          <a:ext cx="11643360" cy="321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47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9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8" y="165275"/>
            <a:ext cx="9509760" cy="1088136"/>
          </a:xfrm>
        </p:spPr>
        <p:txBody>
          <a:bodyPr/>
          <a:lstStyle/>
          <a:p>
            <a:r>
              <a:rPr lang="en-US" b="1" dirty="0"/>
              <a:t>Confucianism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1936" y="1984704"/>
            <a:ext cx="1009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“The relationship between superiors and inferiors is like that between the wind and the grass. The grass must bend when the wind blows across it” </a:t>
            </a:r>
          </a:p>
        </p:txBody>
      </p:sp>
    </p:spTree>
    <p:extLst>
      <p:ext uri="{BB962C8B-B14F-4D97-AF65-F5344CB8AC3E}">
        <p14:creationId xmlns:p14="http://schemas.microsoft.com/office/powerpoint/2010/main" val="24979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29.2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282377" cy="3599316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In what ways do your family’s values reflect, or not reflect, Confucian values?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confuc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67627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615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ゴシック</vt:lpstr>
      <vt:lpstr>Arial</vt:lpstr>
      <vt:lpstr>Century Gothic</vt:lpstr>
      <vt:lpstr>Trebuchet MS</vt:lpstr>
      <vt:lpstr>Wingdings</vt:lpstr>
      <vt:lpstr>Sheer Green 16x9</vt:lpstr>
      <vt:lpstr>Berlin</vt:lpstr>
      <vt:lpstr>Confucius / Confucianism</vt:lpstr>
      <vt:lpstr>Confucianism </vt:lpstr>
      <vt:lpstr>Confucianism </vt:lpstr>
      <vt:lpstr>Confucianism </vt:lpstr>
      <vt:lpstr>Confucianism </vt:lpstr>
      <vt:lpstr>Confucianism </vt:lpstr>
      <vt:lpstr>Confucianism </vt:lpstr>
      <vt:lpstr>Confucianism </vt:lpstr>
      <vt:lpstr>Journal 29.2</vt:lpstr>
      <vt:lpstr>Confucianism </vt:lpstr>
      <vt:lpstr>Confucianism </vt:lpstr>
      <vt:lpstr>Confucianism </vt:lpstr>
      <vt:lpstr>Confucianism </vt:lpstr>
      <vt:lpstr>Confucianism </vt:lpstr>
      <vt:lpstr>Confucianism 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Confucius / Confucianism</dc:title>
  <dc:creator>Gilpin, Courtney    SHS - Staff</dc:creator>
  <cp:lastModifiedBy>Gilpin, Courtney    SHS - Staff</cp:lastModifiedBy>
  <cp:revision>1</cp:revision>
  <dcterms:created xsi:type="dcterms:W3CDTF">2018-04-03T21:54:18Z</dcterms:created>
  <dcterms:modified xsi:type="dcterms:W3CDTF">2018-04-03T21:56:00Z</dcterms:modified>
</cp:coreProperties>
</file>