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309E2-3408-4A79-957A-04CBEC5869A3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5090E-0FB8-491D-8132-C0AE5BE7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68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8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06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24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34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20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07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731600" y="2655800"/>
            <a:ext cx="47288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28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881800" y="1777333"/>
            <a:ext cx="8428400" cy="33032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018600" y="2111133"/>
            <a:ext cx="8154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92433" y="3583533"/>
            <a:ext cx="4407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39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881800" y="960000"/>
            <a:ext cx="8428400" cy="49380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03228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806733" y="960000"/>
            <a:ext cx="6578400" cy="4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✣"/>
              <a:defRPr i="1"/>
            </a:lvl1pPr>
            <a:lvl2pPr marL="1219170" lvl="1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⨳"/>
              <a:defRPr i="1"/>
            </a:lvl2pPr>
            <a:lvl3pPr marL="1828754" lvl="2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1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✣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2209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1433" y="2024500"/>
            <a:ext cx="4169200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221525" y="2024500"/>
            <a:ext cx="4169200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593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281600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15217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7748835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7342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3266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200"/>
              <a:buFont typeface="Cinzel"/>
              <a:buNone/>
              <a:defRPr sz="1600" b="1">
                <a:latin typeface="Cinzel"/>
                <a:ea typeface="Cinzel"/>
                <a:cs typeface="Cinzel"/>
                <a:sym typeface="Cinzel"/>
              </a:defRPr>
            </a:lvl1pPr>
          </a:lstStyle>
          <a:p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706000" y="55172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143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81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1108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Literary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i="1" dirty="0" smtClean="0"/>
              <a:t>Literary Terminology </a:t>
            </a:r>
            <a:r>
              <a:rPr lang="en-US" sz="4000" i="1" u="sng" dirty="0" smtClean="0"/>
              <a:t>may</a:t>
            </a:r>
            <a:r>
              <a:rPr lang="en-US" sz="4000" i="1" dirty="0" smtClean="0"/>
              <a:t> be on Act Quizzes, and </a:t>
            </a:r>
            <a:r>
              <a:rPr lang="en-US" sz="4000" i="1" u="sng" dirty="0" smtClean="0"/>
              <a:t>will</a:t>
            </a:r>
            <a:r>
              <a:rPr lang="en-US" sz="4000" i="1" dirty="0" smtClean="0"/>
              <a:t> be on your Semester 2 Final Exam</a:t>
            </a:r>
          </a:p>
          <a:p>
            <a:pPr lvl="1"/>
            <a:r>
              <a:rPr lang="en-US" sz="3600" i="1" dirty="0" smtClean="0"/>
              <a:t>Identify an example</a:t>
            </a:r>
          </a:p>
          <a:p>
            <a:pPr lvl="1"/>
            <a:r>
              <a:rPr lang="en-US" sz="3600" i="1" dirty="0" smtClean="0"/>
              <a:t>Identify the definition</a:t>
            </a:r>
          </a:p>
          <a:p>
            <a:pPr lvl="1"/>
            <a:r>
              <a:rPr lang="en-US" sz="3600" i="1" dirty="0" smtClean="0"/>
              <a:t>Analyze the effect</a:t>
            </a:r>
            <a:endParaRPr sz="3600" i="1" dirty="0"/>
          </a:p>
        </p:txBody>
      </p:sp>
    </p:spTree>
    <p:extLst>
      <p:ext uri="{BB962C8B-B14F-4D97-AF65-F5344CB8AC3E}">
        <p14:creationId xmlns:p14="http://schemas.microsoft.com/office/powerpoint/2010/main" val="20189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Literary 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1521229"/>
            <a:ext cx="10272740" cy="508291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4000" b="1" dirty="0">
                <a:latin typeface="Lato"/>
                <a:ea typeface="Lato"/>
                <a:cs typeface="Lato"/>
                <a:sym typeface="Lato"/>
              </a:rPr>
              <a:t>Oxymoron: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4000" dirty="0"/>
              <a:t>Apparently contradictory words appear in conjunction.</a:t>
            </a:r>
          </a:p>
          <a:p>
            <a:pPr marL="457200" lvl="0" indent="-381000">
              <a:spcBef>
                <a:spcPts val="600"/>
              </a:spcBef>
              <a:buChar char="×"/>
            </a:pPr>
            <a:r>
              <a:rPr lang="en-US" sz="4000" dirty="0"/>
              <a:t>Pretty ugly</a:t>
            </a:r>
          </a:p>
          <a:p>
            <a:pPr marL="457200" lvl="0" indent="-381000">
              <a:spcBef>
                <a:spcPts val="0"/>
              </a:spcBef>
              <a:buChar char="×"/>
            </a:pPr>
            <a:r>
              <a:rPr lang="en-US" sz="4000" dirty="0"/>
              <a:t>Alone together</a:t>
            </a:r>
          </a:p>
          <a:p>
            <a:pPr marL="457200" lvl="0" indent="-381000">
              <a:spcBef>
                <a:spcPts val="0"/>
              </a:spcBef>
              <a:buChar char="×"/>
            </a:pPr>
            <a:r>
              <a:rPr lang="en-US" sz="4000" dirty="0"/>
              <a:t>Awfully good</a:t>
            </a:r>
          </a:p>
          <a:p>
            <a:pPr marL="457200" lvl="0" indent="-381000">
              <a:spcBef>
                <a:spcPts val="0"/>
              </a:spcBef>
              <a:buChar char="×"/>
            </a:pPr>
            <a:r>
              <a:rPr lang="en-US" sz="4000" dirty="0"/>
              <a:t>Passive </a:t>
            </a:r>
            <a:r>
              <a:rPr lang="en-US" sz="4000" dirty="0" smtClean="0"/>
              <a:t>aggressive</a:t>
            </a:r>
          </a:p>
        </p:txBody>
      </p:sp>
      <p:pic>
        <p:nvPicPr>
          <p:cNvPr id="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759" y="3587881"/>
            <a:ext cx="4447025" cy="2955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7928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Literary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74320" y="2006547"/>
            <a:ext cx="512064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4400" b="1" dirty="0">
                <a:latin typeface="Lato"/>
                <a:ea typeface="Lato"/>
                <a:cs typeface="Lato"/>
                <a:sym typeface="Lato"/>
              </a:rPr>
              <a:t>Apostrophe: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3200" dirty="0"/>
              <a:t>When a person directly addresses someone or something not actually present: abstract concepts (love, etc.), people (dead or alive), place, or things (sun or sea).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endParaRPr lang="en-US" sz="3600" i="1" dirty="0"/>
          </a:p>
        </p:txBody>
      </p:sp>
      <p:sp>
        <p:nvSpPr>
          <p:cNvPr id="2" name="Rectangle 1"/>
          <p:cNvSpPr/>
          <p:nvPr/>
        </p:nvSpPr>
        <p:spPr>
          <a:xfrm>
            <a:off x="5586153" y="307230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i="1" dirty="0">
                <a:solidFill>
                  <a:srgbClr val="666666"/>
                </a:solidFill>
                <a:latin typeface="Arial" panose="020B0604020202020204" pitchFamily="34" charset="0"/>
              </a:rPr>
              <a:t>“Twinkle, twinkle, little star,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solidFill>
                  <a:srgbClr val="666666"/>
                </a:solidFill>
                <a:latin typeface="Arial" panose="020B0604020202020204" pitchFamily="34" charset="0"/>
              </a:rPr>
              <a:t>How I wonder what you are.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solidFill>
                  <a:srgbClr val="666666"/>
                </a:solidFill>
                <a:latin typeface="Arial" panose="020B0604020202020204" pitchFamily="34" charset="0"/>
              </a:rPr>
              <a:t>Up above the world so high,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solidFill>
                  <a:srgbClr val="666666"/>
                </a:solidFill>
                <a:latin typeface="Arial" panose="020B0604020202020204" pitchFamily="34" charset="0"/>
              </a:rPr>
              <a:t>Like a diamond in the sky.”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5394960" y="5707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https://www.youtube.com/watch?time_continue=1&amp;v=ynfu6hSqViI</a:t>
            </a:r>
          </a:p>
        </p:txBody>
      </p:sp>
    </p:spTree>
    <p:extLst>
      <p:ext uri="{BB962C8B-B14F-4D97-AF65-F5344CB8AC3E}">
        <p14:creationId xmlns:p14="http://schemas.microsoft.com/office/powerpoint/2010/main" val="11544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Literary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23206" y="2006547"/>
            <a:ext cx="7232073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5400" b="1" dirty="0" smtClean="0">
                <a:latin typeface="Lato"/>
                <a:ea typeface="Lato"/>
                <a:cs typeface="Lato"/>
                <a:sym typeface="Lato"/>
              </a:rPr>
              <a:t>Antithesis:</a:t>
            </a:r>
            <a:endParaRPr lang="en-US" sz="54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4000" dirty="0"/>
              <a:t>Opposite/contrasting ideas </a:t>
            </a:r>
            <a:r>
              <a:rPr lang="en-US" sz="4000" dirty="0" smtClean="0"/>
              <a:t>presented </a:t>
            </a:r>
            <a:r>
              <a:rPr lang="en-US" sz="4000" dirty="0"/>
              <a:t>parallel to one another.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endParaRPr lang="en-US" sz="3600" i="1" dirty="0"/>
          </a:p>
        </p:txBody>
      </p:sp>
      <p:pic>
        <p:nvPicPr>
          <p:cNvPr id="6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3346" y="1657003"/>
            <a:ext cx="3506202" cy="512618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10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Literary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40080" y="1931732"/>
            <a:ext cx="512064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5400" b="1" dirty="0">
                <a:latin typeface="Lato"/>
                <a:ea typeface="Lato"/>
                <a:cs typeface="Lato"/>
                <a:sym typeface="Lato"/>
              </a:rPr>
              <a:t>Foreshadow: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3600" dirty="0"/>
              <a:t>Phrases and hints that set the stage for the story to follow without revealing the ending or spoiling the suspense.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endParaRPr lang="en-US" sz="3600" i="1" dirty="0"/>
          </a:p>
        </p:txBody>
      </p:sp>
      <p:pic>
        <p:nvPicPr>
          <p:cNvPr id="5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233" y="2006547"/>
            <a:ext cx="5367939" cy="4236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1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Literary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48392" y="1466219"/>
            <a:ext cx="512064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5400" b="1" dirty="0" smtClean="0">
                <a:latin typeface="Lato"/>
                <a:ea typeface="Lato"/>
                <a:cs typeface="Lato"/>
                <a:sym typeface="Lato"/>
              </a:rPr>
              <a:t>Subtext: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3200" i="1" dirty="0"/>
              <a:t>How a person conveys a sentence illustrates their actual meaning.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3200" i="1" dirty="0"/>
              <a:t>Tone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3200" i="1" dirty="0"/>
              <a:t>Inflection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3200" i="1" dirty="0"/>
              <a:t>Speed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3200" i="1" dirty="0"/>
              <a:t>Non </a:t>
            </a:r>
            <a:r>
              <a:rPr lang="en-US" sz="3200" i="1" dirty="0" err="1"/>
              <a:t>verbals</a:t>
            </a:r>
            <a:endParaRPr lang="en-US" sz="3200" i="1" dirty="0"/>
          </a:p>
          <a:p>
            <a:pPr marL="0" lvl="0" indent="0">
              <a:spcBef>
                <a:spcPts val="600"/>
              </a:spcBef>
              <a:buNone/>
            </a:pPr>
            <a:endParaRPr lang="en-US" sz="3600" i="1" dirty="0"/>
          </a:p>
        </p:txBody>
      </p:sp>
      <p:sp>
        <p:nvSpPr>
          <p:cNvPr id="7" name="Shape 75"/>
          <p:cNvSpPr txBox="1">
            <a:spLocks/>
          </p:cNvSpPr>
          <p:nvPr/>
        </p:nvSpPr>
        <p:spPr>
          <a:xfrm>
            <a:off x="6753207" y="1517994"/>
            <a:ext cx="512064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1219170" marR="0" lvl="1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828754" marR="0" lvl="2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5400" b="1" dirty="0">
                <a:latin typeface="Lato"/>
                <a:ea typeface="Lato"/>
                <a:cs typeface="Lato"/>
                <a:sym typeface="Lato"/>
              </a:rPr>
              <a:t>Ambiguity: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4000" i="1" dirty="0"/>
              <a:t>Word, phrase or statement that contains more than one meaning: typically vague.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4000" i="1" dirty="0"/>
              <a:t>(white lie)</a:t>
            </a:r>
          </a:p>
          <a:p>
            <a:pPr marL="0" indent="0">
              <a:spcBef>
                <a:spcPts val="600"/>
              </a:spcBef>
              <a:buFont typeface="Libre Baskerville"/>
              <a:buNone/>
            </a:pPr>
            <a:endParaRPr lang="en-US" sz="3600" i="1" kern="0" dirty="0"/>
          </a:p>
        </p:txBody>
      </p:sp>
    </p:spTree>
    <p:extLst>
      <p:ext uri="{BB962C8B-B14F-4D97-AF65-F5344CB8AC3E}">
        <p14:creationId xmlns:p14="http://schemas.microsoft.com/office/powerpoint/2010/main" val="14591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Literary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" name="Shape 75"/>
          <p:cNvSpPr txBox="1">
            <a:spLocks/>
          </p:cNvSpPr>
          <p:nvPr/>
        </p:nvSpPr>
        <p:spPr>
          <a:xfrm>
            <a:off x="332510" y="1517994"/>
            <a:ext cx="5320145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1219170" marR="0" lvl="1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828754" marR="0" lvl="2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5400" b="1" dirty="0">
                <a:latin typeface="Lato"/>
                <a:ea typeface="Lato"/>
                <a:cs typeface="Lato"/>
                <a:sym typeface="Lato"/>
              </a:rPr>
              <a:t>Character Foil: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3600" dirty="0"/>
              <a:t>A character that exhibits opposite or conflicting traits to another character.</a:t>
            </a:r>
          </a:p>
          <a:p>
            <a:pPr marL="457200" lvl="0" indent="-381000">
              <a:spcBef>
                <a:spcPts val="600"/>
              </a:spcBef>
              <a:buChar char="×"/>
            </a:pPr>
            <a:r>
              <a:rPr lang="en-US" sz="3600" dirty="0"/>
              <a:t>Typically these opposites </a:t>
            </a:r>
            <a:r>
              <a:rPr lang="en-US" sz="3600" i="1" dirty="0"/>
              <a:t>emphasize</a:t>
            </a:r>
            <a:r>
              <a:rPr lang="en-US" sz="3600" dirty="0"/>
              <a:t> characterization</a:t>
            </a:r>
          </a:p>
          <a:p>
            <a:pPr marL="0" indent="0">
              <a:spcBef>
                <a:spcPts val="600"/>
              </a:spcBef>
              <a:buFont typeface="Libre Baskerville"/>
              <a:buNone/>
            </a:pPr>
            <a:endParaRPr lang="en-US" sz="3600" i="1" kern="0" dirty="0"/>
          </a:p>
        </p:txBody>
      </p:sp>
      <p:pic>
        <p:nvPicPr>
          <p:cNvPr id="6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450" y="2258652"/>
            <a:ext cx="6716550" cy="398420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373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Cinzel</vt:lpstr>
      <vt:lpstr>Imprint MT Shadow</vt:lpstr>
      <vt:lpstr>Lato</vt:lpstr>
      <vt:lpstr>Libre Baskerville</vt:lpstr>
      <vt:lpstr>Dolabella template</vt:lpstr>
      <vt:lpstr>Literary Terminology</vt:lpstr>
      <vt:lpstr>Literary Terminology</vt:lpstr>
      <vt:lpstr>Literary Terminology</vt:lpstr>
      <vt:lpstr>Literary Terminology</vt:lpstr>
      <vt:lpstr>Literary Terminology</vt:lpstr>
      <vt:lpstr>Literary Terminology</vt:lpstr>
      <vt:lpstr>Literary Terminology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Terminology</dc:title>
  <dc:creator>Gilpin, Courtney    SHS - Staff</dc:creator>
  <cp:lastModifiedBy>Gilpin, Courtney    SHS - Staff</cp:lastModifiedBy>
  <cp:revision>2</cp:revision>
  <dcterms:created xsi:type="dcterms:W3CDTF">2018-05-11T22:06:48Z</dcterms:created>
  <dcterms:modified xsi:type="dcterms:W3CDTF">2018-06-07T21:53:39Z</dcterms:modified>
</cp:coreProperties>
</file>