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11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532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00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3788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637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16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351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662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414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SzPts val="1400"/>
              <a:buFont typeface="Souce Sans Pro"/>
              <a:buNone/>
              <a:defRPr/>
            </a:lvl1pPr>
            <a:lvl2pPr lvl="1" rtl="0">
              <a:spcBef>
                <a:spcPts val="0"/>
              </a:spcBef>
              <a:buSzPts val="1400"/>
              <a:buChar char="○"/>
              <a:defRPr/>
            </a:lvl2pPr>
            <a:lvl3pPr lvl="2" rtl="0">
              <a:spcBef>
                <a:spcPts val="0"/>
              </a:spcBef>
              <a:buSzPts val="1400"/>
              <a:buChar char="■"/>
              <a:defRPr/>
            </a:lvl3pPr>
            <a:lvl4pPr lvl="3" rtl="0">
              <a:spcBef>
                <a:spcPts val="0"/>
              </a:spcBef>
              <a:buSzPts val="1400"/>
              <a:buChar char="●"/>
              <a:defRPr/>
            </a:lvl4pPr>
            <a:lvl5pPr lvl="4" rtl="0">
              <a:spcBef>
                <a:spcPts val="0"/>
              </a:spcBef>
              <a:buSzPts val="1400"/>
              <a:buChar char="○"/>
              <a:defRPr/>
            </a:lvl5pPr>
            <a:lvl6pPr lvl="5" rtl="0">
              <a:spcBef>
                <a:spcPts val="0"/>
              </a:spcBef>
              <a:buSzPts val="1400"/>
              <a:buChar char="■"/>
              <a:defRPr/>
            </a:lvl6pPr>
            <a:lvl7pPr lvl="6" rtl="0">
              <a:spcBef>
                <a:spcPts val="0"/>
              </a:spcBef>
              <a:buSzPts val="1400"/>
              <a:buChar char="●"/>
              <a:defRPr/>
            </a:lvl7pPr>
            <a:lvl8pPr lvl="7" rtl="0">
              <a:spcBef>
                <a:spcPts val="0"/>
              </a:spcBef>
              <a:buSzPts val="1400"/>
              <a:buChar char="○"/>
              <a:defRPr/>
            </a:lvl8pPr>
            <a:lvl9pPr lvl="8" rtl="0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lvl="0" indent="-200660" algn="l" rtl="0">
              <a:spcBef>
                <a:spcPts val="640"/>
              </a:spcBef>
              <a:buClr>
                <a:schemeClr val="accent1"/>
              </a:buClr>
              <a:buSzPts val="1400"/>
              <a:buFont typeface="Noto Symbol"/>
              <a:buChar char="✕"/>
              <a:defRPr/>
            </a:lvl1pPr>
            <a:lvl2pPr marL="742950" lvl="1" indent="-161290" algn="l" rtl="0">
              <a:spcBef>
                <a:spcPts val="560"/>
              </a:spcBef>
              <a:buClr>
                <a:schemeClr val="accent1"/>
              </a:buClr>
              <a:buSzPts val="1400"/>
              <a:buFont typeface="Noto Symbol"/>
              <a:buChar char="+"/>
              <a:defRPr/>
            </a:lvl2pPr>
            <a:lvl3pPr marL="1143000" lvl="2" indent="-121919" algn="l" rtl="0">
              <a:spcBef>
                <a:spcPts val="480"/>
              </a:spcBef>
              <a:buClr>
                <a:schemeClr val="accent1"/>
              </a:buClr>
              <a:buSzPts val="1400"/>
              <a:buFont typeface="Noto Symbol"/>
              <a:buChar char="✕"/>
              <a:defRPr/>
            </a:lvl3pPr>
            <a:lvl4pPr marL="1600200" lvl="3" indent="-139700" algn="l" rtl="0">
              <a:spcBef>
                <a:spcPts val="400"/>
              </a:spcBef>
              <a:buClr>
                <a:schemeClr val="accent1"/>
              </a:buClr>
              <a:buSzPts val="1400"/>
              <a:buFont typeface="Noto Symbol"/>
              <a:buChar char="✱"/>
              <a:defRPr/>
            </a:lvl4pPr>
            <a:lvl5pPr marL="2057400" lvl="4" indent="-160020" algn="l" rtl="0">
              <a:spcBef>
                <a:spcPts val="360"/>
              </a:spcBef>
              <a:buClr>
                <a:schemeClr val="accent1"/>
              </a:buClr>
              <a:buSzPts val="1400"/>
              <a:buFont typeface="Noto Symbol"/>
              <a:buChar char="✕"/>
              <a:defRPr/>
            </a:lvl5pPr>
            <a:lvl6pPr marL="2514600" lvl="5" indent="-160020" algn="l" rtl="0">
              <a:spcBef>
                <a:spcPts val="360"/>
              </a:spcBef>
              <a:buClr>
                <a:schemeClr val="accent1"/>
              </a:buClr>
              <a:buSzPts val="1400"/>
              <a:buFont typeface="Noto Symbol"/>
              <a:buChar char="+"/>
              <a:defRPr/>
            </a:lvl6pPr>
            <a:lvl7pPr marL="2971800" lvl="6" indent="-167639" algn="l" rtl="0">
              <a:spcBef>
                <a:spcPts val="320"/>
              </a:spcBef>
              <a:buClr>
                <a:schemeClr val="accent1"/>
              </a:buClr>
              <a:buSzPts val="1400"/>
              <a:buFont typeface="Noto Symbol"/>
              <a:buChar char="✱"/>
              <a:defRPr/>
            </a:lvl7pPr>
            <a:lvl8pPr marL="3429000" lvl="7" indent="-167640" algn="l" rtl="0">
              <a:spcBef>
                <a:spcPts val="320"/>
              </a:spcBef>
              <a:buClr>
                <a:schemeClr val="accent1"/>
              </a:buClr>
              <a:buSzPts val="1400"/>
              <a:buFont typeface="Noto Symbol"/>
              <a:buChar char="◆"/>
              <a:defRPr/>
            </a:lvl8pPr>
            <a:lvl9pPr marL="3886200" lvl="8" indent="-175259" algn="l" rtl="0">
              <a:spcBef>
                <a:spcPts val="280"/>
              </a:spcBef>
              <a:buClr>
                <a:schemeClr val="accent1"/>
              </a:buClr>
              <a:buSzPts val="1400"/>
              <a:buFont typeface="Noto Symbol"/>
              <a:buChar char="◼"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lvl="0" indent="-200660" algn="l" rtl="0">
              <a:spcBef>
                <a:spcPts val="640"/>
              </a:spcBef>
              <a:buClr>
                <a:schemeClr val="accent1"/>
              </a:buClr>
              <a:buSzPts val="1400"/>
              <a:buFont typeface="Noto Symbol"/>
              <a:buChar char="✕"/>
              <a:defRPr/>
            </a:lvl1pPr>
            <a:lvl2pPr marL="742950" lvl="1" indent="-161290" algn="l" rtl="0">
              <a:spcBef>
                <a:spcPts val="560"/>
              </a:spcBef>
              <a:buClr>
                <a:schemeClr val="accent1"/>
              </a:buClr>
              <a:buSzPts val="1400"/>
              <a:buFont typeface="Noto Symbol"/>
              <a:buChar char="+"/>
              <a:defRPr/>
            </a:lvl2pPr>
            <a:lvl3pPr marL="1143000" lvl="2" indent="-121919" algn="l" rtl="0">
              <a:spcBef>
                <a:spcPts val="480"/>
              </a:spcBef>
              <a:buClr>
                <a:schemeClr val="accent1"/>
              </a:buClr>
              <a:buSzPts val="1400"/>
              <a:buFont typeface="Noto Symbol"/>
              <a:buChar char="✕"/>
              <a:defRPr/>
            </a:lvl3pPr>
            <a:lvl4pPr marL="1600200" lvl="3" indent="-139700" algn="l" rtl="0">
              <a:spcBef>
                <a:spcPts val="400"/>
              </a:spcBef>
              <a:buClr>
                <a:schemeClr val="accent1"/>
              </a:buClr>
              <a:buSzPts val="1400"/>
              <a:buFont typeface="Noto Symbol"/>
              <a:buChar char="✱"/>
              <a:defRPr/>
            </a:lvl4pPr>
            <a:lvl5pPr marL="2057400" lvl="4" indent="-160020" algn="l" rtl="0">
              <a:spcBef>
                <a:spcPts val="360"/>
              </a:spcBef>
              <a:buClr>
                <a:schemeClr val="accent1"/>
              </a:buClr>
              <a:buSzPts val="1400"/>
              <a:buFont typeface="Noto Symbol"/>
              <a:buChar char="✕"/>
              <a:defRPr/>
            </a:lvl5pPr>
            <a:lvl6pPr marL="2514600" lvl="5" indent="-160020" algn="l" rtl="0">
              <a:spcBef>
                <a:spcPts val="360"/>
              </a:spcBef>
              <a:buClr>
                <a:schemeClr val="accent1"/>
              </a:buClr>
              <a:buSzPts val="1400"/>
              <a:buFont typeface="Noto Symbol"/>
              <a:buChar char="+"/>
              <a:defRPr/>
            </a:lvl6pPr>
            <a:lvl7pPr marL="2971800" lvl="6" indent="-167639" algn="l" rtl="0">
              <a:spcBef>
                <a:spcPts val="320"/>
              </a:spcBef>
              <a:buClr>
                <a:schemeClr val="accent1"/>
              </a:buClr>
              <a:buSzPts val="1400"/>
              <a:buFont typeface="Noto Symbol"/>
              <a:buChar char="✱"/>
              <a:defRPr/>
            </a:lvl7pPr>
            <a:lvl8pPr marL="3429000" lvl="7" indent="-167640" algn="l" rtl="0">
              <a:spcBef>
                <a:spcPts val="320"/>
              </a:spcBef>
              <a:buClr>
                <a:schemeClr val="accent1"/>
              </a:buClr>
              <a:buSzPts val="1400"/>
              <a:buFont typeface="Noto Symbol"/>
              <a:buChar char="◆"/>
              <a:defRPr/>
            </a:lvl8pPr>
            <a:lvl9pPr marL="3886200" lvl="8" indent="-175259" algn="l" rtl="0">
              <a:spcBef>
                <a:spcPts val="280"/>
              </a:spcBef>
              <a:buClr>
                <a:schemeClr val="accent1"/>
              </a:buClr>
              <a:buSzPts val="1400"/>
              <a:buFont typeface="Noto Symbol"/>
              <a:buChar char="◼"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lvl="0" indent="-200660" algn="l" rtl="0">
              <a:spcBef>
                <a:spcPts val="640"/>
              </a:spcBef>
              <a:buClr>
                <a:schemeClr val="accent1"/>
              </a:buClr>
              <a:buSzPts val="1400"/>
              <a:buFont typeface="Noto Symbol"/>
              <a:buChar char="✕"/>
              <a:defRPr/>
            </a:lvl1pPr>
            <a:lvl2pPr marL="742950" lvl="1" indent="-161290" algn="l" rtl="0">
              <a:spcBef>
                <a:spcPts val="560"/>
              </a:spcBef>
              <a:buClr>
                <a:schemeClr val="accent1"/>
              </a:buClr>
              <a:buSzPts val="1400"/>
              <a:buFont typeface="Noto Symbol"/>
              <a:buChar char="+"/>
              <a:defRPr/>
            </a:lvl2pPr>
            <a:lvl3pPr marL="1143000" lvl="2" indent="-121919" algn="l" rtl="0">
              <a:spcBef>
                <a:spcPts val="480"/>
              </a:spcBef>
              <a:buClr>
                <a:schemeClr val="accent1"/>
              </a:buClr>
              <a:buSzPts val="1400"/>
              <a:buFont typeface="Noto Symbol"/>
              <a:buChar char="✕"/>
              <a:defRPr/>
            </a:lvl3pPr>
            <a:lvl4pPr marL="1600200" lvl="3" indent="-139700" algn="l" rtl="0">
              <a:spcBef>
                <a:spcPts val="400"/>
              </a:spcBef>
              <a:buClr>
                <a:schemeClr val="accent1"/>
              </a:buClr>
              <a:buSzPts val="1400"/>
              <a:buFont typeface="Noto Symbol"/>
              <a:buChar char="✱"/>
              <a:defRPr/>
            </a:lvl4pPr>
            <a:lvl5pPr marL="2057400" lvl="4" indent="-160020" algn="l" rtl="0">
              <a:spcBef>
                <a:spcPts val="360"/>
              </a:spcBef>
              <a:buClr>
                <a:schemeClr val="accent1"/>
              </a:buClr>
              <a:buSzPts val="1400"/>
              <a:buFont typeface="Noto Symbol"/>
              <a:buChar char="✕"/>
              <a:defRPr/>
            </a:lvl5pPr>
            <a:lvl6pPr marL="2514600" lvl="5" indent="-160020" algn="l" rtl="0">
              <a:spcBef>
                <a:spcPts val="360"/>
              </a:spcBef>
              <a:buClr>
                <a:schemeClr val="accent1"/>
              </a:buClr>
              <a:buSzPts val="1400"/>
              <a:buFont typeface="Noto Symbol"/>
              <a:buChar char="+"/>
              <a:defRPr/>
            </a:lvl6pPr>
            <a:lvl7pPr marL="2971800" lvl="6" indent="-167639" algn="l" rtl="0">
              <a:spcBef>
                <a:spcPts val="320"/>
              </a:spcBef>
              <a:buClr>
                <a:schemeClr val="accent1"/>
              </a:buClr>
              <a:buSzPts val="1400"/>
              <a:buFont typeface="Noto Symbol"/>
              <a:buChar char="✱"/>
              <a:defRPr/>
            </a:lvl7pPr>
            <a:lvl8pPr marL="3429000" lvl="7" indent="-167640" algn="l" rtl="0">
              <a:spcBef>
                <a:spcPts val="320"/>
              </a:spcBef>
              <a:buClr>
                <a:schemeClr val="accent1"/>
              </a:buClr>
              <a:buSzPts val="1400"/>
              <a:buFont typeface="Noto Symbol"/>
              <a:buChar char="◆"/>
              <a:defRPr/>
            </a:lvl8pPr>
            <a:lvl9pPr marL="3886200" lvl="8" indent="-175259" algn="l" rtl="0">
              <a:spcBef>
                <a:spcPts val="280"/>
              </a:spcBef>
              <a:buClr>
                <a:schemeClr val="accent1"/>
              </a:buClr>
              <a:buSzPts val="1400"/>
              <a:buFont typeface="Noto Symbol"/>
              <a:buChar char="◼"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8636000" y="76201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Char char="●"/>
              <a:defRPr/>
            </a:lvl1pPr>
            <a:lvl2pPr marL="457200" marR="0" lvl="1" indent="0" algn="l" rtl="0">
              <a:spcBef>
                <a:spcPts val="0"/>
              </a:spcBef>
              <a:buSzPts val="1400"/>
              <a:buChar char="○"/>
              <a:defRPr/>
            </a:lvl2pPr>
            <a:lvl3pPr marL="914400" marR="0" lvl="2" indent="0" algn="l" rtl="0">
              <a:spcBef>
                <a:spcPts val="0"/>
              </a:spcBef>
              <a:buSzPts val="1400"/>
              <a:buChar char="■"/>
              <a:defRPr/>
            </a:lvl3pPr>
            <a:lvl4pPr marL="1371600" marR="0" lvl="3" indent="0" algn="l" rtl="0">
              <a:spcBef>
                <a:spcPts val="0"/>
              </a:spcBef>
              <a:buSzPts val="1400"/>
              <a:buChar char="●"/>
              <a:defRPr/>
            </a:lvl4pPr>
            <a:lvl5pPr marL="1828800" marR="0" lvl="4" indent="0" algn="l" rtl="0">
              <a:spcBef>
                <a:spcPts val="0"/>
              </a:spcBef>
              <a:buSzPts val="1400"/>
              <a:buChar char="○"/>
              <a:defRPr/>
            </a:lvl5pPr>
            <a:lvl6pPr marL="2286000" marR="0" lvl="5" indent="0" algn="l" rtl="0">
              <a:spcBef>
                <a:spcPts val="0"/>
              </a:spcBef>
              <a:buSzPts val="1400"/>
              <a:buChar char="■"/>
              <a:defRPr/>
            </a:lvl6pPr>
            <a:lvl7pPr marL="2743200" marR="0" lvl="6" indent="0" algn="l" rtl="0">
              <a:spcBef>
                <a:spcPts val="0"/>
              </a:spcBef>
              <a:buSzPts val="1400"/>
              <a:buChar char="●"/>
              <a:defRPr/>
            </a:lvl7pPr>
            <a:lvl8pPr marL="3200400" marR="0" lvl="7" indent="0" algn="l" rtl="0">
              <a:spcBef>
                <a:spcPts val="0"/>
              </a:spcBef>
              <a:buSzPts val="1400"/>
              <a:buChar char="○"/>
              <a:defRPr/>
            </a:lvl8pPr>
            <a:lvl9pPr marL="3657600" marR="0" lvl="8" indent="0" algn="l" rtl="0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4165600" y="76201"/>
            <a:ext cx="4470400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SzPts val="1400"/>
              <a:buChar char="●"/>
              <a:defRPr/>
            </a:lvl1pPr>
            <a:lvl2pPr marL="457200" marR="0" lvl="1" indent="0" algn="l" rtl="0">
              <a:spcBef>
                <a:spcPts val="0"/>
              </a:spcBef>
              <a:buSzPts val="1400"/>
              <a:buChar char="○"/>
              <a:defRPr/>
            </a:lvl2pPr>
            <a:lvl3pPr marL="914400" marR="0" lvl="2" indent="0" algn="l" rtl="0">
              <a:spcBef>
                <a:spcPts val="0"/>
              </a:spcBef>
              <a:buSzPts val="1400"/>
              <a:buChar char="■"/>
              <a:defRPr/>
            </a:lvl3pPr>
            <a:lvl4pPr marL="1371600" marR="0" lvl="3" indent="0" algn="l" rtl="0">
              <a:spcBef>
                <a:spcPts val="0"/>
              </a:spcBef>
              <a:buSzPts val="1400"/>
              <a:buChar char="●"/>
              <a:defRPr/>
            </a:lvl4pPr>
            <a:lvl5pPr marL="1828800" marR="0" lvl="4" indent="0" algn="l" rtl="0">
              <a:spcBef>
                <a:spcPts val="0"/>
              </a:spcBef>
              <a:buSzPts val="1400"/>
              <a:buChar char="○"/>
              <a:defRPr/>
            </a:lvl5pPr>
            <a:lvl6pPr marL="2286000" marR="0" lvl="5" indent="0" algn="l" rtl="0">
              <a:spcBef>
                <a:spcPts val="0"/>
              </a:spcBef>
              <a:buSzPts val="1400"/>
              <a:buChar char="■"/>
              <a:defRPr/>
            </a:lvl6pPr>
            <a:lvl7pPr marL="2743200" marR="0" lvl="6" indent="0" algn="l" rtl="0">
              <a:spcBef>
                <a:spcPts val="0"/>
              </a:spcBef>
              <a:buSzPts val="1400"/>
              <a:buChar char="●"/>
              <a:defRPr/>
            </a:lvl7pPr>
            <a:lvl8pPr marL="3200400" marR="0" lvl="7" indent="0" algn="l" rtl="0">
              <a:spcBef>
                <a:spcPts val="0"/>
              </a:spcBef>
              <a:buSzPts val="1400"/>
              <a:buChar char="○"/>
              <a:defRPr/>
            </a:lvl8pPr>
            <a:lvl9pPr marL="3657600" marR="0" lvl="8" indent="0" algn="l" rtl="0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indent="-88900">
              <a:buSzPts val="1400"/>
              <a:buFontTx/>
              <a:buChar char="●"/>
            </a:pPr>
            <a:endParaRPr lang="en-US" smtClean="0">
              <a:solidFill>
                <a:prstClr val="black">
                  <a:tint val="75000"/>
                </a:prstClr>
              </a:solidFill>
            </a:endParaRPr>
          </a:p>
          <a:p>
            <a:pPr lvl="1" indent="-88900">
              <a:buSzPts val="1400"/>
              <a:buFontTx/>
              <a:buChar char="○"/>
            </a:pPr>
            <a:endParaRPr lang="en-US" smtClean="0">
              <a:solidFill>
                <a:prstClr val="black"/>
              </a:solidFill>
            </a:endParaRPr>
          </a:p>
          <a:p>
            <a:pPr lvl="2" indent="-88900">
              <a:buSzPts val="1400"/>
              <a:buFontTx/>
              <a:buChar char="■"/>
            </a:pPr>
            <a:endParaRPr lang="en-US" smtClean="0">
              <a:solidFill>
                <a:prstClr val="black"/>
              </a:solidFill>
            </a:endParaRPr>
          </a:p>
          <a:p>
            <a:pPr lvl="3" indent="-88900">
              <a:buSzPts val="1400"/>
              <a:buFontTx/>
              <a:buChar char="●"/>
            </a:pPr>
            <a:endParaRPr lang="en-US" smtClean="0">
              <a:solidFill>
                <a:prstClr val="black"/>
              </a:solidFill>
            </a:endParaRPr>
          </a:p>
          <a:p>
            <a:pPr lvl="4" indent="-88900">
              <a:buSzPts val="1400"/>
              <a:buFontTx/>
              <a:buChar char="○"/>
            </a:pPr>
            <a:endParaRPr lang="en-US" smtClean="0">
              <a:solidFill>
                <a:prstClr val="black"/>
              </a:solidFill>
            </a:endParaRPr>
          </a:p>
          <a:p>
            <a:pPr lvl="5" indent="-88900">
              <a:buSzPts val="1400"/>
              <a:buFontTx/>
              <a:buChar char="■"/>
            </a:pPr>
            <a:endParaRPr lang="en-US" smtClean="0">
              <a:solidFill>
                <a:prstClr val="black"/>
              </a:solidFill>
            </a:endParaRPr>
          </a:p>
          <a:p>
            <a:pPr lvl="6" indent="-88900">
              <a:buSzPts val="1400"/>
              <a:buFontTx/>
              <a:buChar char="●"/>
            </a:pPr>
            <a:endParaRPr lang="en-US" smtClean="0">
              <a:solidFill>
                <a:prstClr val="black"/>
              </a:solidFill>
            </a:endParaRPr>
          </a:p>
          <a:p>
            <a:pPr lvl="7" indent="-88900">
              <a:buSzPts val="1400"/>
              <a:buFontTx/>
              <a:buChar char="○"/>
            </a:pPr>
            <a:endParaRPr lang="en-US" smtClean="0">
              <a:solidFill>
                <a:prstClr val="black"/>
              </a:solidFill>
            </a:endParaRPr>
          </a:p>
          <a:p>
            <a:pPr lvl="8" indent="-88900">
              <a:buSzPts val="1400"/>
              <a:buFontTx/>
              <a:buChar char="■"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0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811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5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872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0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61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740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790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333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2/27/2019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57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Oral Tradition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Things Fall Apart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35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95047" y="1949672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Idioms</a:t>
            </a:r>
            <a:r>
              <a:rPr lang="en-US" dirty="0" smtClean="0"/>
              <a:t>: Examples</a:t>
            </a:r>
            <a:endParaRPr lang="en-US" dirty="0"/>
          </a:p>
        </p:txBody>
      </p:sp>
      <p:pic>
        <p:nvPicPr>
          <p:cNvPr id="2050" name="Picture 2" descr="https://s-media-cache-ak0.pinimg.com/originals/98/b8/d6/98b8d6df0d66602880697b71555c2df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093" y="1683328"/>
            <a:ext cx="4859467" cy="498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23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52509" y="1808206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Idioms</a:t>
            </a:r>
            <a:r>
              <a:rPr lang="en-US" dirty="0" smtClean="0"/>
              <a:t>: Examples</a:t>
            </a:r>
            <a:endParaRPr lang="en-US" dirty="0"/>
          </a:p>
        </p:txBody>
      </p:sp>
      <p:pic>
        <p:nvPicPr>
          <p:cNvPr id="3074" name="Picture 2" descr="http://lowres.jantoo.com/banking-money-luxury_cars-cars-autos-arm-cost_an_arm_and_a_leg-36533018_lo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318" y="762000"/>
            <a:ext cx="5257800" cy="592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26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723" y="757382"/>
            <a:ext cx="8229600" cy="1143000"/>
          </a:xfrm>
        </p:spPr>
        <p:txBody>
          <a:bodyPr/>
          <a:lstStyle/>
          <a:p>
            <a:r>
              <a:rPr lang="en-US" i="1" dirty="0" smtClean="0">
                <a:latin typeface="Georgia" pitchFamily="18" charset="0"/>
              </a:rPr>
              <a:t>Things Fall Apart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970" y="2092036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Georgia" pitchFamily="18" charset="0"/>
              </a:rPr>
              <a:t>Is a literary novel written by Nigerian author Chinua Achebe. The story's main purpose concerns pre- and post-colonial life in late nineteenth century Nigeria. It is one of the first African novels in English to receive global critical acclaim. </a:t>
            </a:r>
          </a:p>
          <a:p>
            <a:pPr marL="0" indent="0">
              <a:buNone/>
            </a:pPr>
            <a:endParaRPr lang="en-US" sz="2800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Georgia" pitchFamily="18" charset="0"/>
              </a:rPr>
              <a:t>The novel follows the life of </a:t>
            </a:r>
            <a:r>
              <a:rPr lang="en-US" sz="2800" dirty="0" err="1" smtClean="0">
                <a:latin typeface="Georgia" pitchFamily="18" charset="0"/>
              </a:rPr>
              <a:t>Okonkwo</a:t>
            </a:r>
            <a:r>
              <a:rPr lang="en-US" sz="2800" dirty="0" smtClean="0">
                <a:latin typeface="Georgia" pitchFamily="18" charset="0"/>
              </a:rPr>
              <a:t>, an Igbo ("Ibo" in the novel) leader and local wrestling champion in the fictional Nigerian village of </a:t>
            </a:r>
            <a:r>
              <a:rPr lang="en-US" sz="2800" dirty="0" err="1" smtClean="0">
                <a:latin typeface="Georgia" pitchFamily="18" charset="0"/>
              </a:rPr>
              <a:t>Umuofia</a:t>
            </a:r>
            <a:r>
              <a:rPr lang="en-US" sz="2800" dirty="0" smtClean="0">
                <a:latin typeface="Georgia" pitchFamily="18" charset="0"/>
              </a:rPr>
              <a:t>.  The novel contains a lot of traditional Igbo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Oral Tradition</a:t>
            </a:r>
            <a:r>
              <a:rPr lang="en-US" sz="2800" dirty="0" smtClean="0">
                <a:latin typeface="Georgia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01695" y="2543695"/>
            <a:ext cx="23026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>
                <a:solidFill>
                  <a:prstClr val="black"/>
                </a:solidFill>
              </a:rPr>
              <a:t> More on Achebe tomorrow!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s://www.theparisreview.org/il/e4b8f842fe/large/Chinua-Ache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570" y="4120344"/>
            <a:ext cx="3626716" cy="241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28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Names in TFA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1960606"/>
            <a:ext cx="11000933" cy="4440194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Okonkwo </a:t>
            </a:r>
          </a:p>
          <a:p>
            <a:pPr lvl="1"/>
            <a:r>
              <a:rPr lang="en-US" sz="3200" i="1" dirty="0" smtClean="0"/>
              <a:t>o </a:t>
            </a:r>
            <a:r>
              <a:rPr lang="en-US" sz="3200" i="1" dirty="0" err="1" smtClean="0"/>
              <a:t>kon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kwo</a:t>
            </a:r>
            <a:endParaRPr lang="en-US" sz="3200" i="1" dirty="0" smtClean="0"/>
          </a:p>
          <a:p>
            <a:r>
              <a:rPr lang="en-US" sz="3200" dirty="0" err="1" smtClean="0"/>
              <a:t>Ikemefuna</a:t>
            </a:r>
            <a:endParaRPr lang="en-US" sz="3200" dirty="0" smtClean="0"/>
          </a:p>
          <a:p>
            <a:pPr lvl="1"/>
            <a:r>
              <a:rPr lang="en-US" sz="3200" i="1" dirty="0" smtClean="0"/>
              <a:t>I </a:t>
            </a:r>
            <a:r>
              <a:rPr lang="en-US" sz="3200" i="1" dirty="0" err="1" smtClean="0"/>
              <a:t>ke</a:t>
            </a:r>
            <a:r>
              <a:rPr lang="en-US" sz="3200" i="1" dirty="0" smtClean="0"/>
              <a:t> me </a:t>
            </a:r>
            <a:r>
              <a:rPr lang="en-US" sz="3200" i="1" dirty="0" err="1" smtClean="0"/>
              <a:t>fu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na</a:t>
            </a:r>
            <a:endParaRPr lang="en-US" sz="3200" i="1" dirty="0" smtClean="0"/>
          </a:p>
          <a:p>
            <a:r>
              <a:rPr lang="en-US" sz="3200" dirty="0" err="1" smtClean="0"/>
              <a:t>Ezinma</a:t>
            </a:r>
            <a:endParaRPr lang="en-US" sz="3200" dirty="0" smtClean="0"/>
          </a:p>
          <a:p>
            <a:pPr lvl="1"/>
            <a:r>
              <a:rPr lang="en-US" sz="3200" i="1" dirty="0" smtClean="0"/>
              <a:t>e zin ma</a:t>
            </a:r>
          </a:p>
          <a:p>
            <a:r>
              <a:rPr lang="en-US" sz="3200" dirty="0" err="1" smtClean="0"/>
              <a:t>Nwoye</a:t>
            </a:r>
            <a:endParaRPr lang="en-US" sz="3200" dirty="0" smtClean="0"/>
          </a:p>
          <a:p>
            <a:pPr lvl="1"/>
            <a:r>
              <a:rPr lang="en-US" sz="3200" i="1" dirty="0" err="1" smtClean="0"/>
              <a:t>nwo</a:t>
            </a:r>
            <a:r>
              <a:rPr lang="en-US" sz="3200" i="1" dirty="0" smtClean="0"/>
              <a:t> ye</a:t>
            </a:r>
          </a:p>
          <a:p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It’s okay to mispronounce a name because you’re learning.</a:t>
            </a:r>
          </a:p>
          <a:p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It’s NOT okay to mispronounce a name because you’re lazy.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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364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389" y="84050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Oral Tradition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65" y="2070543"/>
            <a:ext cx="10333843" cy="44085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Oral Tradition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en-US" sz="2800" dirty="0" smtClean="0">
                <a:latin typeface="Georgia" pitchFamily="18" charset="0"/>
              </a:rPr>
              <a:t>is </a:t>
            </a:r>
            <a:r>
              <a:rPr lang="en-US" sz="2800" dirty="0">
                <a:latin typeface="Georgia" pitchFamily="18" charset="0"/>
              </a:rPr>
              <a:t>cultural material </a:t>
            </a:r>
            <a:r>
              <a:rPr lang="en-US" sz="2800" dirty="0" smtClean="0">
                <a:latin typeface="Georgia" pitchFamily="18" charset="0"/>
              </a:rPr>
              <a:t>and</a:t>
            </a:r>
            <a:r>
              <a:rPr lang="en-US" sz="2800" dirty="0">
                <a:latin typeface="Georgia" pitchFamily="18" charset="0"/>
              </a:rPr>
              <a:t> tradition transmitted in </a:t>
            </a:r>
            <a:r>
              <a:rPr lang="en-US" sz="2800" u="sng" dirty="0">
                <a:latin typeface="Georgia" pitchFamily="18" charset="0"/>
              </a:rPr>
              <a:t>spoken words</a:t>
            </a:r>
            <a:r>
              <a:rPr lang="en-US" sz="2800" dirty="0">
                <a:latin typeface="Georgia" pitchFamily="18" charset="0"/>
              </a:rPr>
              <a:t> </a:t>
            </a:r>
            <a:r>
              <a:rPr lang="en-US" sz="2800" dirty="0" smtClean="0">
                <a:latin typeface="Georgia" pitchFamily="18" charset="0"/>
              </a:rPr>
              <a:t>from </a:t>
            </a:r>
            <a:r>
              <a:rPr lang="en-US" sz="2800" dirty="0">
                <a:latin typeface="Georgia" pitchFamily="18" charset="0"/>
              </a:rPr>
              <a:t>one generation to another. </a:t>
            </a:r>
            <a:endParaRPr lang="en-US" sz="2800" dirty="0" smtClean="0">
              <a:latin typeface="Georgia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Georgia" pitchFamily="18" charset="0"/>
              </a:rPr>
              <a:t>This includes </a:t>
            </a:r>
            <a:r>
              <a:rPr lang="en-US" sz="2800" b="1" dirty="0" smtClean="0">
                <a:solidFill>
                  <a:srgbClr val="00B050"/>
                </a:solidFill>
                <a:latin typeface="Georgia" pitchFamily="18" charset="0"/>
              </a:rPr>
              <a:t>proverbs</a:t>
            </a:r>
            <a:r>
              <a:rPr lang="en-US" sz="2800" dirty="0" smtClean="0">
                <a:latin typeface="Georgia" pitchFamily="18" charset="0"/>
              </a:rPr>
              <a:t>, </a:t>
            </a:r>
            <a:r>
              <a:rPr lang="en-US" sz="2800" b="1" dirty="0" smtClean="0">
                <a:solidFill>
                  <a:srgbClr val="92D050"/>
                </a:solidFill>
                <a:latin typeface="Georgia" pitchFamily="18" charset="0"/>
              </a:rPr>
              <a:t>idioms</a:t>
            </a:r>
            <a:r>
              <a:rPr lang="en-US" sz="2800" dirty="0" smtClean="0">
                <a:latin typeface="Georgia" pitchFamily="18" charset="0"/>
              </a:rPr>
              <a:t>, </a:t>
            </a:r>
            <a:r>
              <a:rPr lang="en-US" sz="2800" b="1" dirty="0" smtClean="0">
                <a:solidFill>
                  <a:srgbClr val="002060"/>
                </a:solidFill>
                <a:latin typeface="Georgia" pitchFamily="18" charset="0"/>
              </a:rPr>
              <a:t>myths</a:t>
            </a:r>
            <a:r>
              <a:rPr lang="en-US" sz="2800" dirty="0" smtClean="0">
                <a:latin typeface="Georgia" pitchFamily="18" charset="0"/>
              </a:rPr>
              <a:t>, and </a:t>
            </a:r>
            <a:r>
              <a:rPr lang="en-US" sz="2800" b="1" dirty="0" smtClean="0">
                <a:solidFill>
                  <a:srgbClr val="00B0F0"/>
                </a:solidFill>
                <a:latin typeface="Georgia" pitchFamily="18" charset="0"/>
              </a:rPr>
              <a:t>folktales</a:t>
            </a:r>
            <a:r>
              <a:rPr lang="en-US" sz="2800" b="1" dirty="0" smtClean="0">
                <a:solidFill>
                  <a:schemeClr val="accent6"/>
                </a:solidFill>
                <a:latin typeface="Georgia" pitchFamily="18" charset="0"/>
              </a:rPr>
              <a:t> </a:t>
            </a:r>
            <a:r>
              <a:rPr lang="en-US" sz="2800" dirty="0" smtClean="0">
                <a:latin typeface="Georgia" pitchFamily="18" charset="0"/>
              </a:rPr>
              <a:t>that have </a:t>
            </a:r>
            <a:r>
              <a:rPr lang="en-US" sz="2800" dirty="0">
                <a:latin typeface="Georgia" pitchFamily="18" charset="0"/>
              </a:rPr>
              <a:t>significance to the culture that they come </a:t>
            </a:r>
            <a:r>
              <a:rPr lang="en-US" sz="2800" dirty="0" smtClean="0">
                <a:latin typeface="Georgia" pitchFamily="18" charset="0"/>
              </a:rPr>
              <a:t>from.  </a:t>
            </a:r>
            <a:endParaRPr lang="en-US" sz="2800" dirty="0">
              <a:latin typeface="Georgia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Georgia" pitchFamily="18" charset="0"/>
              </a:rPr>
              <a:t>What do you think counts as cultural material?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Georgia" pitchFamily="18" charset="0"/>
              </a:rPr>
              <a:t>Do civilizations that have written words still have an</a:t>
            </a:r>
            <a:r>
              <a:rPr lang="en-US" sz="2800" u="sng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Oral Tradition</a:t>
            </a:r>
            <a:r>
              <a:rPr lang="en-US" sz="2800" dirty="0" smtClean="0">
                <a:latin typeface="Georgia" pitchFamily="18" charset="0"/>
              </a:rPr>
              <a:t>? </a:t>
            </a:r>
            <a:endParaRPr lang="en-US" sz="2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97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895" y="840509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Georgia" pitchFamily="18" charset="0"/>
              </a:rPr>
              <a:t>Myths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895" y="1983509"/>
            <a:ext cx="10307332" cy="41341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Georgia" pitchFamily="18" charset="0"/>
              </a:rPr>
              <a:t>a traditional or legendary </a:t>
            </a:r>
            <a:r>
              <a:rPr lang="en-US" sz="2800" dirty="0" smtClean="0">
                <a:latin typeface="Georgia" pitchFamily="18" charset="0"/>
              </a:rPr>
              <a:t>story used to </a:t>
            </a:r>
            <a:r>
              <a:rPr lang="en-US" sz="2800" b="1" dirty="0" smtClean="0">
                <a:latin typeface="Georgia" pitchFamily="18" charset="0"/>
              </a:rPr>
              <a:t>explain</a:t>
            </a:r>
            <a:r>
              <a:rPr lang="en-US" sz="2800" dirty="0" smtClean="0">
                <a:latin typeface="Georgia" pitchFamily="18" charset="0"/>
              </a:rPr>
              <a:t> a cultural ritual or natural phenomenon passed down through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oral tradition</a:t>
            </a:r>
            <a:r>
              <a:rPr lang="en-US" sz="2800" dirty="0" smtClean="0">
                <a:latin typeface="Georgia" pitchFamily="18" charset="0"/>
              </a:rPr>
              <a:t>. </a:t>
            </a:r>
            <a:r>
              <a:rPr lang="en-US" sz="2800" b="1" dirty="0" smtClean="0">
                <a:solidFill>
                  <a:srgbClr val="002060"/>
                </a:solidFill>
                <a:latin typeface="Georgia" pitchFamily="18" charset="0"/>
              </a:rPr>
              <a:t>Myths</a:t>
            </a:r>
            <a:r>
              <a:rPr lang="en-US" sz="2800" b="1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en-US" sz="2800" dirty="0" smtClean="0">
                <a:latin typeface="Georgia" pitchFamily="18" charset="0"/>
              </a:rPr>
              <a:t>often feature a hero, god, or supernatural powers. </a:t>
            </a:r>
            <a:r>
              <a:rPr lang="en-US" sz="2800" b="1" dirty="0" smtClean="0">
                <a:solidFill>
                  <a:srgbClr val="002060"/>
                </a:solidFill>
                <a:latin typeface="Georgia" pitchFamily="18" charset="0"/>
              </a:rPr>
              <a:t>Myths</a:t>
            </a:r>
            <a:r>
              <a:rPr lang="en-US" sz="2800" b="1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en-US" sz="2800" dirty="0" smtClean="0">
                <a:latin typeface="Georgia" pitchFamily="18" charset="0"/>
              </a:rPr>
              <a:t>may have some scientific or factual basis– but they normally do not.  Most </a:t>
            </a:r>
            <a:r>
              <a:rPr lang="en-US" sz="2800" b="1" dirty="0" smtClean="0">
                <a:solidFill>
                  <a:srgbClr val="002060"/>
                </a:solidFill>
                <a:latin typeface="Georgia" pitchFamily="18" charset="0"/>
              </a:rPr>
              <a:t>myths</a:t>
            </a:r>
            <a:r>
              <a:rPr lang="en-US" sz="2800" dirty="0" smtClean="0">
                <a:latin typeface="Georgia" pitchFamily="18" charset="0"/>
              </a:rPr>
              <a:t> are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archetypal</a:t>
            </a:r>
            <a:r>
              <a:rPr lang="en-US" sz="2800" dirty="0" smtClean="0">
                <a:latin typeface="Georgia" pitchFamily="18" charset="0"/>
              </a:rPr>
              <a:t>.</a:t>
            </a:r>
          </a:p>
          <a:p>
            <a:pPr marL="0" indent="0">
              <a:buNone/>
            </a:pPr>
            <a:endParaRPr lang="en-US" sz="2800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Georgia" pitchFamily="18" charset="0"/>
              </a:rPr>
              <a:t>Why did early people want to explain the world they lived in?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Georgia" pitchFamily="18" charset="0"/>
              </a:rPr>
              <a:t>What kind of natural phenomenon would early people have needed to explain? </a:t>
            </a:r>
            <a:endParaRPr lang="en-US" sz="2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32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291" y="775855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Georgia" pitchFamily="18" charset="0"/>
              </a:rPr>
              <a:t>Myths</a:t>
            </a:r>
            <a:r>
              <a:rPr lang="en-US" dirty="0">
                <a:latin typeface="Georgia" pitchFamily="18" charset="0"/>
              </a:rPr>
              <a:t>:</a:t>
            </a:r>
            <a:r>
              <a:rPr lang="en-US" b="1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en-US" dirty="0">
                <a:latin typeface="Georgia" pitchFamily="18" charset="0"/>
              </a:rPr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949" y="2011680"/>
            <a:ext cx="9786851" cy="411448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Georgia" pitchFamily="18" charset="0"/>
              </a:rPr>
              <a:t>In Norse Mythology used Thor and his hammer </a:t>
            </a:r>
            <a:r>
              <a:rPr lang="en-US" dirty="0" err="1" smtClean="0">
                <a:latin typeface="Georgia" pitchFamily="18" charset="0"/>
              </a:rPr>
              <a:t>Mjöllnir</a:t>
            </a:r>
            <a:r>
              <a:rPr lang="en-US" dirty="0" smtClean="0">
                <a:latin typeface="Georgia" pitchFamily="18" charset="0"/>
              </a:rPr>
              <a:t> to explain the sound of thunder (Thor) and lightning (</a:t>
            </a:r>
            <a:r>
              <a:rPr lang="en-US" dirty="0" err="1" smtClean="0">
                <a:latin typeface="Georgia" pitchFamily="18" charset="0"/>
              </a:rPr>
              <a:t>Mjöllnir</a:t>
            </a:r>
            <a:r>
              <a:rPr lang="en-US" dirty="0" smtClean="0">
                <a:latin typeface="Georgia" pitchFamily="18" charset="0"/>
              </a:rPr>
              <a:t>).</a:t>
            </a:r>
          </a:p>
          <a:p>
            <a:pPr marL="0" indent="0">
              <a:buNone/>
            </a:pPr>
            <a:endParaRPr lang="en-US" dirty="0">
              <a:latin typeface="Georgia" pitchFamily="18" charset="0"/>
            </a:endParaRPr>
          </a:p>
        </p:txBody>
      </p:sp>
      <p:pic>
        <p:nvPicPr>
          <p:cNvPr id="1026" name="Picture 2" descr="https://upload.wikimedia.org/wikipedia/commons/b/bc/Thor_wades_while_the_%C3%A6sir_ride_by_Fr%C3%B8lic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 b="16562"/>
          <a:stretch/>
        </p:blipFill>
        <p:spPr bwMode="auto">
          <a:xfrm>
            <a:off x="2487868" y="2969029"/>
            <a:ext cx="7332642" cy="379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74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291" y="775855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Georgia" pitchFamily="18" charset="0"/>
              </a:rPr>
              <a:t>Myths</a:t>
            </a:r>
            <a:r>
              <a:rPr lang="en-US" dirty="0">
                <a:latin typeface="Georgia" pitchFamily="18" charset="0"/>
              </a:rPr>
              <a:t>:</a:t>
            </a:r>
            <a:r>
              <a:rPr lang="en-US" b="1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en-US" dirty="0">
                <a:latin typeface="Georgia" pitchFamily="18" charset="0"/>
              </a:rPr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949" y="2011680"/>
            <a:ext cx="5342537" cy="41144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Georgia" pitchFamily="18" charset="0"/>
              </a:rPr>
              <a:t>Coyote</a:t>
            </a:r>
            <a:r>
              <a:rPr lang="en-US" sz="2400" dirty="0">
                <a:latin typeface="Georgia" pitchFamily="18" charset="0"/>
              </a:rPr>
              <a:t>:  in the mythology and folklore of the North American Plains, California, and Southwest Indians, the chief animal of the age before humans. Coyote’s exploits as a creator, lover, magician, glutton, and trickster are celebrated in a vast number of oral </a:t>
            </a:r>
            <a:r>
              <a:rPr lang="en-US" sz="2400" dirty="0" smtClean="0">
                <a:latin typeface="Georgia" pitchFamily="18" charset="0"/>
              </a:rPr>
              <a:t>tales.</a:t>
            </a:r>
          </a:p>
          <a:p>
            <a:pPr marL="0" indent="0">
              <a:buNone/>
            </a:pPr>
            <a:r>
              <a:rPr lang="en-US" sz="2400" i="1" dirty="0" smtClean="0">
                <a:latin typeface="Georgia" pitchFamily="18" charset="0"/>
              </a:rPr>
              <a:t>From </a:t>
            </a:r>
            <a:r>
              <a:rPr lang="en-US" sz="2400" i="1" dirty="0" err="1" smtClean="0">
                <a:latin typeface="Georgia" pitchFamily="18" charset="0"/>
              </a:rPr>
              <a:t>Brittanica</a:t>
            </a:r>
            <a:endParaRPr lang="en-US" sz="2400" i="1" dirty="0" smtClean="0">
              <a:latin typeface="Georgia" pitchFamily="18" charset="0"/>
            </a:endParaRPr>
          </a:p>
          <a:p>
            <a:pPr marL="0" indent="0">
              <a:buNone/>
            </a:pPr>
            <a:endParaRPr lang="en-US" dirty="0">
              <a:latin typeface="Georgia" pitchFamily="18" charset="0"/>
            </a:endParaRPr>
          </a:p>
        </p:txBody>
      </p:sp>
      <p:pic>
        <p:nvPicPr>
          <p:cNvPr id="4" name="Picture 2" descr="https://upload.wikimedia.org/wikipedia/commons/2/25/Coyoteinacano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945" y="1651384"/>
            <a:ext cx="3753451" cy="54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22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094" y="756459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  <a:latin typeface="Georgia" pitchFamily="18" charset="0"/>
              </a:rPr>
              <a:t>Folktales</a:t>
            </a:r>
            <a:endParaRPr lang="en-US" dirty="0">
              <a:solidFill>
                <a:srgbClr val="00B0F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094" y="2265219"/>
            <a:ext cx="6788728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Georgia" pitchFamily="18" charset="0"/>
              </a:rPr>
              <a:t>a </a:t>
            </a:r>
            <a:r>
              <a:rPr lang="en-US" sz="3200" dirty="0">
                <a:latin typeface="Georgia" pitchFamily="18" charset="0"/>
              </a:rPr>
              <a:t>story without a known author that has been preserved through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Oral Tradition</a:t>
            </a:r>
            <a:r>
              <a:rPr lang="en-US" sz="3200" dirty="0" smtClean="0">
                <a:latin typeface="Georgia" pitchFamily="18" charset="0"/>
              </a:rPr>
              <a:t>, also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archetypal</a:t>
            </a:r>
            <a:r>
              <a:rPr lang="en-US" sz="3200" dirty="0" smtClean="0">
                <a:latin typeface="Georgia" pitchFamily="18" charset="0"/>
              </a:rPr>
              <a:t>.</a:t>
            </a:r>
          </a:p>
          <a:p>
            <a:pPr marL="0" indent="0">
              <a:buNone/>
            </a:pPr>
            <a:endParaRPr lang="en-US" sz="3200" dirty="0">
              <a:latin typeface="Georgia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Georgia" pitchFamily="18" charset="0"/>
              </a:rPr>
              <a:t>Example: fairytales; American tall tales</a:t>
            </a:r>
          </a:p>
          <a:p>
            <a:pPr marL="0" indent="0">
              <a:buNone/>
            </a:pPr>
            <a:endParaRPr lang="en-US" sz="3200" dirty="0">
              <a:latin typeface="Georgia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Georgia" pitchFamily="18" charset="0"/>
              </a:rPr>
              <a:t>				Pecos Bill </a:t>
            </a:r>
            <a:r>
              <a:rPr lang="en-US" sz="3200" dirty="0" smtClean="0">
                <a:latin typeface="Georgia" pitchFamily="18" charset="0"/>
                <a:sym typeface="Wingdings" panose="05000000000000000000" pitchFamily="2" charset="2"/>
              </a:rPr>
              <a:t> </a:t>
            </a:r>
            <a:endParaRPr lang="en-US" sz="3200" dirty="0">
              <a:latin typeface="Georgia" pitchFamily="18" charset="0"/>
            </a:endParaRPr>
          </a:p>
        </p:txBody>
      </p:sp>
      <p:pic>
        <p:nvPicPr>
          <p:cNvPr id="2050" name="Picture 2" descr="http://thefolklorist.newtv.org/wp-content/uploads/2016/01/pecos-bill-2-e14525417547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839" y="2686337"/>
            <a:ext cx="4917411" cy="339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6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229" y="706582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latin typeface="Georgia" pitchFamily="18" charset="0"/>
              </a:rPr>
              <a:t>Proverbs</a:t>
            </a:r>
            <a:endParaRPr lang="en-US" dirty="0">
              <a:solidFill>
                <a:srgbClr val="00B05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229" y="2622666"/>
            <a:ext cx="9818155" cy="49831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latin typeface="Georgia" pitchFamily="18" charset="0"/>
              </a:rPr>
              <a:t>a short saying that describes a </a:t>
            </a:r>
            <a:r>
              <a:rPr lang="en-US" sz="3600" u="sng" dirty="0">
                <a:latin typeface="Georgia" pitchFamily="18" charset="0"/>
              </a:rPr>
              <a:t>universal truth </a:t>
            </a:r>
            <a:r>
              <a:rPr lang="en-US" sz="3600" dirty="0">
                <a:latin typeface="Georgia" pitchFamily="18" charset="0"/>
              </a:rPr>
              <a:t>for the people who say </a:t>
            </a:r>
            <a:r>
              <a:rPr lang="en-US" sz="3600" dirty="0" smtClean="0">
                <a:latin typeface="Georgia" pitchFamily="18" charset="0"/>
              </a:rPr>
              <a:t>it preserved through </a:t>
            </a:r>
            <a:r>
              <a:rPr lang="en-US" sz="3600" dirty="0" smtClean="0">
                <a:solidFill>
                  <a:srgbClr val="7030A0"/>
                </a:solidFill>
                <a:latin typeface="Georgia" pitchFamily="18" charset="0"/>
              </a:rPr>
              <a:t>Oral Tradition</a:t>
            </a:r>
            <a:r>
              <a:rPr lang="en-US" sz="3600" dirty="0" smtClean="0">
                <a:latin typeface="Georgia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Georgia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Georgia" pitchFamily="18" charset="0"/>
              </a:rPr>
              <a:t>Can you think of any examples of a </a:t>
            </a:r>
            <a:r>
              <a:rPr lang="en-US" b="1" dirty="0" smtClean="0">
                <a:solidFill>
                  <a:srgbClr val="00B050"/>
                </a:solidFill>
                <a:latin typeface="Georgia" pitchFamily="18" charset="0"/>
              </a:rPr>
              <a:t>proverb</a:t>
            </a:r>
            <a:r>
              <a:rPr lang="en-US" dirty="0" smtClean="0">
                <a:latin typeface="Georgia" pitchFamily="18" charset="0"/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Georgia" pitchFamily="18" charset="0"/>
              </a:rPr>
              <a:t>What kind of knowledge is a universal truth?</a:t>
            </a:r>
            <a:endParaRPr lang="en-US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349" y="698269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latin typeface="Georgia" pitchFamily="18" charset="0"/>
              </a:rPr>
              <a:t>Proverbs</a:t>
            </a:r>
            <a:r>
              <a:rPr lang="en-US" dirty="0">
                <a:latin typeface="Georgia" pitchFamily="18" charset="0"/>
              </a:rPr>
              <a:t>:</a:t>
            </a:r>
            <a:r>
              <a:rPr lang="en-US" b="1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Examples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349" y="2202872"/>
            <a:ext cx="8229600" cy="4141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latin typeface="Georgia" pitchFamily="18" charset="0"/>
              </a:rPr>
              <a:t>“The early bird catches the worm.”</a:t>
            </a:r>
          </a:p>
          <a:p>
            <a:pPr marL="0" indent="0">
              <a:buNone/>
            </a:pPr>
            <a:endParaRPr lang="en-US" i="1" dirty="0">
              <a:latin typeface="Georgia" pitchFamily="18" charset="0"/>
            </a:endParaRPr>
          </a:p>
          <a:p>
            <a:pPr marL="0" indent="0">
              <a:buNone/>
            </a:pPr>
            <a:r>
              <a:rPr lang="en-US" i="1" dirty="0" smtClean="0">
                <a:latin typeface="Georgia" pitchFamily="18" charset="0"/>
              </a:rPr>
              <a:t>“Two wrongs don’t make a right.”</a:t>
            </a:r>
          </a:p>
          <a:p>
            <a:pPr marL="0" indent="0">
              <a:buNone/>
            </a:pPr>
            <a:endParaRPr lang="en-US" i="1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en-US" i="1" dirty="0" smtClean="0">
                <a:latin typeface="Georgia" pitchFamily="18" charset="0"/>
              </a:rPr>
              <a:t>“Those who don’t know history are doomed to repeat it.”</a:t>
            </a:r>
          </a:p>
          <a:p>
            <a:pPr marL="0" indent="0">
              <a:buNone/>
            </a:pPr>
            <a:endParaRPr lang="en-US" i="1" dirty="0">
              <a:latin typeface="Georgia" pitchFamily="18" charset="0"/>
            </a:endParaRPr>
          </a:p>
          <a:p>
            <a:pPr marL="0" indent="0">
              <a:buNone/>
            </a:pPr>
            <a:r>
              <a:rPr lang="en-US" i="1" dirty="0" smtClean="0">
                <a:latin typeface="Georgia" pitchFamily="18" charset="0"/>
              </a:rPr>
              <a:t>“People who live in glass houses shouldn’t throw stones.”</a:t>
            </a:r>
          </a:p>
          <a:p>
            <a:pPr marL="0" indent="0">
              <a:buNone/>
            </a:pPr>
            <a:endParaRPr lang="en-US" i="1" dirty="0">
              <a:latin typeface="Georgia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Georgia" pitchFamily="18" charset="0"/>
              </a:rPr>
              <a:t>What kind of knowledge is a universal </a:t>
            </a:r>
            <a:r>
              <a:rPr lang="en-US" dirty="0" smtClean="0">
                <a:latin typeface="Georgia" pitchFamily="18" charset="0"/>
              </a:rPr>
              <a:t>truth is contained in these </a:t>
            </a:r>
            <a:r>
              <a:rPr lang="en-US" b="1" dirty="0" smtClean="0">
                <a:solidFill>
                  <a:srgbClr val="00B050"/>
                </a:solidFill>
                <a:latin typeface="Georgia" pitchFamily="18" charset="0"/>
              </a:rPr>
              <a:t>proverbs</a:t>
            </a:r>
            <a:r>
              <a:rPr lang="en-US" dirty="0" smtClean="0">
                <a:latin typeface="Georgia" pitchFamily="18" charset="0"/>
              </a:rPr>
              <a:t>?</a:t>
            </a:r>
            <a:endParaRPr lang="en-US" dirty="0">
              <a:latin typeface="Georgia" pitchFamily="18" charset="0"/>
            </a:endParaRPr>
          </a:p>
          <a:p>
            <a:pPr marL="0" indent="0">
              <a:buNone/>
            </a:pPr>
            <a:endParaRPr lang="en-US" i="1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58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18" y="73152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Idioms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218" y="2198718"/>
            <a:ext cx="10785577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 short phrase established by </a:t>
            </a:r>
            <a:r>
              <a:rPr lang="en-US" sz="3200" dirty="0" smtClean="0"/>
              <a:t>usage </a:t>
            </a:r>
            <a:r>
              <a:rPr lang="en-US" sz="3200" dirty="0"/>
              <a:t>as having a static </a:t>
            </a:r>
            <a:r>
              <a:rPr lang="en-US" sz="3200" b="1" u="sng" dirty="0"/>
              <a:t>figurative</a:t>
            </a:r>
            <a:r>
              <a:rPr lang="en-US" sz="3200" dirty="0"/>
              <a:t> </a:t>
            </a:r>
            <a:r>
              <a:rPr lang="en-US" sz="3200" dirty="0" smtClean="0"/>
              <a:t>meaning.  To understand an idiom a person needs to know what it means because they do not literally make sense. </a:t>
            </a:r>
          </a:p>
        </p:txBody>
      </p:sp>
    </p:spTree>
    <p:extLst>
      <p:ext uri="{BB962C8B-B14F-4D97-AF65-F5344CB8AC3E}">
        <p14:creationId xmlns:p14="http://schemas.microsoft.com/office/powerpoint/2010/main" val="164539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467</Words>
  <Application>Microsoft Office PowerPoint</Application>
  <PresentationFormat>Widescreen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Century Gothic</vt:lpstr>
      <vt:lpstr>Georgia</vt:lpstr>
      <vt:lpstr>Noto Symbol</vt:lpstr>
      <vt:lpstr>Souce Sans Pro</vt:lpstr>
      <vt:lpstr>Wingdings</vt:lpstr>
      <vt:lpstr>Vapor Trail</vt:lpstr>
      <vt:lpstr>Oral Tradition and  Things Fall Apart</vt:lpstr>
      <vt:lpstr>Oral Tradition</vt:lpstr>
      <vt:lpstr>Myths</vt:lpstr>
      <vt:lpstr>Myths: Examples</vt:lpstr>
      <vt:lpstr>Myths: Examples</vt:lpstr>
      <vt:lpstr>Folktales</vt:lpstr>
      <vt:lpstr>Proverbs</vt:lpstr>
      <vt:lpstr>Proverbs: Examples</vt:lpstr>
      <vt:lpstr>Idioms</vt:lpstr>
      <vt:lpstr>Idioms: Examples</vt:lpstr>
      <vt:lpstr>Idioms: Examples</vt:lpstr>
      <vt:lpstr>Things Fall Apart</vt:lpstr>
      <vt:lpstr>Names in TFA</vt:lpstr>
    </vt:vector>
  </TitlesOfParts>
  <Company>Issaquah School District 411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Tradition and  Things Fall Apart</dc:title>
  <dc:creator>Gilpin, Courtney    SHS - Staff</dc:creator>
  <cp:lastModifiedBy>Gilpin, Courtney    SHS - Staff</cp:lastModifiedBy>
  <cp:revision>1</cp:revision>
  <dcterms:created xsi:type="dcterms:W3CDTF">2019-02-27T20:12:49Z</dcterms:created>
  <dcterms:modified xsi:type="dcterms:W3CDTF">2019-02-27T20:13:03Z</dcterms:modified>
</cp:coreProperties>
</file>