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Quote embedding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G9-18-19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1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Quote embedding </a:t>
            </a:r>
            <a:r>
              <a:rPr lang="en-US" sz="3200" dirty="0" smtClean="0"/>
              <a:t>is a skill you need to know for your </a:t>
            </a:r>
            <a:r>
              <a:rPr lang="en-US" sz="3200" b="1" dirty="0" smtClean="0"/>
              <a:t>writing assignments in Sophomore year.</a:t>
            </a:r>
          </a:p>
          <a:p>
            <a:r>
              <a:rPr lang="en-US" sz="3200" dirty="0" smtClean="0"/>
              <a:t>Ms. Nguyen and I will be grading your quote embedding on the </a:t>
            </a:r>
            <a:r>
              <a:rPr lang="en-US" sz="3200" b="1" dirty="0" smtClean="0"/>
              <a:t>integrated written final exam. </a:t>
            </a:r>
            <a:endParaRPr lang="en-US" sz="3200" b="1" dirty="0"/>
          </a:p>
          <a:p>
            <a:r>
              <a:rPr lang="en-US" sz="3200" dirty="0" smtClean="0"/>
              <a:t>Quote embedding makes your essay flow better and strengthens your formal literary style. </a:t>
            </a:r>
          </a:p>
        </p:txBody>
      </p:sp>
    </p:spTree>
    <p:extLst>
      <p:ext uri="{BB962C8B-B14F-4D97-AF65-F5344CB8AC3E}">
        <p14:creationId xmlns:p14="http://schemas.microsoft.com/office/powerpoint/2010/main" val="98881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embed a quote: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924"/>
            <a:ext cx="10820400" cy="51788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a way to introduce the quote INSIDE a sentence, instead of placing it alone.</a:t>
            </a:r>
          </a:p>
          <a:p>
            <a:r>
              <a:rPr lang="en-US" b="1" dirty="0" smtClean="0"/>
              <a:t>Before (not embedded – two sentences): </a:t>
            </a:r>
          </a:p>
          <a:p>
            <a:pPr lvl="1"/>
            <a:r>
              <a:rPr lang="en-US" dirty="0" smtClean="0"/>
              <a:t>Achebe characterizes Okonkwo as aggressive to show that his main motivation in life is appearing strong. “Perhaps </a:t>
            </a:r>
            <a:r>
              <a:rPr lang="en-US" dirty="0"/>
              <a:t>down in his heart </a:t>
            </a:r>
            <a:r>
              <a:rPr lang="en-US" i="1" dirty="0"/>
              <a:t>Okonkwo</a:t>
            </a:r>
            <a:r>
              <a:rPr lang="en-US" dirty="0"/>
              <a:t> was not a cruel man. But his whole life was dominated by fear, the fear of failure and </a:t>
            </a:r>
            <a:r>
              <a:rPr lang="en-US" dirty="0" smtClean="0"/>
              <a:t>weakness” (Achebe 14).</a:t>
            </a:r>
            <a:endParaRPr lang="en-US" dirty="0"/>
          </a:p>
          <a:p>
            <a:r>
              <a:rPr lang="en-US" b="1" dirty="0" smtClean="0"/>
              <a:t>After (good embedding):</a:t>
            </a:r>
          </a:p>
          <a:p>
            <a:pPr lvl="1"/>
            <a:r>
              <a:rPr lang="en-US" dirty="0"/>
              <a:t>Achebe characterizes Okonkwo as aggressive to show that </a:t>
            </a:r>
            <a:r>
              <a:rPr lang="en-US" dirty="0" smtClean="0"/>
              <a:t>“down </a:t>
            </a:r>
            <a:r>
              <a:rPr lang="en-US" dirty="0"/>
              <a:t>in his heart </a:t>
            </a:r>
            <a:r>
              <a:rPr lang="en-US" i="1" dirty="0"/>
              <a:t>Okonkwo</a:t>
            </a:r>
            <a:r>
              <a:rPr lang="en-US" dirty="0"/>
              <a:t> was not a cruel man. But his whole life was dominated by fear, the fear of failure and weakness” (Achebe 14</a:t>
            </a:r>
            <a:r>
              <a:rPr lang="en-US" dirty="0" smtClean="0"/>
              <a:t>). This shows his main motivation in life is appearing strong.</a:t>
            </a:r>
          </a:p>
          <a:p>
            <a:r>
              <a:rPr lang="en-US" b="1" dirty="0" smtClean="0"/>
              <a:t>Better embedding:</a:t>
            </a:r>
          </a:p>
          <a:p>
            <a:pPr lvl="1"/>
            <a:r>
              <a:rPr lang="en-US" dirty="0" smtClean="0"/>
              <a:t>Achebe characterizes Okonkwo as aggressive, although “down in his heart [he] was not a cruel man” (Achebe 14). However, “his whole life was dominated by […] the fear of failure and weakness” and this motivation to appear strong drives the plot of the story.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8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embed a quote: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924"/>
            <a:ext cx="10820400" cy="517882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Use embedding to avoid repeating information.</a:t>
            </a:r>
          </a:p>
          <a:p>
            <a:r>
              <a:rPr lang="en-US" u="sng" dirty="0" smtClean="0"/>
              <a:t>Before (not embedded):</a:t>
            </a:r>
          </a:p>
          <a:p>
            <a:pPr lvl="1"/>
            <a:r>
              <a:rPr lang="en-US" dirty="0" smtClean="0"/>
              <a:t>Okonkwo’s father is lazy, and so he does not have any advantages to start his life</a:t>
            </a:r>
            <a:r>
              <a:rPr lang="en-US" dirty="0"/>
              <a:t>. “With a father like </a:t>
            </a:r>
            <a:r>
              <a:rPr lang="en-US" i="1" dirty="0" err="1"/>
              <a:t>Unoka</a:t>
            </a:r>
            <a:r>
              <a:rPr lang="en-US" dirty="0"/>
              <a:t>, Okonkwo did not have the start in life which many young men </a:t>
            </a:r>
            <a:r>
              <a:rPr lang="en-US" dirty="0" smtClean="0"/>
              <a:t>had” (Achebe #). </a:t>
            </a:r>
            <a:endParaRPr lang="en-US" dirty="0"/>
          </a:p>
          <a:p>
            <a:r>
              <a:rPr lang="en-US" b="1" dirty="0" smtClean="0"/>
              <a:t>Notice how this example repeats the same information. Find a way to make the quote speak for itself.</a:t>
            </a:r>
          </a:p>
          <a:p>
            <a:r>
              <a:rPr lang="en-US" u="sng" dirty="0" smtClean="0"/>
              <a:t>Embedded (basic):</a:t>
            </a:r>
          </a:p>
          <a:p>
            <a:pPr lvl="1"/>
            <a:r>
              <a:rPr lang="en-US" dirty="0" smtClean="0"/>
              <a:t>In the beginning of the novel, </a:t>
            </a:r>
            <a:r>
              <a:rPr lang="en-US" b="1" dirty="0" smtClean="0"/>
              <a:t>Achebe shows that </a:t>
            </a:r>
            <a:r>
              <a:rPr lang="en-US" dirty="0" smtClean="0"/>
              <a:t>“With </a:t>
            </a:r>
            <a:r>
              <a:rPr lang="en-US" dirty="0"/>
              <a:t>a father like </a:t>
            </a:r>
            <a:r>
              <a:rPr lang="en-US" dirty="0" err="1"/>
              <a:t>Unoka</a:t>
            </a:r>
            <a:r>
              <a:rPr lang="en-US" dirty="0"/>
              <a:t>, Okonkwo did not have the start in life which many young men had” (Achebe </a:t>
            </a:r>
            <a:r>
              <a:rPr lang="en-US" dirty="0" smtClean="0"/>
              <a:t>#).</a:t>
            </a:r>
          </a:p>
          <a:p>
            <a:r>
              <a:rPr lang="en-US" u="sng" dirty="0" smtClean="0"/>
              <a:t>Embedded (Advanced): </a:t>
            </a:r>
          </a:p>
          <a:p>
            <a:pPr lvl="1"/>
            <a:r>
              <a:rPr lang="en-US" dirty="0" smtClean="0"/>
              <a:t>Early in the novel it becomes clear that </a:t>
            </a:r>
            <a:r>
              <a:rPr lang="en-US" dirty="0" err="1" smtClean="0"/>
              <a:t>Unoka</a:t>
            </a:r>
            <a:r>
              <a:rPr lang="en-US" dirty="0" smtClean="0"/>
              <a:t> is so lazy that “Okonkwo </a:t>
            </a:r>
            <a:r>
              <a:rPr lang="en-US" dirty="0"/>
              <a:t>did not have the start in life which many young men had” (Achebe </a:t>
            </a:r>
            <a:r>
              <a:rPr lang="en-US" dirty="0" smtClean="0"/>
              <a:t>#).</a:t>
            </a:r>
          </a:p>
        </p:txBody>
      </p:sp>
    </p:spTree>
    <p:extLst>
      <p:ext uri="{BB962C8B-B14F-4D97-AF65-F5344CB8AC3E}">
        <p14:creationId xmlns:p14="http://schemas.microsoft.com/office/powerpoint/2010/main" val="135239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embedding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1455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DO NOT!</a:t>
            </a:r>
          </a:p>
          <a:p>
            <a:r>
              <a:rPr lang="en-US" dirty="0"/>
              <a:t> . . . use quotes to repeat the same thing you’ve written:</a:t>
            </a:r>
          </a:p>
          <a:p>
            <a:r>
              <a:rPr lang="en-US" dirty="0"/>
              <a:t>Boxer believes that Napoleon is always correct. He says, “Napoleon is always right” (X). NOOOOOOOOOOOOOOOOO</a:t>
            </a:r>
          </a:p>
          <a:p>
            <a:r>
              <a:rPr lang="en-US" dirty="0"/>
              <a:t>&gt;&gt; Boxer believes that “Napoleon is always right” (x). Good!</a:t>
            </a:r>
          </a:p>
          <a:p>
            <a:r>
              <a:rPr lang="en-US" dirty="0">
                <a:solidFill>
                  <a:srgbClr val="FF0000"/>
                </a:solidFill>
              </a:rPr>
              <a:t>DO NOT!</a:t>
            </a:r>
          </a:p>
          <a:p>
            <a:r>
              <a:rPr lang="en-US" dirty="0"/>
              <a:t>. . . use quotes that are very long.  </a:t>
            </a:r>
          </a:p>
          <a:p>
            <a:r>
              <a:rPr lang="en-US" dirty="0" smtClean="0"/>
              <a:t>You want to </a:t>
            </a:r>
            <a:r>
              <a:rPr lang="en-US" b="1" dirty="0" smtClean="0"/>
              <a:t>focus </a:t>
            </a:r>
            <a:r>
              <a:rPr lang="en-US" dirty="0"/>
              <a:t>on the section of the quote that makes your point. Use an ellipsis </a:t>
            </a:r>
            <a:r>
              <a:rPr lang="en-US" dirty="0" smtClean="0"/>
              <a:t>[…] whenever </a:t>
            </a:r>
            <a:r>
              <a:rPr lang="en-US" dirty="0"/>
              <a:t>a part of a sentence  is omitted. </a:t>
            </a:r>
          </a:p>
          <a:p>
            <a:r>
              <a:rPr lang="en-US" dirty="0"/>
              <a:t>Use paraphrasing to sum up a long part of the quote, then quote the important words.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embedding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1455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DO!</a:t>
            </a:r>
          </a:p>
          <a:p>
            <a:r>
              <a:rPr lang="en-US" sz="2000" dirty="0" smtClean="0"/>
              <a:t>Use quote embedding to provide </a:t>
            </a:r>
            <a:r>
              <a:rPr lang="en-US" sz="2000" b="1" dirty="0"/>
              <a:t>Context</a:t>
            </a:r>
            <a:r>
              <a:rPr lang="en-US" sz="2000" dirty="0"/>
              <a:t> - explain what’s happening.</a:t>
            </a:r>
          </a:p>
          <a:p>
            <a:r>
              <a:rPr lang="en-US" sz="2000" dirty="0"/>
              <a:t> This can be very brief:</a:t>
            </a:r>
          </a:p>
          <a:p>
            <a:pPr lvl="1"/>
            <a:r>
              <a:rPr lang="en-US" dirty="0"/>
              <a:t>Snowball suggests building a windmill to power the farm, and that it “could all be done in a year” </a:t>
            </a:r>
            <a:r>
              <a:rPr lang="en-US" dirty="0" smtClean="0"/>
              <a:t>(Orwell 5) </a:t>
            </a:r>
            <a:r>
              <a:rPr lang="en-US" dirty="0"/>
              <a:t>but Napoleon maintained that “the great need of the moment was to increase food production” </a:t>
            </a:r>
            <a:r>
              <a:rPr lang="en-US" dirty="0" smtClean="0"/>
              <a:t>(Orwell 6).  </a:t>
            </a:r>
            <a:endParaRPr lang="en-US" dirty="0"/>
          </a:p>
          <a:p>
            <a:r>
              <a:rPr lang="en-US" sz="2000" dirty="0"/>
              <a:t>You can also use </a:t>
            </a:r>
            <a:r>
              <a:rPr lang="en-US" sz="2000" b="1" dirty="0"/>
              <a:t>transitions</a:t>
            </a:r>
            <a:r>
              <a:rPr lang="en-US" sz="2000" dirty="0"/>
              <a:t>: </a:t>
            </a:r>
          </a:p>
          <a:p>
            <a:pPr lvl="1"/>
            <a:r>
              <a:rPr lang="en-US" u="sng" dirty="0"/>
              <a:t>In the beginning</a:t>
            </a:r>
            <a:r>
              <a:rPr lang="en-US" dirty="0"/>
              <a:t>, the Commandment reads, “No animal shall sleep in a bed” </a:t>
            </a:r>
            <a:r>
              <a:rPr lang="en-US" dirty="0" smtClean="0"/>
              <a:t>(Orwell 20). </a:t>
            </a:r>
            <a:r>
              <a:rPr lang="en-US" dirty="0"/>
              <a:t>But </a:t>
            </a:r>
            <a:r>
              <a:rPr lang="en-US" u="sng" dirty="0"/>
              <a:t>by the end</a:t>
            </a:r>
            <a:r>
              <a:rPr lang="en-US" dirty="0"/>
              <a:t>, the animals realize it reads, “No animal shall sleep in a bed </a:t>
            </a:r>
            <a:r>
              <a:rPr lang="en-US" i="1" dirty="0"/>
              <a:t>with sheets</a:t>
            </a:r>
            <a:r>
              <a:rPr lang="en-US" dirty="0"/>
              <a:t>” </a:t>
            </a:r>
            <a:r>
              <a:rPr lang="en-US" dirty="0" smtClean="0"/>
              <a:t>(Orwell 60). </a:t>
            </a:r>
            <a:r>
              <a:rPr lang="en-US" dirty="0"/>
              <a:t>They blame their poor memories for the change.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53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embedding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1455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NOT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…use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or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person pronouns in your formal literary papers.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dirty="0" smtClean="0">
                <a:solidFill>
                  <a:srgbClr val="FF0000"/>
                </a:solidFill>
              </a:rPr>
              <a:t> I/me/we/us/you</a:t>
            </a:r>
          </a:p>
          <a:p>
            <a:r>
              <a:rPr lang="en-US" b="1" strike="sngStrike" dirty="0" smtClean="0"/>
              <a:t>I</a:t>
            </a:r>
            <a:r>
              <a:rPr lang="en-US" strike="sngStrike" dirty="0" smtClean="0"/>
              <a:t> will prove that   / </a:t>
            </a:r>
            <a:r>
              <a:rPr lang="en-US" strike="sngStrike" dirty="0"/>
              <a:t>as </a:t>
            </a:r>
            <a:r>
              <a:rPr lang="en-US" b="1" strike="sngStrike" dirty="0"/>
              <a:t>you</a:t>
            </a:r>
            <a:r>
              <a:rPr lang="en-US" strike="sngStrike" dirty="0"/>
              <a:t> can </a:t>
            </a:r>
            <a:r>
              <a:rPr lang="en-US" strike="sngStrike" dirty="0" smtClean="0"/>
              <a:t>see  /  It </a:t>
            </a:r>
            <a:r>
              <a:rPr lang="en-US" strike="sngStrike" dirty="0"/>
              <a:t>is </a:t>
            </a:r>
            <a:r>
              <a:rPr lang="en-US" b="1" strike="sngStrike" dirty="0"/>
              <a:t>my</a:t>
            </a:r>
            <a:r>
              <a:rPr lang="en-US" strike="sngStrike" dirty="0"/>
              <a:t> opinion </a:t>
            </a:r>
            <a:r>
              <a:rPr lang="en-US" strike="sngStrike" dirty="0" smtClean="0"/>
              <a:t>that / </a:t>
            </a:r>
            <a:r>
              <a:rPr lang="en-US" b="1" strike="sngStrike" dirty="0" smtClean="0"/>
              <a:t>I</a:t>
            </a:r>
            <a:r>
              <a:rPr lang="en-US" strike="sngStrike" dirty="0" smtClean="0"/>
              <a:t> </a:t>
            </a:r>
            <a:r>
              <a:rPr lang="en-US" strike="sngStrike" dirty="0"/>
              <a:t>believe that </a:t>
            </a:r>
            <a:r>
              <a:rPr lang="en-US" strike="sngStrike" dirty="0" smtClean="0"/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NO</a:t>
            </a:r>
          </a:p>
          <a:p>
            <a:endParaRPr lang="en-US" u="sng" dirty="0" smtClean="0">
              <a:solidFill>
                <a:srgbClr val="00B050"/>
              </a:solidFill>
            </a:endParaRPr>
          </a:p>
          <a:p>
            <a:r>
              <a:rPr lang="en-US" u="sng" dirty="0" smtClean="0">
                <a:solidFill>
                  <a:srgbClr val="00B050"/>
                </a:solidFill>
              </a:rPr>
              <a:t>Try to start </a:t>
            </a:r>
            <a:r>
              <a:rPr lang="en-US" b="1" u="sng" dirty="0" smtClean="0">
                <a:solidFill>
                  <a:srgbClr val="00B050"/>
                </a:solidFill>
              </a:rPr>
              <a:t>avoiding</a:t>
            </a:r>
            <a:r>
              <a:rPr lang="en-US" u="sng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phrases like…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quote </a:t>
            </a:r>
            <a:r>
              <a:rPr lang="en-US" dirty="0" smtClean="0"/>
              <a:t>shows  /  This </a:t>
            </a:r>
            <a:r>
              <a:rPr lang="en-US" dirty="0"/>
              <a:t>shows </a:t>
            </a:r>
            <a:r>
              <a:rPr lang="en-US" dirty="0" smtClean="0"/>
              <a:t>that  /  This </a:t>
            </a:r>
            <a:r>
              <a:rPr lang="en-US" dirty="0"/>
              <a:t>proves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It </a:t>
            </a:r>
            <a:r>
              <a:rPr lang="en-US" dirty="0"/>
              <a:t>says on page </a:t>
            </a:r>
            <a:r>
              <a:rPr lang="en-US" dirty="0" smtClean="0"/>
              <a:t>63</a:t>
            </a:r>
            <a:r>
              <a:rPr lang="en-US" dirty="0"/>
              <a:t> </a:t>
            </a:r>
            <a:r>
              <a:rPr lang="en-US" dirty="0" smtClean="0"/>
              <a:t>/ In </a:t>
            </a:r>
            <a:r>
              <a:rPr lang="en-US" dirty="0"/>
              <a:t>the book it </a:t>
            </a:r>
            <a:r>
              <a:rPr lang="en-US" dirty="0" smtClean="0"/>
              <a:t>says</a:t>
            </a:r>
            <a:endParaRPr lang="en-US" dirty="0"/>
          </a:p>
          <a:p>
            <a:r>
              <a:rPr lang="en-US" b="1" dirty="0" smtClean="0"/>
              <a:t>But if you are thinking, “I want to embed quotes but I am not sure how else to do it,” then keep using these as you develop those skills </a:t>
            </a:r>
            <a:r>
              <a:rPr lang="en-US" b="1" dirty="0" smtClean="0">
                <a:sym typeface="Wingdings" panose="05000000000000000000" pitchFamily="2" charset="2"/>
              </a:rPr>
              <a:t>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15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embedding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1455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NOT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Connect two complete sentences with just a comma. THAT IS A COMMA SPLICE! Don’t do it!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BAD EXAMPLE – don’t do this!:</a:t>
            </a:r>
          </a:p>
          <a:p>
            <a:r>
              <a:rPr lang="en-US" b="1" dirty="0" smtClean="0"/>
              <a:t>Okonkwo loves </a:t>
            </a:r>
            <a:r>
              <a:rPr lang="en-US" b="1" dirty="0" err="1" smtClean="0"/>
              <a:t>Ezinma</a:t>
            </a:r>
            <a:r>
              <a:rPr lang="en-US" b="1" dirty="0" smtClean="0"/>
              <a:t>, “</a:t>
            </a:r>
            <a:r>
              <a:rPr lang="en-US" b="1" dirty="0"/>
              <a:t>If </a:t>
            </a:r>
            <a:r>
              <a:rPr lang="en-US" b="1" dirty="0" err="1"/>
              <a:t>Ezinma</a:t>
            </a:r>
            <a:r>
              <a:rPr lang="en-US" b="1" dirty="0"/>
              <a:t> had been a boy I would have been </a:t>
            </a:r>
            <a:r>
              <a:rPr lang="en-US" b="1" dirty="0" smtClean="0"/>
              <a:t>happier” (Achebe 54). </a:t>
            </a:r>
            <a:r>
              <a:rPr lang="en-US" dirty="0" smtClean="0"/>
              <a:t>Those are two different sentences, so you cannot just join them with a comma! This is not embedding.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HOW TO FIX IT:</a:t>
            </a:r>
          </a:p>
          <a:p>
            <a:r>
              <a:rPr lang="en-US" dirty="0" smtClean="0"/>
              <a:t>Okonkwo loves </a:t>
            </a:r>
            <a:r>
              <a:rPr lang="en-US" dirty="0" err="1" smtClean="0"/>
              <a:t>Ezinma</a:t>
            </a:r>
            <a:r>
              <a:rPr lang="en-US" dirty="0" smtClean="0"/>
              <a:t>, and thinks to himself, “If</a:t>
            </a:r>
            <a:r>
              <a:rPr lang="en-US" dirty="0"/>
              <a:t> </a:t>
            </a:r>
            <a:r>
              <a:rPr lang="en-US" dirty="0" err="1"/>
              <a:t>Ezinma</a:t>
            </a:r>
            <a:r>
              <a:rPr lang="en-US" dirty="0"/>
              <a:t> had been a boy I would have been happier” (Achebe 54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Okonkwo thinks to himself that if </a:t>
            </a:r>
            <a:r>
              <a:rPr lang="en-US" dirty="0" err="1" smtClean="0"/>
              <a:t>Ezinma</a:t>
            </a:r>
            <a:r>
              <a:rPr lang="en-US" dirty="0" smtClean="0"/>
              <a:t> had been born a boy, he “would have been happier” (Achebe 54).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embedding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1455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NOT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Create a sentence that does not make grammatical sense. The whole thing should still flow as a normal sentence, even with the quote.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BAD EXAMPLE – don’t do this!:</a:t>
            </a:r>
          </a:p>
          <a:p>
            <a:r>
              <a:rPr lang="en-US" dirty="0" smtClean="0"/>
              <a:t>When the time comes for </a:t>
            </a:r>
            <a:r>
              <a:rPr lang="en-US" dirty="0" err="1" smtClean="0"/>
              <a:t>Ikemefuna</a:t>
            </a:r>
            <a:r>
              <a:rPr lang="en-US" dirty="0" smtClean="0"/>
              <a:t> to go into the forest, “looked </a:t>
            </a:r>
            <a:r>
              <a:rPr lang="en-US" dirty="0"/>
              <a:t>back, and the man growled at him to go </a:t>
            </a:r>
            <a:r>
              <a:rPr lang="en-US" dirty="0" smtClean="0"/>
              <a:t>on” (Achebe 13).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HOW TO FIX IT – always read the sentence and make sure it flows:</a:t>
            </a:r>
          </a:p>
          <a:p>
            <a:r>
              <a:rPr lang="en-US" dirty="0"/>
              <a:t>When the time comes for </a:t>
            </a:r>
            <a:r>
              <a:rPr lang="en-US" dirty="0" err="1"/>
              <a:t>Ikemefuna</a:t>
            </a:r>
            <a:r>
              <a:rPr lang="en-US" dirty="0"/>
              <a:t> to go into the forest</a:t>
            </a:r>
            <a:r>
              <a:rPr lang="en-US" dirty="0" smtClean="0"/>
              <a:t>, </a:t>
            </a:r>
            <a:r>
              <a:rPr lang="en-US" dirty="0" err="1" smtClean="0"/>
              <a:t>Ikemefuna</a:t>
            </a:r>
            <a:r>
              <a:rPr lang="en-US" dirty="0" smtClean="0"/>
              <a:t> </a:t>
            </a:r>
            <a:r>
              <a:rPr lang="en-US" dirty="0"/>
              <a:t>“looked back, and the man growled at him to go on” (Achebe 13). </a:t>
            </a:r>
          </a:p>
        </p:txBody>
      </p:sp>
    </p:spTree>
    <p:extLst>
      <p:ext uri="{BB962C8B-B14F-4D97-AF65-F5344CB8AC3E}">
        <p14:creationId xmlns:p14="http://schemas.microsoft.com/office/powerpoint/2010/main" val="6685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902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</vt:lpstr>
      <vt:lpstr>Vapor Trail</vt:lpstr>
      <vt:lpstr>Quote embedding </vt:lpstr>
      <vt:lpstr>Embedding quotes</vt:lpstr>
      <vt:lpstr>How to embed a quote:</vt:lpstr>
      <vt:lpstr>How to embed a quote:</vt:lpstr>
      <vt:lpstr>Quote embedding tips</vt:lpstr>
      <vt:lpstr>Quote embedding tips</vt:lpstr>
      <vt:lpstr>Quote embedding tips</vt:lpstr>
      <vt:lpstr>Quote embedding tips</vt:lpstr>
      <vt:lpstr>Quote embedding tips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 embedding </dc:title>
  <dc:creator>Gilpin, Courtney    SHS - Staff</dc:creator>
  <cp:lastModifiedBy>Gilpin, Courtney    SHS - Staff</cp:lastModifiedBy>
  <cp:revision>1</cp:revision>
  <dcterms:created xsi:type="dcterms:W3CDTF">2019-06-19T18:11:16Z</dcterms:created>
  <dcterms:modified xsi:type="dcterms:W3CDTF">2019-06-19T18:11:39Z</dcterms:modified>
</cp:coreProperties>
</file>