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EA988-8A21-4E7B-9793-D3412EB01161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45817-E619-4EA3-B054-5BD3B809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75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33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508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2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24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81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23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91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92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6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4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731600" y="2655800"/>
            <a:ext cx="4728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14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731600" y="2655800"/>
            <a:ext cx="4728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48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35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881800" y="1777333"/>
            <a:ext cx="8428400" cy="33032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018600" y="2111133"/>
            <a:ext cx="8154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92433" y="3583533"/>
            <a:ext cx="4407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3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881800" y="960000"/>
            <a:ext cx="8428400" cy="49380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03228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806733" y="960000"/>
            <a:ext cx="6578400" cy="4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✣"/>
              <a:defRPr i="1"/>
            </a:lvl1pPr>
            <a:lvl2pPr marL="1219170" lvl="1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⨳"/>
              <a:defRPr i="1"/>
            </a:lvl2pPr>
            <a:lvl3pPr marL="1828754" lvl="2" indent="-474121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688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✣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174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1433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221525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4464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81600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15217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7748835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7943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2320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200"/>
              <a:buFont typeface="Cinzel"/>
              <a:buNone/>
              <a:defRPr sz="1600" b="1">
                <a:latin typeface="Cinzel"/>
                <a:ea typeface="Cinzel"/>
                <a:cs typeface="Cinzel"/>
                <a:sym typeface="Cinzel"/>
              </a:defRPr>
            </a:lvl1pPr>
          </a:lstStyle>
          <a:p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706000" y="55172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63948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74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9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4885-AEE0-4BF2-89FA-4E417B73CA5D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9914-E488-4373-A807-0B53D843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914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1587500" y="1612900"/>
            <a:ext cx="9029700" cy="32893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400" dirty="0" smtClean="0">
                <a:solidFill>
                  <a:srgbClr val="800000"/>
                </a:solidFill>
                <a:latin typeface="Imprint MT Shadow" panose="04020605060303030202" pitchFamily="82" charset="0"/>
              </a:rPr>
              <a:t>ROMEO + JULIET</a:t>
            </a:r>
            <a:br>
              <a:rPr lang="en" sz="5400" dirty="0" smtClean="0">
                <a:solidFill>
                  <a:srgbClr val="800000"/>
                </a:solidFill>
                <a:latin typeface="Imprint MT Shadow" panose="04020605060303030202" pitchFamily="82" charset="0"/>
              </a:rPr>
            </a:br>
            <a:r>
              <a:rPr lang="en" sz="5400" dirty="0" smtClean="0">
                <a:solidFill>
                  <a:srgbClr val="800000"/>
                </a:solidFill>
                <a:latin typeface="Imprint MT Shadow" panose="04020605060303030202" pitchFamily="82" charset="0"/>
              </a:rPr>
              <a:t>Dramatic Terminology</a:t>
            </a:r>
            <a:br>
              <a:rPr lang="en" sz="5400" dirty="0" smtClean="0">
                <a:solidFill>
                  <a:srgbClr val="800000"/>
                </a:solidFill>
                <a:latin typeface="Imprint MT Shadow" panose="04020605060303030202" pitchFamily="82" charset="0"/>
              </a:rPr>
            </a:br>
            <a:r>
              <a:rPr lang="en" sz="5400" dirty="0" smtClean="0">
                <a:solidFill>
                  <a:srgbClr val="800000"/>
                </a:solidFill>
                <a:latin typeface="Imprint MT Shadow" panose="04020605060303030202" pitchFamily="82" charset="0"/>
              </a:rPr>
              <a:t>Part 1</a:t>
            </a:r>
            <a:endParaRPr sz="9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6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74320" y="2006547"/>
            <a:ext cx="7273636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accent6"/>
                </a:solidFill>
              </a:rPr>
              <a:t>Chorus: </a:t>
            </a:r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character (or group of characters) that speaks the prologue and comments on the  course of the events.</a:t>
            </a:r>
          </a:p>
          <a:p>
            <a:r>
              <a:rPr lang="en-US" sz="2800" dirty="0"/>
              <a:t>A chorus was a significant piece of Greek drama, arising from songs sung at various seasons to Dionysus; Athenian dramas used choruses to advise and restrain chief characters.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endParaRPr lang="en-US" sz="3600" i="1" dirty="0"/>
          </a:p>
        </p:txBody>
      </p:sp>
      <p:pic>
        <p:nvPicPr>
          <p:cNvPr id="5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533" y="2506175"/>
            <a:ext cx="4453567" cy="250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5400" i="1" dirty="0" smtClean="0"/>
              <a:t>Dramatic terminology </a:t>
            </a:r>
            <a:r>
              <a:rPr lang="en-US" sz="5400" i="1" u="sng" dirty="0" smtClean="0"/>
              <a:t>may</a:t>
            </a:r>
            <a:r>
              <a:rPr lang="en-US" sz="5400" i="1" dirty="0" smtClean="0"/>
              <a:t> be on Act Quizzes, and </a:t>
            </a:r>
            <a:r>
              <a:rPr lang="en-US" sz="5400" i="1" u="sng" dirty="0" smtClean="0"/>
              <a:t>will</a:t>
            </a:r>
            <a:r>
              <a:rPr lang="en-US" sz="5400" i="1" dirty="0" smtClean="0"/>
              <a:t> be on your Semester 2 Final Exam</a:t>
            </a:r>
            <a:endParaRPr sz="5400" i="1" dirty="0"/>
          </a:p>
        </p:txBody>
      </p:sp>
    </p:spTree>
    <p:extLst>
      <p:ext uri="{BB962C8B-B14F-4D97-AF65-F5344CB8AC3E}">
        <p14:creationId xmlns:p14="http://schemas.microsoft.com/office/powerpoint/2010/main" val="35276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38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45" l="10000" r="90000">
                        <a14:foregroundMark x1="12333" y1="23404" x2="22000" y2="12234"/>
                        <a14:foregroundMark x1="21667" y1="12234" x2="41667" y2="11702"/>
                        <a14:foregroundMark x1="44000" y1="46809" x2="72000" y2="34574"/>
                        <a14:foregroundMark x1="63667" y1="86170" x2="78333" y2="89894"/>
                        <a14:foregroundMark x1="72000" y1="94681" x2="71000" y2="95745"/>
                        <a14:backgroundMark x1="32333" y1="7979" x2="32333" y2="7979"/>
                        <a14:backgroundMark x1="25667" y1="7447" x2="25667" y2="7447"/>
                        <a14:backgroundMark x1="19000" y1="11170" x2="19000" y2="11170"/>
                        <a14:backgroundMark x1="23000" y1="11170" x2="23000" y2="11170"/>
                        <a14:backgroundMark x1="50667" y1="13830" x2="50667" y2="13830"/>
                        <a14:backgroundMark x1="51000" y1="29787" x2="51000" y2="29787"/>
                        <a14:backgroundMark x1="58000" y1="32447" x2="58000" y2="324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8659" y="1490366"/>
            <a:ext cx="3406367" cy="2112913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2006547"/>
            <a:ext cx="4523789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Tragedy:</a:t>
            </a:r>
          </a:p>
          <a:p>
            <a:r>
              <a:rPr lang="en-US" sz="3200" i="1" dirty="0">
                <a:solidFill>
                  <a:srgbClr val="4B3D35"/>
                </a:solidFill>
              </a:rPr>
              <a:t>A play dealing with tragic events and having an unhappy ending, especially one concerning the downfall of the main character.</a:t>
            </a:r>
          </a:p>
        </p:txBody>
      </p:sp>
      <p:sp>
        <p:nvSpPr>
          <p:cNvPr id="6" name="Shape 75"/>
          <p:cNvSpPr txBox="1">
            <a:spLocks/>
          </p:cNvSpPr>
          <p:nvPr/>
        </p:nvSpPr>
        <p:spPr>
          <a:xfrm>
            <a:off x="6166844" y="1725430"/>
            <a:ext cx="4523789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1219170" marR="0" lvl="1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609585" marR="0" lvl="0" indent="-507987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63334"/>
                </a:solidFill>
                <a:effectLst/>
                <a:uLnTx/>
                <a:uFillTx/>
                <a:latin typeface="Libre Baskerville"/>
                <a:sym typeface="Libre Baskerville"/>
              </a:rPr>
              <a:t>Comedy:</a:t>
            </a:r>
          </a:p>
          <a:p>
            <a:pPr marL="609585" marR="0" lvl="0" indent="-507987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4B3D35"/>
                </a:solidFill>
                <a:effectLst/>
                <a:uLnTx/>
                <a:uFillTx/>
                <a:latin typeface="Libre Baskerville"/>
                <a:sym typeface="Libre Baskerville"/>
              </a:rPr>
              <a:t>A play that has a happy ending, usually involving marriages between the unmarried characters, and a tone and style that is more light-hearted than Shakespeare's other plays.</a:t>
            </a:r>
          </a:p>
        </p:txBody>
      </p:sp>
    </p:spTree>
    <p:extLst>
      <p:ext uri="{BB962C8B-B14F-4D97-AF65-F5344CB8AC3E}">
        <p14:creationId xmlns:p14="http://schemas.microsoft.com/office/powerpoint/2010/main" val="2330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2006547"/>
            <a:ext cx="4225025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Act</a:t>
            </a:r>
            <a:r>
              <a:rPr lang="en-US" sz="4000" b="1" i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sz="3600" i="1" dirty="0"/>
              <a:t>A division within a play. Shakespeare’s plays are each 5 acts long.</a:t>
            </a:r>
          </a:p>
          <a:p>
            <a:endParaRPr lang="en-US" sz="3600" i="1" dirty="0"/>
          </a:p>
        </p:txBody>
      </p:sp>
      <p:pic>
        <p:nvPicPr>
          <p:cNvPr id="4" name="Shape 145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6690"/>
          <a:stretch/>
        </p:blipFill>
        <p:spPr>
          <a:xfrm>
            <a:off x="5097101" y="2169508"/>
            <a:ext cx="5977860" cy="355228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775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2006547"/>
            <a:ext cx="10100724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b="1" dirty="0">
                <a:solidFill>
                  <a:schemeClr val="accent6"/>
                </a:solidFill>
              </a:rPr>
              <a:t>Scene: </a:t>
            </a:r>
          </a:p>
          <a:p>
            <a:r>
              <a:rPr lang="en-US" sz="2800" i="1" dirty="0">
                <a:solidFill>
                  <a:srgbClr val="4B3D35"/>
                </a:solidFill>
              </a:rPr>
              <a:t>Each act is divided into scenes (could indicate changes in character, set, etc.)</a:t>
            </a:r>
          </a:p>
          <a:p>
            <a:r>
              <a:rPr lang="en-US" sz="4400" b="1" dirty="0">
                <a:solidFill>
                  <a:schemeClr val="accent6"/>
                </a:solidFill>
              </a:rPr>
              <a:t>Line: </a:t>
            </a:r>
          </a:p>
          <a:p>
            <a:r>
              <a:rPr lang="en-US" sz="3200" i="1" dirty="0">
                <a:solidFill>
                  <a:srgbClr val="4B3D35"/>
                </a:solidFill>
              </a:rPr>
              <a:t>Each scene is divided into lines. When referencing the text, you can reference the line number (some line numbers may differ depending on edition)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192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2006547"/>
            <a:ext cx="6053825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Stage Directions: </a:t>
            </a:r>
            <a:r>
              <a:rPr lang="en-US" sz="3600" i="1" dirty="0" smtClean="0"/>
              <a:t>Instructions in the text of </a:t>
            </a:r>
            <a:r>
              <a:rPr lang="en-US" sz="3600" i="1" dirty="0" smtClean="0">
                <a:solidFill>
                  <a:srgbClr val="4B3D35"/>
                </a:solidFill>
              </a:rPr>
              <a:t>the play, especially one indicating </a:t>
            </a:r>
            <a:r>
              <a:rPr lang="en-US" sz="3600" i="1" dirty="0" smtClean="0"/>
              <a:t>position, movement or tone of an actor, or sound effects and lighting.</a:t>
            </a:r>
            <a:endParaRPr lang="en-US" sz="3600" i="1" dirty="0"/>
          </a:p>
        </p:txBody>
      </p:sp>
      <p:pic>
        <p:nvPicPr>
          <p:cNvPr id="4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362" y="1916013"/>
            <a:ext cx="4809700" cy="42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115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2006547"/>
            <a:ext cx="1027274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Monologue</a:t>
            </a:r>
            <a:r>
              <a:rPr lang="en-US" sz="4000" b="1" i="1" dirty="0">
                <a:solidFill>
                  <a:schemeClr val="accent6"/>
                </a:solidFill>
              </a:rPr>
              <a:t> </a:t>
            </a:r>
            <a:endParaRPr lang="en-US" sz="4000" b="1" i="1" dirty="0" smtClean="0">
              <a:solidFill>
                <a:schemeClr val="accent6"/>
              </a:solidFill>
            </a:endParaRPr>
          </a:p>
          <a:p>
            <a:r>
              <a:rPr lang="en-US" sz="3600" i="1" dirty="0" smtClean="0"/>
              <a:t>A </a:t>
            </a:r>
            <a:r>
              <a:rPr lang="en-US" sz="3600" i="1" dirty="0"/>
              <a:t>long speech by one actor in a play or movie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9376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2006547"/>
            <a:ext cx="1027274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Soliloquy:</a:t>
            </a:r>
          </a:p>
          <a:p>
            <a:r>
              <a:rPr lang="en-US" sz="4000" i="1" dirty="0">
                <a:solidFill>
                  <a:srgbClr val="4B3D35"/>
                </a:solidFill>
              </a:rPr>
              <a:t>The act of speaking one’s thoughts aloud when by oneself (or regardless of any hearers), especially by a character in a play.</a:t>
            </a:r>
          </a:p>
        </p:txBody>
      </p:sp>
    </p:spTree>
    <p:extLst>
      <p:ext uri="{BB962C8B-B14F-4D97-AF65-F5344CB8AC3E}">
        <p14:creationId xmlns:p14="http://schemas.microsoft.com/office/powerpoint/2010/main" val="2930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32567" y="244444"/>
            <a:ext cx="8926800" cy="147818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 smtClean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</a:rPr>
              <a:t>Dramatic Terminology</a:t>
            </a:r>
            <a:endParaRPr sz="6600" dirty="0">
              <a:solidFill>
                <a:schemeClr val="accent6">
                  <a:lumMod val="75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72076" y="2006547"/>
            <a:ext cx="10272740" cy="4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Aside:</a:t>
            </a:r>
          </a:p>
          <a:p>
            <a:r>
              <a:rPr lang="en-US" sz="4000" i="1" dirty="0" smtClean="0"/>
              <a:t>A </a:t>
            </a:r>
            <a:r>
              <a:rPr lang="en-US" sz="4000" i="1" dirty="0"/>
              <a:t>remark or passage by a character that is </a:t>
            </a:r>
            <a:r>
              <a:rPr lang="en-US" sz="4000" b="1" i="1" dirty="0">
                <a:latin typeface="Lato"/>
                <a:ea typeface="Lato"/>
                <a:cs typeface="Lato"/>
                <a:sym typeface="Lato"/>
              </a:rPr>
              <a:t>intended to be heard by the audience</a:t>
            </a:r>
            <a:r>
              <a:rPr lang="en-US" sz="4000" i="1" dirty="0"/>
              <a:t> (and possibly a select few characters) </a:t>
            </a:r>
            <a:r>
              <a:rPr lang="en-US" sz="4000" b="1" i="1" dirty="0">
                <a:latin typeface="Lato"/>
                <a:ea typeface="Lato"/>
                <a:cs typeface="Lato"/>
                <a:sym typeface="Lato"/>
              </a:rPr>
              <a:t>but unheard by the rest of the characters</a:t>
            </a:r>
            <a:r>
              <a:rPr lang="en-US" sz="4000" i="1" dirty="0"/>
              <a:t> in the play.</a:t>
            </a:r>
          </a:p>
        </p:txBody>
      </p:sp>
    </p:spTree>
    <p:extLst>
      <p:ext uri="{BB962C8B-B14F-4D97-AF65-F5344CB8AC3E}">
        <p14:creationId xmlns:p14="http://schemas.microsoft.com/office/powerpoint/2010/main" val="307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l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Cinzel</vt:lpstr>
      <vt:lpstr>Lato</vt:lpstr>
      <vt:lpstr>Libre Baskerville</vt:lpstr>
      <vt:lpstr>Arial</vt:lpstr>
      <vt:lpstr>Calibri</vt:lpstr>
      <vt:lpstr>Calibri Light</vt:lpstr>
      <vt:lpstr>Imprint MT Shadow</vt:lpstr>
      <vt:lpstr>Office Theme</vt:lpstr>
      <vt:lpstr>Dolabella template</vt:lpstr>
      <vt:lpstr>ROMEO + JULIET Dramatic Terminology Part 1</vt:lpstr>
      <vt:lpstr>Dramatic Terminology</vt:lpstr>
      <vt:lpstr>Dramatic Terminology</vt:lpstr>
      <vt:lpstr>Dramatic Terminology</vt:lpstr>
      <vt:lpstr>Dramatic Terminology</vt:lpstr>
      <vt:lpstr>Dramatic Terminology</vt:lpstr>
      <vt:lpstr>Dramatic Terminology</vt:lpstr>
      <vt:lpstr>Dramatic Terminology</vt:lpstr>
      <vt:lpstr>Dramatic Terminology</vt:lpstr>
      <vt:lpstr>Dramatic Terminology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+ JULIET Dramatic Terminology Part 1</dc:title>
  <dc:creator>Gilpin, Courtney    SHS - Staff</dc:creator>
  <cp:lastModifiedBy>Gilpin, Courtney    SHS - Staff</cp:lastModifiedBy>
  <cp:revision>1</cp:revision>
  <dcterms:created xsi:type="dcterms:W3CDTF">2019-05-16T00:50:54Z</dcterms:created>
  <dcterms:modified xsi:type="dcterms:W3CDTF">2019-05-16T00:51:40Z</dcterms:modified>
</cp:coreProperties>
</file>