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057F1-9375-4B40-96D2-497B5E0BCF6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382FB-D16B-4C77-A642-25133AF89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08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1E94E-679F-DF4F-B718-5A83633CD9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12101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5744387-1DB7-4068-ADC2-6437582FDC0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5BC1482-2D4D-4C14-86A7-9D3AC227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28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4387-1DB7-4068-ADC2-6437582FDC0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1482-2D4D-4C14-86A7-9D3AC227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7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5744387-1DB7-4068-ADC2-6437582FDC0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5BC1482-2D4D-4C14-86A7-9D3AC227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51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5744387-1DB7-4068-ADC2-6437582FDC0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5BC1482-2D4D-4C14-86A7-9D3AC227684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7539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5744387-1DB7-4068-ADC2-6437582FDC0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5BC1482-2D4D-4C14-86A7-9D3AC227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8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4387-1DB7-4068-ADC2-6437582FDC0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1482-2D4D-4C14-86A7-9D3AC227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58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4387-1DB7-4068-ADC2-6437582FDC0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1482-2D4D-4C14-86A7-9D3AC227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29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4387-1DB7-4068-ADC2-6437582FDC0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1482-2D4D-4C14-86A7-9D3AC227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46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5744387-1DB7-4068-ADC2-6437582FDC0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5BC1482-2D4D-4C14-86A7-9D3AC227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98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6727600"/>
            <a:ext cx="12192000" cy="13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E696C"/>
                </a:solidFill>
              </a:rPr>
              <a:pPr/>
              <a:t>‹#›</a:t>
            </a:fld>
            <a:endParaRPr>
              <a:solidFill>
                <a:srgbClr val="5E69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27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4387-1DB7-4068-ADC2-6437582FDC0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1482-2D4D-4C14-86A7-9D3AC227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2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5744387-1DB7-4068-ADC2-6437582FDC0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5BC1482-2D4D-4C14-86A7-9D3AC227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86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4387-1DB7-4068-ADC2-6437582FDC0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1482-2D4D-4C14-86A7-9D3AC227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3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4387-1DB7-4068-ADC2-6437582FDC0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1482-2D4D-4C14-86A7-9D3AC227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54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4387-1DB7-4068-ADC2-6437582FDC0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1482-2D4D-4C14-86A7-9D3AC227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68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4387-1DB7-4068-ADC2-6437582FDC0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1482-2D4D-4C14-86A7-9D3AC227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19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4387-1DB7-4068-ADC2-6437582FDC0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1482-2D4D-4C14-86A7-9D3AC227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7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4387-1DB7-4068-ADC2-6437582FDC0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1482-2D4D-4C14-86A7-9D3AC227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2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44387-1DB7-4068-ADC2-6437582FDC0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C1482-2D4D-4C14-86A7-9D3AC227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4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8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019633"/>
            <a:ext cx="9448800" cy="182509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Allegory</a:t>
            </a:r>
            <a:r>
              <a:rPr lang="en-US" b="1" dirty="0"/>
              <a:t> and Dr. Seuss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2158929"/>
            <a:ext cx="9448800" cy="685800"/>
          </a:xfrm>
        </p:spPr>
        <p:txBody>
          <a:bodyPr>
            <a:noAutofit/>
          </a:bodyPr>
          <a:lstStyle/>
          <a:p>
            <a:r>
              <a:rPr lang="en-US" sz="2800" dirty="0"/>
              <a:t>The more that you read,</a:t>
            </a:r>
          </a:p>
          <a:p>
            <a:r>
              <a:rPr lang="en-US" sz="2800" dirty="0"/>
              <a:t>The more things you will know,</a:t>
            </a:r>
          </a:p>
          <a:p>
            <a:r>
              <a:rPr lang="en-US" sz="2800" dirty="0"/>
              <a:t>The more that you learn,</a:t>
            </a:r>
          </a:p>
          <a:p>
            <a:r>
              <a:rPr lang="en-US" sz="2800" dirty="0"/>
              <a:t>The more places you’ll go.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2050" name="Picture 2" descr="Image result for dr seuss clip ar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70470" y="351090"/>
            <a:ext cx="2955471" cy="471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73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</a:t>
            </a:r>
            <a:r>
              <a:rPr lang="en-US" b="1" dirty="0" smtClean="0"/>
              <a:t>allegory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799" y="2194560"/>
            <a:ext cx="11234057" cy="4024125"/>
          </a:xfrm>
        </p:spPr>
        <p:txBody>
          <a:bodyPr>
            <a:noAutofit/>
          </a:bodyPr>
          <a:lstStyle/>
          <a:p>
            <a:r>
              <a:rPr lang="en-US" sz="3600" dirty="0" smtClean="0"/>
              <a:t>Based on these examples, come up with a </a:t>
            </a:r>
            <a:r>
              <a:rPr lang="en-US" sz="3600" b="1" dirty="0" smtClean="0"/>
              <a:t>definition of </a:t>
            </a:r>
            <a:r>
              <a:rPr lang="en-US" sz="3600" b="1" dirty="0" smtClean="0">
                <a:solidFill>
                  <a:schemeClr val="accent6"/>
                </a:solidFill>
              </a:rPr>
              <a:t>allegory</a:t>
            </a:r>
            <a:r>
              <a:rPr lang="en-US" sz="3600" b="1" dirty="0" smtClean="0"/>
              <a:t> </a:t>
            </a:r>
            <a:r>
              <a:rPr lang="en-US" sz="3600" dirty="0" smtClean="0"/>
              <a:t>with your table group and write it on an index card. </a:t>
            </a:r>
          </a:p>
          <a:p>
            <a:r>
              <a:rPr lang="en-US" sz="3600" dirty="0" smtClean="0"/>
              <a:t>On the front (lined side),write the definition</a:t>
            </a:r>
          </a:p>
          <a:p>
            <a:r>
              <a:rPr lang="en-US" sz="3600" dirty="0" smtClean="0"/>
              <a:t>On the back, write the names/numbers of your groupmates</a:t>
            </a:r>
          </a:p>
          <a:p>
            <a:r>
              <a:rPr lang="en-US" sz="3600" dirty="0" smtClean="0"/>
              <a:t>Deliver it to Ms. Gilpin at the front</a:t>
            </a:r>
          </a:p>
          <a:p>
            <a:r>
              <a:rPr lang="en-US" sz="3600" dirty="0" smtClean="0"/>
              <a:t>You have 180 seconds!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8086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400801" y="543257"/>
            <a:ext cx="3943191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0D8EC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" charset="0"/>
              </a:rPr>
              <a:t>Allegory</a:t>
            </a:r>
            <a:endParaRPr kumimoji="0" lang="en-US" sz="5400" b="1" i="0" u="sng" strike="noStrike" kern="1200" cap="none" spc="0" normalizeH="0" baseline="0" noProof="0" dirty="0">
              <a:ln>
                <a:noFill/>
              </a:ln>
              <a:solidFill>
                <a:srgbClr val="0D8EC5"/>
              </a:solidFill>
              <a:effectLst/>
              <a:uLnTx/>
              <a:uFillTx/>
              <a:latin typeface="Century Gothic" panose="020B0502020202020204"/>
              <a:ea typeface="+mn-ea"/>
              <a:cs typeface="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" charset="0"/>
              </a:rPr>
              <a:t>a text that can be interpreted to reveal a hidden meaning, typically a moral or political one.</a:t>
            </a:r>
          </a:p>
        </p:txBody>
      </p:sp>
      <p:pic>
        <p:nvPicPr>
          <p:cNvPr id="31747" name="Picture 1" descr="Lora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137" y="380628"/>
            <a:ext cx="2103039" cy="285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2" descr="horton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75" y="352118"/>
            <a:ext cx="2130425" cy="288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TheSneetch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705" y="3596897"/>
            <a:ext cx="2228106" cy="302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butterbattlebook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942" y="3515594"/>
            <a:ext cx="2202305" cy="319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8" descr="yertletheturtl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811" y="3596897"/>
            <a:ext cx="2840054" cy="319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48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632" y="106927"/>
            <a:ext cx="9780466" cy="1143000"/>
          </a:xfrm>
        </p:spPr>
        <p:txBody>
          <a:bodyPr/>
          <a:lstStyle/>
          <a:p>
            <a:r>
              <a:rPr lang="en-US" u="sng" dirty="0" smtClean="0"/>
              <a:t>Prior knowledge: Dr. Seuss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87075"/>
            <a:ext cx="6629400" cy="4913725"/>
          </a:xfrm>
        </p:spPr>
        <p:txBody>
          <a:bodyPr>
            <a:noAutofit/>
          </a:bodyPr>
          <a:lstStyle/>
          <a:p>
            <a:r>
              <a:rPr lang="en-US" sz="2800" dirty="0" smtClean="0"/>
              <a:t>How many of you have read Dr. Seuss books? Which ones do you remember? What are they about? What lessons can you learn from them? 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Jot down as many as you can remember and write a possible </a:t>
            </a:r>
            <a:r>
              <a:rPr lang="en-US" sz="2800" b="1" dirty="0" smtClean="0"/>
              <a:t>theme statement</a:t>
            </a:r>
            <a:r>
              <a:rPr lang="en-US" sz="2800" dirty="0" smtClean="0"/>
              <a:t> for each one in your journals. </a:t>
            </a:r>
            <a:endParaRPr lang="en-US" sz="2800" dirty="0"/>
          </a:p>
        </p:txBody>
      </p:sp>
      <p:pic>
        <p:nvPicPr>
          <p:cNvPr id="4" name="Picture 3" descr="seuss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437" y="1249927"/>
            <a:ext cx="38100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4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Dr. Seuss &amp; Allegory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0834" y="2194560"/>
            <a:ext cx="6535366" cy="4024125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What if I told you that when you were a little kid reading Dr. Seuss, you were reading about </a:t>
            </a:r>
            <a:r>
              <a:rPr lang="en-US" sz="3200" b="1" dirty="0" smtClean="0"/>
              <a:t>racism</a:t>
            </a:r>
            <a:r>
              <a:rPr lang="en-US" sz="3200" dirty="0" smtClean="0"/>
              <a:t> and </a:t>
            </a:r>
            <a:r>
              <a:rPr lang="en-US" sz="3200" b="1" dirty="0" smtClean="0"/>
              <a:t>nuclear war</a:t>
            </a:r>
            <a:r>
              <a:rPr lang="en-US" sz="3200" dirty="0" smtClean="0"/>
              <a:t>? </a:t>
            </a:r>
          </a:p>
          <a:p>
            <a:r>
              <a:rPr lang="en-US" sz="3200" dirty="0" smtClean="0"/>
              <a:t>Dr. Seuss is famous for </a:t>
            </a:r>
            <a:r>
              <a:rPr lang="en-US" sz="3200" b="1" dirty="0" smtClean="0"/>
              <a:t>his use of </a:t>
            </a:r>
            <a:r>
              <a:rPr lang="en-US" sz="3200" b="1" dirty="0" smtClean="0">
                <a:solidFill>
                  <a:schemeClr val="accent1"/>
                </a:solidFill>
              </a:rPr>
              <a:t>allegory</a:t>
            </a:r>
            <a:r>
              <a:rPr lang="en-US" sz="3200" b="1" dirty="0" smtClean="0"/>
              <a:t> </a:t>
            </a:r>
            <a:r>
              <a:rPr lang="en-US" sz="3200" dirty="0" smtClean="0"/>
              <a:t>in his children’s books, which makes them seem more like books made for adults. </a:t>
            </a:r>
            <a:endParaRPr lang="en-US" sz="3200" dirty="0"/>
          </a:p>
        </p:txBody>
      </p:sp>
      <p:pic>
        <p:nvPicPr>
          <p:cNvPr id="1026" name="Picture 2" descr="Image result for what if i told you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71" y="2194560"/>
            <a:ext cx="318135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47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focus in on….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Yertle the Turtle</a:t>
            </a:r>
          </a:p>
          <a:p>
            <a:r>
              <a:rPr lang="en-US" i="1" dirty="0" smtClean="0"/>
              <a:t>The Butter Battle Book</a:t>
            </a:r>
          </a:p>
          <a:p>
            <a:r>
              <a:rPr lang="en-US" i="1" dirty="0" smtClean="0"/>
              <a:t>The Sneetches</a:t>
            </a:r>
          </a:p>
          <a:p>
            <a:r>
              <a:rPr lang="en-US" i="1" dirty="0" smtClean="0"/>
              <a:t>Horton Hears a Who</a:t>
            </a:r>
          </a:p>
          <a:p>
            <a:r>
              <a:rPr lang="en-US" i="1" dirty="0" smtClean="0"/>
              <a:t>The Lorax</a:t>
            </a:r>
          </a:p>
          <a:p>
            <a:endParaRPr lang="en-US" i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4757" y="963386"/>
            <a:ext cx="6302829" cy="578031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b="1" i="1" cap="none" dirty="0" smtClean="0"/>
              <a:t>The Butter </a:t>
            </a:r>
            <a:r>
              <a:rPr lang="en-US" sz="3200" b="1" i="1" cap="none" dirty="0"/>
              <a:t>B</a:t>
            </a:r>
            <a:r>
              <a:rPr lang="en-US" sz="3200" b="1" i="1" cap="none" dirty="0" smtClean="0"/>
              <a:t>attle </a:t>
            </a:r>
            <a:r>
              <a:rPr lang="en-US" sz="3200" b="1" i="1" cap="none" dirty="0"/>
              <a:t>B</a:t>
            </a:r>
            <a:r>
              <a:rPr lang="en-US" sz="3200" b="1" i="1" cap="none" dirty="0" smtClean="0"/>
              <a:t>ook </a:t>
            </a:r>
            <a:r>
              <a:rPr lang="en-US" sz="3200" b="1" cap="none" dirty="0" smtClean="0"/>
              <a:t>is an </a:t>
            </a:r>
            <a:r>
              <a:rPr lang="en-US" sz="3200" b="1" cap="none" dirty="0" smtClean="0">
                <a:solidFill>
                  <a:schemeClr val="accent6"/>
                </a:solidFill>
              </a:rPr>
              <a:t>allegory</a:t>
            </a:r>
            <a:r>
              <a:rPr lang="en-US" sz="3200" b="1" cap="none" dirty="0" smtClean="0">
                <a:solidFill>
                  <a:srgbClr val="FFFF00"/>
                </a:solidFill>
              </a:rPr>
              <a:t> </a:t>
            </a:r>
            <a:r>
              <a:rPr lang="en-US" sz="3200" b="1" cap="none" dirty="0" smtClean="0"/>
              <a:t>for the Cold War.</a:t>
            </a:r>
            <a:br>
              <a:rPr lang="en-US" sz="3200" b="1" cap="none" dirty="0" smtClean="0"/>
            </a:br>
            <a:r>
              <a:rPr lang="en-US" sz="3200" cap="none" dirty="0" smtClean="0"/>
              <a:t/>
            </a:r>
            <a:br>
              <a:rPr lang="en-US" sz="3200" cap="none" dirty="0" smtClean="0"/>
            </a:br>
            <a:r>
              <a:rPr lang="en-US" sz="3200" cap="none" dirty="0" err="1" smtClean="0">
                <a:solidFill>
                  <a:srgbClr val="0000FF"/>
                </a:solidFill>
              </a:rPr>
              <a:t>Yooks</a:t>
            </a:r>
            <a:r>
              <a:rPr lang="en-US" sz="3200" cap="none" dirty="0" smtClean="0">
                <a:solidFill>
                  <a:srgbClr val="0000FF"/>
                </a:solidFill>
              </a:rPr>
              <a:t> &amp; </a:t>
            </a:r>
            <a:r>
              <a:rPr lang="en-US" sz="3200" cap="none" dirty="0" err="1">
                <a:solidFill>
                  <a:srgbClr val="0000FF"/>
                </a:solidFill>
              </a:rPr>
              <a:t>Z</a:t>
            </a:r>
            <a:r>
              <a:rPr lang="en-US" sz="3200" cap="none" dirty="0" err="1" smtClean="0">
                <a:solidFill>
                  <a:srgbClr val="0000FF"/>
                </a:solidFill>
              </a:rPr>
              <a:t>ooks</a:t>
            </a:r>
            <a:r>
              <a:rPr lang="en-US" sz="3200" cap="none" dirty="0" smtClean="0"/>
              <a:t>= USA and Russia</a:t>
            </a:r>
            <a:br>
              <a:rPr lang="en-US" sz="3200" cap="none" dirty="0" smtClean="0"/>
            </a:br>
            <a:r>
              <a:rPr lang="en-US" sz="3200" cap="none" dirty="0" smtClean="0"/>
              <a:t/>
            </a:r>
            <a:br>
              <a:rPr lang="en-US" sz="3200" cap="none" dirty="0" smtClean="0"/>
            </a:br>
            <a:r>
              <a:rPr lang="en-US" sz="3200" cap="none" dirty="0" smtClean="0">
                <a:solidFill>
                  <a:srgbClr val="0000FF"/>
                </a:solidFill>
              </a:rPr>
              <a:t>buttering your bread a certain way</a:t>
            </a:r>
            <a:r>
              <a:rPr lang="en-US" sz="3200" cap="none" dirty="0" smtClean="0"/>
              <a:t>= capitalism/democracy vs. Communism (different views of government)</a:t>
            </a:r>
            <a:br>
              <a:rPr lang="en-US" sz="3200" cap="none" dirty="0" smtClean="0"/>
            </a:br>
            <a:r>
              <a:rPr lang="en-US" sz="3200" cap="none" dirty="0" smtClean="0"/>
              <a:t> </a:t>
            </a:r>
            <a:br>
              <a:rPr lang="en-US" sz="3200" cap="none" dirty="0" smtClean="0"/>
            </a:br>
            <a:r>
              <a:rPr lang="en-US" sz="3200" cap="none" dirty="0" smtClean="0">
                <a:solidFill>
                  <a:srgbClr val="0000FF"/>
                </a:solidFill>
              </a:rPr>
              <a:t>building bigger weapons</a:t>
            </a:r>
            <a:r>
              <a:rPr lang="en-US" sz="3200" cap="none" dirty="0" smtClean="0"/>
              <a:t>= nuclear arms race</a:t>
            </a:r>
            <a:br>
              <a:rPr lang="en-US" sz="3200" cap="none" dirty="0" smtClean="0"/>
            </a:br>
            <a:r>
              <a:rPr lang="en-US" sz="3200" cap="none" dirty="0" smtClean="0"/>
              <a:t/>
            </a:r>
            <a:br>
              <a:rPr lang="en-US" sz="3200" cap="none" dirty="0" smtClean="0"/>
            </a:br>
            <a:endParaRPr lang="en-US" sz="3200" i="1" cap="none" dirty="0"/>
          </a:p>
        </p:txBody>
      </p:sp>
      <p:pic>
        <p:nvPicPr>
          <p:cNvPr id="34819" name="Picture 2" descr="butterbattlebo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79" y="418291"/>
            <a:ext cx="4624492" cy="581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10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 i="1" dirty="0" smtClean="0"/>
          </a:p>
        </p:txBody>
      </p:sp>
      <p:pic>
        <p:nvPicPr>
          <p:cNvPr id="32771" name="Picture 2" descr="yertlethetur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14" y="764373"/>
            <a:ext cx="5415643" cy="55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80314" y="2278751"/>
            <a:ext cx="58946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Yertle the Turtle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is an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D8EC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allegory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for Hitler and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discrimination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4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5416" y="749837"/>
            <a:ext cx="4875984" cy="574049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b="1" i="1" cap="none" dirty="0" smtClean="0"/>
              <a:t>The Sneetches </a:t>
            </a:r>
            <a:r>
              <a:rPr lang="en-US" sz="3200" b="1" cap="none" dirty="0" smtClean="0"/>
              <a:t>is an </a:t>
            </a:r>
            <a:r>
              <a:rPr lang="en-US" sz="3200" b="1" cap="none" dirty="0" smtClean="0">
                <a:solidFill>
                  <a:schemeClr val="accent6"/>
                </a:solidFill>
              </a:rPr>
              <a:t>allegory</a:t>
            </a:r>
            <a:r>
              <a:rPr lang="en-US" sz="3200" b="1" cap="none" dirty="0" smtClean="0"/>
              <a:t> for racism</a:t>
            </a:r>
            <a:r>
              <a:rPr lang="en-US" sz="3200" cap="none" dirty="0" smtClean="0"/>
              <a:t>.</a:t>
            </a:r>
            <a:br>
              <a:rPr lang="en-US" sz="3200" cap="none" dirty="0" smtClean="0"/>
            </a:br>
            <a:r>
              <a:rPr lang="en-US" sz="3200" cap="none" dirty="0" smtClean="0"/>
              <a:t/>
            </a:r>
            <a:br>
              <a:rPr lang="en-US" sz="3200" cap="none" dirty="0" smtClean="0"/>
            </a:br>
            <a:r>
              <a:rPr lang="en-US" sz="3200" cap="none" dirty="0" smtClean="0"/>
              <a:t>Civil Rights Movement</a:t>
            </a:r>
            <a:br>
              <a:rPr lang="en-US" sz="3200" cap="none" dirty="0" smtClean="0"/>
            </a:br>
            <a:r>
              <a:rPr lang="en-US" sz="3200" cap="none" dirty="0" smtClean="0"/>
              <a:t>and/or</a:t>
            </a:r>
            <a:br>
              <a:rPr lang="en-US" sz="3200" cap="none" dirty="0" smtClean="0"/>
            </a:br>
            <a:r>
              <a:rPr lang="en-US" sz="3200" cap="none" dirty="0"/>
              <a:t>N</a:t>
            </a:r>
            <a:r>
              <a:rPr lang="en-US" sz="3200" cap="none" dirty="0" smtClean="0"/>
              <a:t>azis vs. Jews</a:t>
            </a:r>
            <a:br>
              <a:rPr lang="en-US" sz="3200" cap="none" dirty="0" smtClean="0"/>
            </a:br>
            <a:r>
              <a:rPr lang="en-US" sz="3200" cap="none" dirty="0"/>
              <a:t/>
            </a:r>
            <a:br>
              <a:rPr lang="en-US" sz="3200" cap="none" dirty="0"/>
            </a:br>
            <a:r>
              <a:rPr lang="en-US" sz="3200" cap="none" dirty="0"/>
              <a:t>It provides the </a:t>
            </a:r>
            <a:r>
              <a:rPr lang="en-US" sz="3200" b="1" cap="none" dirty="0"/>
              <a:t>message</a:t>
            </a:r>
            <a:r>
              <a:rPr lang="en-US" sz="3200" cap="none" dirty="0"/>
              <a:t> that race and ethnicity need not be dividing lines in our society, and that we can coexist peacefully, regardless of our external differences. </a:t>
            </a:r>
            <a:endParaRPr lang="en-US" sz="3200" i="1" cap="none" dirty="0"/>
          </a:p>
        </p:txBody>
      </p:sp>
      <p:pic>
        <p:nvPicPr>
          <p:cNvPr id="35843" name="Picture 2" descr="TheSneetch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" y="749837"/>
            <a:ext cx="4704481" cy="574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39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399" y="821616"/>
            <a:ext cx="5229872" cy="580778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i="1" cap="none" dirty="0" smtClean="0"/>
              <a:t>Horton Hears A Who </a:t>
            </a:r>
            <a:r>
              <a:rPr lang="en-US" sz="2800" b="1" cap="none" dirty="0" smtClean="0"/>
              <a:t>is an </a:t>
            </a:r>
            <a:r>
              <a:rPr lang="en-US" sz="2800" b="1" cap="none" dirty="0" smtClean="0">
                <a:solidFill>
                  <a:schemeClr val="accent6"/>
                </a:solidFill>
              </a:rPr>
              <a:t>allegory</a:t>
            </a:r>
            <a:r>
              <a:rPr lang="en-US" sz="2800" b="1" cap="none" dirty="0" smtClean="0"/>
              <a:t> for the atomic bombing of Hiroshima and the U.S. Occupation in Japan</a:t>
            </a:r>
            <a:r>
              <a:rPr lang="en-US" sz="2800" cap="none" dirty="0" smtClean="0"/>
              <a:t>.</a:t>
            </a:r>
            <a:br>
              <a:rPr lang="en-US" sz="2800" cap="none" dirty="0" smtClean="0"/>
            </a:br>
            <a:r>
              <a:rPr lang="en-US" sz="2800" cap="none" dirty="0" smtClean="0"/>
              <a:t/>
            </a:r>
            <a:br>
              <a:rPr lang="en-US" sz="2800" cap="none" dirty="0" smtClean="0"/>
            </a:br>
            <a:r>
              <a:rPr lang="en-US" sz="2800" cap="none" dirty="0" smtClean="0"/>
              <a:t>Dr. Seuss wrote this book as an apology for his extremely racist, anti- </a:t>
            </a:r>
            <a:r>
              <a:rPr lang="en-US" sz="2800" cap="none" dirty="0"/>
              <a:t>J</a:t>
            </a:r>
            <a:r>
              <a:rPr lang="en-US" sz="2800" cap="none" dirty="0" smtClean="0"/>
              <a:t>apanese propaganda (political cartoons) that he created during WWII. </a:t>
            </a:r>
            <a:endParaRPr lang="en-US" sz="2800" i="1" cap="none" dirty="0"/>
          </a:p>
        </p:txBody>
      </p:sp>
      <p:pic>
        <p:nvPicPr>
          <p:cNvPr id="33795" name="Picture 2" descr="horto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528952"/>
            <a:ext cx="5051200" cy="582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38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399" y="821616"/>
            <a:ext cx="5229872" cy="580778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i="1" cap="none" dirty="0" smtClean="0"/>
              <a:t>The Lorax </a:t>
            </a:r>
            <a:r>
              <a:rPr lang="en-US" sz="2800" b="1" cap="none" dirty="0" smtClean="0"/>
              <a:t>is an </a:t>
            </a:r>
            <a:r>
              <a:rPr lang="en-US" sz="2800" b="1" cap="none" dirty="0" smtClean="0">
                <a:solidFill>
                  <a:schemeClr val="accent6"/>
                </a:solidFill>
              </a:rPr>
              <a:t>allegory</a:t>
            </a:r>
            <a:r>
              <a:rPr lang="en-US" sz="2800" b="1" cap="none" dirty="0" smtClean="0"/>
              <a:t> for the effects of industrialization and deforestation on the natural environment. </a:t>
            </a:r>
            <a:r>
              <a:rPr lang="en-US" sz="2800" cap="none" dirty="0" smtClean="0"/>
              <a:t/>
            </a:r>
            <a:br>
              <a:rPr lang="en-US" sz="2800" cap="none" dirty="0" smtClean="0"/>
            </a:br>
            <a:endParaRPr lang="en-US" sz="2800" i="1" cap="none" dirty="0"/>
          </a:p>
        </p:txBody>
      </p:sp>
      <p:pic>
        <p:nvPicPr>
          <p:cNvPr id="3074" name="Picture 2" descr="Image result for the lora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593016"/>
            <a:ext cx="4395242" cy="603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8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</Words>
  <Application>Microsoft Office PowerPoint</Application>
  <PresentationFormat>Widescreen</PresentationFormat>
  <Paragraphs>34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Osaka</vt:lpstr>
      <vt:lpstr>Arial</vt:lpstr>
      <vt:lpstr>Calibri</vt:lpstr>
      <vt:lpstr>Century Gothic</vt:lpstr>
      <vt:lpstr>Vapor Trail</vt:lpstr>
      <vt:lpstr>Allegory and Dr. Seuss </vt:lpstr>
      <vt:lpstr>Prior knowledge: Dr. Seuss</vt:lpstr>
      <vt:lpstr>Dr. Seuss &amp; Allegory</vt:lpstr>
      <vt:lpstr>Let’s focus in on….</vt:lpstr>
      <vt:lpstr>The Butter Battle Book is an allegory for the Cold War.  Yooks &amp; Zooks= USA and Russia  buttering your bread a certain way= capitalism/democracy vs. Communism (different views of government)   building bigger weapons= nuclear arms race  </vt:lpstr>
      <vt:lpstr>PowerPoint Presentation</vt:lpstr>
      <vt:lpstr>The Sneetches is an allegory for racism.  Civil Rights Movement and/or Nazis vs. Jews  It provides the message that race and ethnicity need not be dividing lines in our society, and that we can coexist peacefully, regardless of our external differences. </vt:lpstr>
      <vt:lpstr>Horton Hears A Who is an allegory for the atomic bombing of Hiroshima and the U.S. Occupation in Japan.  Dr. Seuss wrote this book as an apology for his extremely racist, anti- Japanese propaganda (political cartoons) that he created during WWII. </vt:lpstr>
      <vt:lpstr>The Lorax is an allegory for the effects of industrialization and deforestation on the natural environment.  </vt:lpstr>
      <vt:lpstr>Defining allegory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Allegory and Dr. Seuss </dc:title>
  <dc:creator>Gilpin, Courtney    SHS - Staff</dc:creator>
  <cp:lastModifiedBy>Gilpin, Courtney    SHS - Staff</cp:lastModifiedBy>
  <cp:revision>1</cp:revision>
  <dcterms:created xsi:type="dcterms:W3CDTF">2019-11-07T00:19:14Z</dcterms:created>
  <dcterms:modified xsi:type="dcterms:W3CDTF">2019-11-07T00:19:24Z</dcterms:modified>
</cp:coreProperties>
</file>