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7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0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8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581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66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38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93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8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0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3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1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1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3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7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6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3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Thesis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HOMS Outline 2019-2020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</a:t>
            </a:r>
            <a:r>
              <a:rPr lang="en-US" dirty="0" err="1" smtClean="0"/>
              <a:t>bts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smtClean="0"/>
              <a:t>Body Thesis Statement </a:t>
            </a:r>
            <a:r>
              <a:rPr lang="en-US" sz="3200" dirty="0" smtClean="0"/>
              <a:t>is </a:t>
            </a:r>
            <a:r>
              <a:rPr lang="en-US" sz="3200" u="sng" dirty="0" smtClean="0"/>
              <a:t>like a thesis statement, but more specific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You can’t just throw all your pieces of evidence in a random order, so you need to decide on a sense of </a:t>
            </a:r>
            <a:r>
              <a:rPr lang="en-US" sz="3200" b="1" dirty="0" smtClean="0"/>
              <a:t>organization</a:t>
            </a:r>
            <a:r>
              <a:rPr lang="en-US" sz="3200" dirty="0" smtClean="0"/>
              <a:t> for your essay.</a:t>
            </a:r>
          </a:p>
          <a:p>
            <a:r>
              <a:rPr lang="en-US" sz="3200" dirty="0" smtClean="0"/>
              <a:t>You can think of a BTS as a </a:t>
            </a:r>
            <a:r>
              <a:rPr lang="en-US" sz="3200" b="1" dirty="0" err="1" smtClean="0"/>
              <a:t>subthesis</a:t>
            </a:r>
            <a:r>
              <a:rPr lang="en-US" sz="3200" dirty="0" smtClean="0"/>
              <a:t>, like a </a:t>
            </a:r>
            <a:r>
              <a:rPr lang="en-US" sz="3200" b="1" dirty="0" smtClean="0"/>
              <a:t>subtopic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Each BTS has its own section of the essay. For now, each section will be a paragraph long.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74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1773"/>
            <a:ext cx="8610600" cy="1293028"/>
          </a:xfrm>
        </p:spPr>
        <p:txBody>
          <a:bodyPr/>
          <a:lstStyle/>
          <a:p>
            <a:r>
              <a:rPr lang="en-US" dirty="0" smtClean="0"/>
              <a:t>Fake thesis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10820400" cy="510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Fake Thesis: </a:t>
            </a:r>
            <a:r>
              <a:rPr lang="en-US" sz="3200" dirty="0" smtClean="0"/>
              <a:t>In </a:t>
            </a:r>
            <a:r>
              <a:rPr lang="en-US" sz="3200" u="sng" dirty="0" smtClean="0"/>
              <a:t>The House on Mango Street</a:t>
            </a:r>
            <a:r>
              <a:rPr lang="en-US" sz="3200" dirty="0" smtClean="0"/>
              <a:t>, Sandra Cisneros uses symbolism to represent the conflicts in Esperanza’s life, revealing the message that friendship hurts people and leads to sadness. </a:t>
            </a:r>
          </a:p>
          <a:p>
            <a:r>
              <a:rPr lang="en-US" sz="3600" b="1" dirty="0" smtClean="0"/>
              <a:t>Fake BTS 1: </a:t>
            </a:r>
            <a:r>
              <a:rPr lang="en-US" sz="3600" dirty="0" smtClean="0"/>
              <a:t>Cisneros uses the symbol of the watermelon in the vignette “The Watermelons” to represent a friendship that causes pain. </a:t>
            </a:r>
          </a:p>
          <a:p>
            <a:r>
              <a:rPr lang="en-US" sz="3600" b="1" dirty="0" smtClean="0"/>
              <a:t>Fake BTS 2: </a:t>
            </a:r>
            <a:r>
              <a:rPr lang="en-US" sz="3600" dirty="0" smtClean="0"/>
              <a:t>The symbol of the bridge represents Esperanza’s connection to her evil friends and shows their negative affect on her.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9514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1773"/>
            <a:ext cx="8610600" cy="1293028"/>
          </a:xfrm>
        </p:spPr>
        <p:txBody>
          <a:bodyPr/>
          <a:lstStyle/>
          <a:p>
            <a:r>
              <a:rPr lang="en-US" dirty="0" smtClean="0"/>
              <a:t>Fake thesis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10820400" cy="510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Fake Thesis: </a:t>
            </a:r>
            <a:r>
              <a:rPr lang="en-US" sz="3200" dirty="0" smtClean="0"/>
              <a:t>In </a:t>
            </a:r>
            <a:r>
              <a:rPr lang="en-US" sz="3200" u="sng" dirty="0" smtClean="0"/>
              <a:t>The House on Mango Street</a:t>
            </a:r>
            <a:r>
              <a:rPr lang="en-US" sz="3200" dirty="0" smtClean="0"/>
              <a:t>, Sandra Cisneros uses </a:t>
            </a:r>
            <a:r>
              <a:rPr lang="en-US" sz="3200" dirty="0" smtClean="0">
                <a:solidFill>
                  <a:srgbClr val="0070C0"/>
                </a:solidFill>
              </a:rPr>
              <a:t>symbolism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to represent the conflicts in Esperanza’s life, </a:t>
            </a:r>
            <a:r>
              <a:rPr lang="en-US" sz="3200" dirty="0" smtClean="0"/>
              <a:t>revealing </a:t>
            </a:r>
            <a:r>
              <a:rPr lang="en-US" sz="3200" dirty="0" smtClean="0">
                <a:solidFill>
                  <a:srgbClr val="7030A0"/>
                </a:solidFill>
              </a:rPr>
              <a:t>the message that friendship hurts people and leads to sadness. </a:t>
            </a:r>
          </a:p>
          <a:p>
            <a:r>
              <a:rPr lang="en-US" sz="3600" b="1" dirty="0" smtClean="0"/>
              <a:t>Fake BTS 1: </a:t>
            </a:r>
            <a:r>
              <a:rPr lang="en-US" sz="3600" dirty="0" smtClean="0"/>
              <a:t>Cisneros uses </a:t>
            </a:r>
            <a:r>
              <a:rPr lang="en-US" sz="3600" dirty="0" smtClean="0">
                <a:solidFill>
                  <a:srgbClr val="0070C0"/>
                </a:solidFill>
              </a:rPr>
              <a:t>the symbol </a:t>
            </a:r>
            <a:r>
              <a:rPr lang="en-US" sz="3600" dirty="0" smtClean="0">
                <a:solidFill>
                  <a:srgbClr val="FF0000"/>
                </a:solidFill>
              </a:rPr>
              <a:t>of the watermelon in the vignette “The Watermelons”</a:t>
            </a:r>
            <a:r>
              <a:rPr lang="en-US" sz="3600" dirty="0" smtClean="0"/>
              <a:t> to represent </a:t>
            </a:r>
            <a:r>
              <a:rPr lang="en-US" sz="3600" dirty="0" smtClean="0">
                <a:solidFill>
                  <a:srgbClr val="7030A0"/>
                </a:solidFill>
              </a:rPr>
              <a:t>a friendship that causes pain. </a:t>
            </a:r>
          </a:p>
          <a:p>
            <a:r>
              <a:rPr lang="en-US" sz="3600" b="1" dirty="0" smtClean="0"/>
              <a:t>Fake BTS 2: </a:t>
            </a:r>
            <a:r>
              <a:rPr lang="en-US" sz="3600" dirty="0" smtClean="0">
                <a:solidFill>
                  <a:srgbClr val="0070C0"/>
                </a:solidFill>
              </a:rPr>
              <a:t>The symbol of the bridge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represents Esperanza’s connection to her evil friends</a:t>
            </a:r>
            <a:r>
              <a:rPr lang="en-US" sz="3600" dirty="0" smtClean="0"/>
              <a:t> and shows </a:t>
            </a:r>
            <a:r>
              <a:rPr lang="en-US" sz="3600" dirty="0" smtClean="0">
                <a:solidFill>
                  <a:srgbClr val="7030A0"/>
                </a:solidFill>
              </a:rPr>
              <a:t>their negative affect on her. </a:t>
            </a:r>
            <a:endParaRPr lang="en-US" sz="3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can divide your evidence into BTSs by…</a:t>
            </a:r>
          </a:p>
          <a:p>
            <a:pPr lvl="1"/>
            <a:r>
              <a:rPr lang="en-US" sz="3000" dirty="0" smtClean="0"/>
              <a:t>Identifying </a:t>
            </a:r>
            <a:r>
              <a:rPr lang="en-US" sz="3000" b="1" dirty="0" smtClean="0"/>
              <a:t>different symbols </a:t>
            </a:r>
            <a:r>
              <a:rPr lang="en-US" sz="3000" dirty="0" smtClean="0"/>
              <a:t>and having one paragraph for each. </a:t>
            </a:r>
          </a:p>
          <a:p>
            <a:pPr lvl="1"/>
            <a:r>
              <a:rPr lang="en-US" sz="3000" dirty="0" smtClean="0"/>
              <a:t>Identifying </a:t>
            </a:r>
            <a:r>
              <a:rPr lang="en-US" sz="3000" b="1" dirty="0" smtClean="0"/>
              <a:t>different types of figurative language</a:t>
            </a:r>
            <a:r>
              <a:rPr lang="en-US" sz="3000" dirty="0" smtClean="0"/>
              <a:t>, and having one paragraph for each. </a:t>
            </a:r>
            <a:endParaRPr lang="en-US" sz="3000" dirty="0"/>
          </a:p>
          <a:p>
            <a:pPr lvl="1"/>
            <a:r>
              <a:rPr lang="en-US" sz="3000" dirty="0" smtClean="0"/>
              <a:t>Focusing on </a:t>
            </a:r>
            <a:r>
              <a:rPr lang="en-US" sz="3000" b="1" dirty="0" smtClean="0"/>
              <a:t>one vignette for each BTS</a:t>
            </a:r>
            <a:r>
              <a:rPr lang="en-US" sz="3000" dirty="0" smtClean="0"/>
              <a:t>. </a:t>
            </a:r>
          </a:p>
          <a:p>
            <a:pPr lvl="1"/>
            <a:r>
              <a:rPr lang="en-US" sz="3000" strike="sngStrike" dirty="0" smtClean="0"/>
              <a:t>Moving chronologically through the text. </a:t>
            </a:r>
            <a:r>
              <a:rPr lang="en-US" sz="3000" dirty="0" smtClean="0"/>
              <a:t>(This does not work well for HOMS, but it works well in novels.)</a:t>
            </a:r>
          </a:p>
        </p:txBody>
      </p:sp>
    </p:spTree>
    <p:extLst>
      <p:ext uri="{BB962C8B-B14F-4D97-AF65-F5344CB8AC3E}">
        <p14:creationId xmlns:p14="http://schemas.microsoft.com/office/powerpoint/2010/main" val="39619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this outline, which is very formulaic, you should have </a:t>
            </a:r>
            <a:r>
              <a:rPr lang="en-US" sz="3200" b="1" dirty="0" smtClean="0"/>
              <a:t>2 or 3 </a:t>
            </a:r>
            <a:r>
              <a:rPr lang="en-US" sz="3200" b="1" dirty="0" err="1" smtClean="0"/>
              <a:t>BTSs.</a:t>
            </a:r>
            <a:r>
              <a:rPr lang="en-US" sz="3200" b="1" dirty="0" smtClean="0"/>
              <a:t> </a:t>
            </a:r>
          </a:p>
          <a:p>
            <a:r>
              <a:rPr lang="en-US" sz="3200" dirty="0" smtClean="0"/>
              <a:t>You are required to have 6 pieces of evidence, minimum.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97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1_Vapor Trail</vt:lpstr>
      <vt:lpstr>Body Thesis Statements</vt:lpstr>
      <vt:lpstr>What’s a bts?</vt:lpstr>
      <vt:lpstr>Fake thesis example</vt:lpstr>
      <vt:lpstr>Fake thesis example</vt:lpstr>
      <vt:lpstr>WAYS TO DIVIDE</vt:lpstr>
      <vt:lpstr>How many?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Thesis Statements</dc:title>
  <dc:creator>Gilpin, Courtney    SHS - Staff</dc:creator>
  <cp:lastModifiedBy>Gilpin, Courtney    SHS - Staff</cp:lastModifiedBy>
  <cp:revision>1</cp:revision>
  <dcterms:created xsi:type="dcterms:W3CDTF">2019-10-17T17:27:33Z</dcterms:created>
  <dcterms:modified xsi:type="dcterms:W3CDTF">2019-10-17T17:27:52Z</dcterms:modified>
</cp:coreProperties>
</file>