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8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15744387-1DB7-4068-ADC2-6437582FDC03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55BC1482-2D4D-4C14-86A7-9D3AC227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42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4387-1DB7-4068-ADC2-6437582FDC03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1482-2D4D-4C14-86A7-9D3AC227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91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5744387-1DB7-4068-ADC2-6437582FDC03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5BC1482-2D4D-4C14-86A7-9D3AC227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15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5744387-1DB7-4068-ADC2-6437582FDC03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5BC1482-2D4D-4C14-86A7-9D3AC227684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6736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5744387-1DB7-4068-ADC2-6437582FDC03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5BC1482-2D4D-4C14-86A7-9D3AC227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384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4387-1DB7-4068-ADC2-6437582FDC03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1482-2D4D-4C14-86A7-9D3AC227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211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4387-1DB7-4068-ADC2-6437582FDC03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1482-2D4D-4C14-86A7-9D3AC227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01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4387-1DB7-4068-ADC2-6437582FDC03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1482-2D4D-4C14-86A7-9D3AC227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13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5744387-1DB7-4068-ADC2-6437582FDC03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5BC1482-2D4D-4C14-86A7-9D3AC227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169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6727600"/>
            <a:ext cx="12192000" cy="130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15600" y="521800"/>
            <a:ext cx="11360800" cy="83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E696C"/>
                </a:solidFill>
              </a:rPr>
              <a:pPr/>
              <a:t>‹#›</a:t>
            </a:fld>
            <a:endParaRPr>
              <a:solidFill>
                <a:srgbClr val="5E69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890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4387-1DB7-4068-ADC2-6437582FDC03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1482-2D4D-4C14-86A7-9D3AC227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069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5744387-1DB7-4068-ADC2-6437582FDC03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5BC1482-2D4D-4C14-86A7-9D3AC227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98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4387-1DB7-4068-ADC2-6437582FDC03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1482-2D4D-4C14-86A7-9D3AC227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863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4387-1DB7-4068-ADC2-6437582FDC03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1482-2D4D-4C14-86A7-9D3AC227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095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4387-1DB7-4068-ADC2-6437582FDC03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1482-2D4D-4C14-86A7-9D3AC227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205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4387-1DB7-4068-ADC2-6437582FDC03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1482-2D4D-4C14-86A7-9D3AC227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07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4387-1DB7-4068-ADC2-6437582FDC03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1482-2D4D-4C14-86A7-9D3AC227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17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4387-1DB7-4068-ADC2-6437582FDC03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1482-2D4D-4C14-86A7-9D3AC227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815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44387-1DB7-4068-ADC2-6437582FDC03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C1482-2D4D-4C14-86A7-9D3AC227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506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characterization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54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/>
              <a:t> </a:t>
            </a:r>
            <a:r>
              <a:rPr lang="en-US" sz="5400" b="1" dirty="0"/>
              <a:t>Defining </a:t>
            </a:r>
            <a:r>
              <a:rPr lang="en-US" sz="5400" b="1" dirty="0">
                <a:solidFill>
                  <a:srgbClr val="FF0000"/>
                </a:solidFill>
              </a:rPr>
              <a:t>Characterization</a:t>
            </a:r>
            <a:r>
              <a:rPr lang="en-US" sz="5400" b="1" dirty="0"/>
              <a:t> 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Characterization</a:t>
            </a:r>
            <a:r>
              <a:rPr lang="en-US" sz="3600" b="1" dirty="0" smtClean="0"/>
              <a:t> </a:t>
            </a:r>
            <a:r>
              <a:rPr lang="en-US" sz="3600" dirty="0"/>
              <a:t>is the process by which the writer reveals the personality of a character. </a:t>
            </a:r>
            <a:endParaRPr lang="en-US" sz="3600" dirty="0" smtClean="0"/>
          </a:p>
          <a:p>
            <a:pPr lvl="1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direct</a:t>
            </a:r>
            <a:r>
              <a:rPr lang="en-US" sz="3200" b="1" dirty="0" smtClean="0"/>
              <a:t> </a:t>
            </a:r>
            <a:r>
              <a:rPr lang="en-US" sz="3200" b="1" dirty="0"/>
              <a:t>characterization </a:t>
            </a:r>
            <a:endParaRPr lang="en-US" sz="3200" b="1" dirty="0" smtClean="0"/>
          </a:p>
          <a:p>
            <a:pPr lvl="1"/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indirect</a:t>
            </a:r>
            <a:r>
              <a:rPr lang="en-US" sz="3200" b="1" dirty="0" smtClean="0"/>
              <a:t> </a:t>
            </a:r>
            <a:r>
              <a:rPr lang="en-US" sz="3200" b="1" dirty="0"/>
              <a:t>characterization</a:t>
            </a:r>
            <a:r>
              <a:rPr lang="en-US" sz="3200" dirty="0"/>
              <a:t>.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22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Direct Characterization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10811463" cy="4269873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Direct Characterization </a:t>
            </a:r>
            <a:r>
              <a:rPr lang="en-US" sz="4000" i="1" dirty="0"/>
              <a:t>tells </a:t>
            </a:r>
            <a:r>
              <a:rPr lang="en-US" sz="4000" dirty="0"/>
              <a:t>the audience what the personality of the character is. </a:t>
            </a:r>
          </a:p>
          <a:p>
            <a:pPr lvl="1"/>
            <a:r>
              <a:rPr lang="en-US" sz="3200" b="1" dirty="0"/>
              <a:t>Example</a:t>
            </a:r>
            <a:r>
              <a:rPr lang="en-US" sz="3200" dirty="0"/>
              <a:t>: “The patient boy and quiet girl were both well mannered and did not disobey their mother.” </a:t>
            </a:r>
          </a:p>
          <a:p>
            <a:pPr lvl="1"/>
            <a:r>
              <a:rPr lang="en-US" sz="3200" b="1" dirty="0"/>
              <a:t>Explanation</a:t>
            </a:r>
            <a:r>
              <a:rPr lang="en-US" sz="3200" dirty="0"/>
              <a:t>: </a:t>
            </a:r>
            <a:r>
              <a:rPr lang="en-US" sz="3200" dirty="0" smtClean="0"/>
              <a:t>The </a:t>
            </a:r>
            <a:r>
              <a:rPr lang="en-US" sz="3200" b="1" u="sng" dirty="0" smtClean="0"/>
              <a:t>narrator</a:t>
            </a:r>
            <a:r>
              <a:rPr lang="en-US" sz="3200" dirty="0" smtClean="0"/>
              <a:t> </a:t>
            </a:r>
            <a:r>
              <a:rPr lang="en-US" sz="3200" dirty="0"/>
              <a:t>is directly telling the audience the personality of these two children. The boy is “patient” and the girl is “quiet.” </a:t>
            </a:r>
          </a:p>
        </p:txBody>
      </p:sp>
    </p:spTree>
    <p:extLst>
      <p:ext uri="{BB962C8B-B14F-4D97-AF65-F5344CB8AC3E}">
        <p14:creationId xmlns:p14="http://schemas.microsoft.com/office/powerpoint/2010/main" val="30585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Indirect Characterization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252" y="2145681"/>
            <a:ext cx="10168911" cy="433577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3">
                    <a:lumMod val="75000"/>
                  </a:schemeClr>
                </a:solidFill>
              </a:rPr>
              <a:t>Indirect Characterization </a:t>
            </a:r>
            <a:r>
              <a:rPr lang="en-US" sz="3200" i="1" dirty="0"/>
              <a:t>shows </a:t>
            </a:r>
            <a:r>
              <a:rPr lang="en-US" sz="3200" dirty="0"/>
              <a:t>things that reveal the personality of a character. There are </a:t>
            </a:r>
            <a:r>
              <a:rPr lang="en-US" sz="3200" b="1" dirty="0"/>
              <a:t>five</a:t>
            </a:r>
            <a:r>
              <a:rPr lang="en-US" sz="3200" dirty="0"/>
              <a:t> different methods of indirect characterization: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09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Indirect Characterization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252" y="1795055"/>
            <a:ext cx="10168911" cy="522704"/>
          </a:xfrm>
        </p:spPr>
        <p:txBody>
          <a:bodyPr>
            <a:normAutofit lnSpcReduction="10000"/>
          </a:bodyPr>
          <a:lstStyle/>
          <a:p>
            <a:r>
              <a:rPr lang="en-US" sz="3200" b="1" dirty="0">
                <a:solidFill>
                  <a:schemeClr val="accent3">
                    <a:lumMod val="75000"/>
                  </a:schemeClr>
                </a:solidFill>
              </a:rPr>
              <a:t>Indirect 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Characterization</a:t>
            </a:r>
            <a:endParaRPr lang="en-US" sz="32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0363" y="2668386"/>
            <a:ext cx="990537" cy="4662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90900" y="2382645"/>
            <a:ext cx="1040339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SPEECH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 What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does the character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say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? How does the character speak? 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THOUGHTS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 What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is revealed through the character’s private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thoughts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and feelings? 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EFFECT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 What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is revealed through the character’s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effect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on other people? How do other characters feel or behave in reaction to the character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?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ACTIONS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 What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does the character do? How does the character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act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? 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LOOKS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 What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does the character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look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like? How does the character dress?</a:t>
            </a:r>
          </a:p>
        </p:txBody>
      </p:sp>
    </p:spTree>
    <p:extLst>
      <p:ext uri="{BB962C8B-B14F-4D97-AF65-F5344CB8AC3E}">
        <p14:creationId xmlns:p14="http://schemas.microsoft.com/office/powerpoint/2010/main" val="308134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“Evil Ms. Gilpin”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Two scenes to compare</a:t>
            </a:r>
          </a:p>
          <a:p>
            <a:r>
              <a:rPr lang="en-US" sz="4400" dirty="0" smtClean="0"/>
              <a:t>The first uses </a:t>
            </a:r>
            <a:r>
              <a:rPr lang="en-US" sz="4400" b="1" dirty="0" smtClean="0">
                <a:solidFill>
                  <a:srgbClr val="FF0000"/>
                </a:solidFill>
              </a:rPr>
              <a:t>direct characterization</a:t>
            </a:r>
          </a:p>
          <a:p>
            <a:r>
              <a:rPr lang="en-US" sz="4400" dirty="0" smtClean="0"/>
              <a:t>The second uses </a:t>
            </a:r>
            <a:r>
              <a:rPr lang="en-US" sz="4400" b="1" dirty="0" smtClean="0">
                <a:solidFill>
                  <a:schemeClr val="accent3"/>
                </a:solidFill>
              </a:rPr>
              <a:t>indirect characterization</a:t>
            </a:r>
            <a:endParaRPr lang="en-US" sz="44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62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573872"/>
            <a:ext cx="8610600" cy="1293028"/>
          </a:xfrm>
        </p:spPr>
        <p:txBody>
          <a:bodyPr/>
          <a:lstStyle/>
          <a:p>
            <a:r>
              <a:rPr lang="en-US" dirty="0" smtClean="0"/>
              <a:t>Use it in a sentence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89100"/>
            <a:ext cx="10820400" cy="4529585"/>
          </a:xfrm>
        </p:spPr>
        <p:txBody>
          <a:bodyPr>
            <a:noAutofit/>
          </a:bodyPr>
          <a:lstStyle/>
          <a:p>
            <a:r>
              <a:rPr lang="en-US" sz="2800" dirty="0" smtClean="0"/>
              <a:t>EXAMPLES</a:t>
            </a:r>
            <a:r>
              <a:rPr lang="en-US" sz="2800" dirty="0"/>
              <a:t> </a:t>
            </a:r>
            <a:r>
              <a:rPr lang="en-US" sz="2800" dirty="0" smtClean="0"/>
              <a:t>that use </a:t>
            </a:r>
            <a:r>
              <a:rPr lang="en-US" sz="2800" b="1" dirty="0" smtClean="0"/>
              <a:t>characterize</a:t>
            </a:r>
            <a:r>
              <a:rPr lang="en-US" sz="2800" dirty="0" smtClean="0"/>
              <a:t> as a verb:</a:t>
            </a:r>
            <a:endParaRPr lang="en-US" sz="2800" dirty="0" smtClean="0"/>
          </a:p>
          <a:p>
            <a:r>
              <a:rPr lang="en-US" sz="2800" dirty="0" smtClean="0"/>
              <a:t>Aladdin’s </a:t>
            </a:r>
            <a:r>
              <a:rPr lang="en-US" sz="2800" dirty="0" smtClean="0"/>
              <a:t>willingness to help a child in need </a:t>
            </a:r>
            <a:r>
              <a:rPr lang="en-US" sz="2800" b="1" dirty="0" smtClean="0"/>
              <a:t>characterizes</a:t>
            </a:r>
            <a:r>
              <a:rPr lang="en-US" sz="2800" dirty="0" smtClean="0"/>
              <a:t> him as generous.</a:t>
            </a:r>
          </a:p>
          <a:p>
            <a:r>
              <a:rPr lang="en-US" sz="2800" dirty="0" smtClean="0"/>
              <a:t>Mickey Mouse’s cheerful smile and bouncy walk </a:t>
            </a:r>
            <a:r>
              <a:rPr lang="en-US" sz="2800" b="1" dirty="0" smtClean="0"/>
              <a:t>characterize</a:t>
            </a:r>
            <a:r>
              <a:rPr lang="en-US" sz="2800" dirty="0" smtClean="0"/>
              <a:t> him as optimistic and joyous.</a:t>
            </a:r>
          </a:p>
          <a:p>
            <a:r>
              <a:rPr lang="en-US" sz="2800" dirty="0" smtClean="0"/>
              <a:t>When the adventurers return, everyone at the Bureau shows signs of relief and asks them if they are okay. This </a:t>
            </a:r>
            <a:r>
              <a:rPr lang="en-US" sz="2800" b="1" dirty="0" smtClean="0"/>
              <a:t>characterizes</a:t>
            </a:r>
            <a:r>
              <a:rPr lang="en-US" sz="2800" dirty="0" smtClean="0"/>
              <a:t> the adventurers as valuable to their friends.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4429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4858" y="0"/>
            <a:ext cx="8610600" cy="1293028"/>
          </a:xfrm>
        </p:spPr>
        <p:txBody>
          <a:bodyPr>
            <a:normAutofit/>
          </a:bodyPr>
          <a:lstStyle/>
          <a:p>
            <a:r>
              <a:rPr lang="en-US" sz="4400" i="1" dirty="0" smtClean="0"/>
              <a:t>CHOOSE YOUR FIGHTER</a:t>
            </a:r>
            <a:endParaRPr lang="en-US" sz="4400" i="1" dirty="0"/>
          </a:p>
        </p:txBody>
      </p:sp>
      <p:pic>
        <p:nvPicPr>
          <p:cNvPr id="1026" name="Picture 2" descr="Image result for spongebob transparen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253" y="1940241"/>
            <a:ext cx="4792781" cy="426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transparent moa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939" y="874563"/>
            <a:ext cx="3095625" cy="570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2872" y="4804757"/>
            <a:ext cx="11356509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How are these characters </a:t>
            </a: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indirectly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characterized?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032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303</Words>
  <Application>Microsoft Office PowerPoint</Application>
  <PresentationFormat>Widescreen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Vapor Trail</vt:lpstr>
      <vt:lpstr>characterization</vt:lpstr>
      <vt:lpstr> Defining Characterization </vt:lpstr>
      <vt:lpstr>Direct Characterization</vt:lpstr>
      <vt:lpstr>Indirect Characterization</vt:lpstr>
      <vt:lpstr>Indirect Characterization</vt:lpstr>
      <vt:lpstr>“Evil Ms. Gilpin”</vt:lpstr>
      <vt:lpstr>Use it in a sentence</vt:lpstr>
      <vt:lpstr>CHOOSE YOUR FIGHTER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characterization</dc:title>
  <dc:creator>Gilpin, Courtney    SHS - Staff</dc:creator>
  <cp:lastModifiedBy>Gilpin, Courtney    SHS - Staff</cp:lastModifiedBy>
  <cp:revision>1</cp:revision>
  <dcterms:created xsi:type="dcterms:W3CDTF">2019-11-07T23:58:46Z</dcterms:created>
  <dcterms:modified xsi:type="dcterms:W3CDTF">2019-11-07T23:59:12Z</dcterms:modified>
</cp:coreProperties>
</file>