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media/image4.jpg" ContentType="image/jpe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1" r:id="rId5"/>
    <p:sldId id="262" r:id="rId6"/>
    <p:sldId id="263" r:id="rId7"/>
    <p:sldId id="266" r:id="rId8"/>
    <p:sldId id="267" r:id="rId9"/>
    <p:sldId id="268" r:id="rId10"/>
    <p:sldId id="269" r:id="rId11"/>
    <p:sldId id="272" r:id="rId12"/>
    <p:sldId id="273" r:id="rId13"/>
    <p:sldId id="274" r:id="rId14"/>
    <p:sldId id="275" r:id="rId15"/>
    <p:sldId id="278" r:id="rId16"/>
    <p:sldId id="279" r:id="rId17"/>
    <p:sldId id="284" r:id="rId18"/>
    <p:sldId id="285" r:id="rId19"/>
    <p:sldId id="286" r:id="rId20"/>
    <p:sldId id="29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smtClean="0"/>
              <a:t>10/7/2019</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87996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1436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10/7/2019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223217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10/7/2019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7228740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smtClean="0"/>
              <a:pPr/>
              <a:t>10/7/2019</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674672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10/7/2019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987325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10/7/2019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975503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961257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smtClean="0"/>
              <a:pPr/>
              <a:t>10/7/2019</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43640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46850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10/7/2019</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63349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10/7/2019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28014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10/7/2019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23003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10/7/2019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17252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10/7/2019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22301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66553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60555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10/7/2019</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551994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Figurative language</a:t>
            </a:r>
            <a:endParaRPr lang="en-US" dirty="0"/>
          </a:p>
        </p:txBody>
      </p:sp>
      <p:sp>
        <p:nvSpPr>
          <p:cNvPr id="5" name="Subtitle 4"/>
          <p:cNvSpPr>
            <a:spLocks noGrp="1"/>
          </p:cNvSpPr>
          <p:nvPr>
            <p:ph type="subTitle" idx="1"/>
          </p:nvPr>
        </p:nvSpPr>
        <p:spPr/>
        <p:txBody>
          <a:bodyPr/>
          <a:lstStyle/>
          <a:p>
            <a:r>
              <a:rPr lang="en-US" dirty="0" smtClean="0"/>
              <a:t>G9-19-20 Gilpin LA</a:t>
            </a:r>
            <a:endParaRPr lang="en-US" dirty="0"/>
          </a:p>
        </p:txBody>
      </p:sp>
    </p:spTree>
    <p:extLst>
      <p:ext uri="{BB962C8B-B14F-4D97-AF65-F5344CB8AC3E}">
        <p14:creationId xmlns:p14="http://schemas.microsoft.com/office/powerpoint/2010/main" val="13204003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pPr marL="0" lvl="0" indent="0">
              <a:buNone/>
            </a:pPr>
            <a:r>
              <a:rPr lang="en-US" sz="2800" dirty="0"/>
              <a:t>Huge, enormous, beautiful to look at, from the salmon-pink feather on the tip of her hat down to the little rosebuds of her </a:t>
            </a:r>
            <a:r>
              <a:rPr lang="en-US" sz="2800" dirty="0" smtClean="0"/>
              <a:t>toes </a:t>
            </a:r>
            <a:r>
              <a:rPr lang="en-US" sz="2800" dirty="0"/>
              <a:t>(77</a:t>
            </a:r>
            <a:r>
              <a:rPr lang="en-US" sz="2800" dirty="0" smtClean="0"/>
              <a:t>).</a:t>
            </a:r>
            <a:endParaRPr lang="en-US" sz="2800" dirty="0"/>
          </a:p>
          <a:p>
            <a:pPr marL="0" lvl="0" indent="0">
              <a:buNone/>
            </a:pPr>
            <a:r>
              <a:rPr lang="en-US" sz="2800" dirty="0"/>
              <a:t>The boys at school think she’s beautiful because her hair is shiny black like raven feathers and when she laughs, she flicks her hair back like a satin shawl over her shoulders… (81</a:t>
            </a:r>
            <a:r>
              <a:rPr lang="en-US" sz="2800" dirty="0" smtClean="0"/>
              <a:t>).</a:t>
            </a:r>
            <a:endParaRPr lang="en-US" sz="2800" dirty="0"/>
          </a:p>
          <a:p>
            <a:pPr marL="0" lvl="0" indent="0">
              <a:buNone/>
            </a:pPr>
            <a:r>
              <a:rPr lang="en-US" sz="2800" dirty="0"/>
              <a:t>When you leave you must remember to come back for the others.  A circle, understand?  You will always be…Mango </a:t>
            </a:r>
            <a:r>
              <a:rPr lang="en-US" sz="2800" dirty="0" smtClean="0"/>
              <a:t>Street  </a:t>
            </a:r>
            <a:r>
              <a:rPr lang="en-US" sz="2800" dirty="0"/>
              <a:t>(105</a:t>
            </a:r>
            <a:r>
              <a:rPr lang="en-US" sz="2800" dirty="0" smtClean="0"/>
              <a:t>).</a:t>
            </a:r>
            <a:endParaRPr lang="en-US" sz="2800" dirty="0"/>
          </a:p>
          <a:p>
            <a:endParaRPr lang="en-US" sz="2800" dirty="0"/>
          </a:p>
        </p:txBody>
      </p:sp>
      <p:sp>
        <p:nvSpPr>
          <p:cNvPr id="4" name="Title 1"/>
          <p:cNvSpPr txBox="1">
            <a:spLocks/>
          </p:cNvSpPr>
          <p:nvPr/>
        </p:nvSpPr>
        <p:spPr>
          <a:xfrm>
            <a:off x="2895600" y="-83127"/>
            <a:ext cx="8610600" cy="2140528"/>
          </a:xfrm>
          <a:prstGeom prst="rect">
            <a:avLst/>
          </a:prstGeom>
        </p:spPr>
        <p:txBody>
          <a:bodyPr vert="horz" lIns="91440" tIns="45720" rIns="91440" bIns="45720" rtlCol="0" anchor="ctr">
            <a:normAutofit/>
          </a:bodyPr>
          <a:lst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a:lstStyle>
          <a:p>
            <a:r>
              <a:rPr lang="en-US" smtClean="0"/>
              <a:t>Examples in </a:t>
            </a:r>
            <a:r>
              <a:rPr lang="en-US" i="1" smtClean="0"/>
              <a:t>The House on Mango Street </a:t>
            </a:r>
            <a:endParaRPr lang="en-US" dirty="0"/>
          </a:p>
        </p:txBody>
      </p:sp>
    </p:spTree>
    <p:extLst>
      <p:ext uri="{BB962C8B-B14F-4D97-AF65-F5344CB8AC3E}">
        <p14:creationId xmlns:p14="http://schemas.microsoft.com/office/powerpoint/2010/main" val="2830089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hyperbole</a:t>
            </a:r>
            <a:endParaRPr lang="en-US" dirty="0"/>
          </a:p>
        </p:txBody>
      </p:sp>
      <p:sp>
        <p:nvSpPr>
          <p:cNvPr id="3" name="Content Placeholder 2"/>
          <p:cNvSpPr>
            <a:spLocks noGrp="1"/>
          </p:cNvSpPr>
          <p:nvPr>
            <p:ph idx="1"/>
          </p:nvPr>
        </p:nvSpPr>
        <p:spPr/>
        <p:txBody>
          <a:bodyPr>
            <a:normAutofit lnSpcReduction="10000"/>
          </a:bodyPr>
          <a:lstStyle/>
          <a:p>
            <a:r>
              <a:rPr lang="en-US" sz="3600" b="1" dirty="0">
                <a:solidFill>
                  <a:schemeClr val="accent3">
                    <a:lumMod val="50000"/>
                  </a:schemeClr>
                </a:solidFill>
              </a:rPr>
              <a:t>h</a:t>
            </a:r>
            <a:r>
              <a:rPr lang="en-US" sz="3600" b="1" dirty="0" smtClean="0">
                <a:solidFill>
                  <a:schemeClr val="accent3">
                    <a:lumMod val="50000"/>
                  </a:schemeClr>
                </a:solidFill>
              </a:rPr>
              <a:t>yperbole - </a:t>
            </a:r>
            <a:r>
              <a:rPr lang="en-US" sz="3600" dirty="0"/>
              <a:t>exaggerated statements or claims not meant to be taken </a:t>
            </a:r>
            <a:r>
              <a:rPr lang="en-US" sz="3600" dirty="0" smtClean="0"/>
              <a:t>literally</a:t>
            </a:r>
          </a:p>
          <a:p>
            <a:endParaRPr lang="en-US" sz="3600" b="1" dirty="0">
              <a:solidFill>
                <a:schemeClr val="accent3">
                  <a:lumMod val="50000"/>
                </a:schemeClr>
              </a:solidFill>
            </a:endParaRPr>
          </a:p>
          <a:p>
            <a:r>
              <a:rPr lang="en-US" sz="3600" b="1" dirty="0" smtClean="0">
                <a:solidFill>
                  <a:schemeClr val="accent3">
                    <a:lumMod val="50000"/>
                  </a:schemeClr>
                </a:solidFill>
              </a:rPr>
              <a:t>I ate </a:t>
            </a:r>
            <a:r>
              <a:rPr lang="en-US" sz="3600" b="1" u="sng" dirty="0" smtClean="0">
                <a:solidFill>
                  <a:schemeClr val="accent3">
                    <a:lumMod val="50000"/>
                  </a:schemeClr>
                </a:solidFill>
              </a:rPr>
              <a:t>a ton </a:t>
            </a:r>
            <a:r>
              <a:rPr lang="en-US" sz="3600" b="1" dirty="0" smtClean="0">
                <a:solidFill>
                  <a:schemeClr val="accent3">
                    <a:lumMod val="50000"/>
                  </a:schemeClr>
                </a:solidFill>
              </a:rPr>
              <a:t>of food on Sunday. </a:t>
            </a:r>
          </a:p>
          <a:p>
            <a:r>
              <a:rPr lang="en-US" sz="3600" b="1" dirty="0" smtClean="0">
                <a:solidFill>
                  <a:schemeClr val="accent3">
                    <a:lumMod val="50000"/>
                  </a:schemeClr>
                </a:solidFill>
              </a:rPr>
              <a:t>The science teacher gave </a:t>
            </a:r>
            <a:r>
              <a:rPr lang="en-US" sz="3600" b="1" u="sng" dirty="0" smtClean="0">
                <a:solidFill>
                  <a:schemeClr val="accent3">
                    <a:lumMod val="50000"/>
                  </a:schemeClr>
                </a:solidFill>
              </a:rPr>
              <a:t>a billion </a:t>
            </a:r>
            <a:r>
              <a:rPr lang="en-US" sz="3600" b="1" dirty="0" smtClean="0">
                <a:solidFill>
                  <a:schemeClr val="accent3">
                    <a:lumMod val="50000"/>
                  </a:schemeClr>
                </a:solidFill>
              </a:rPr>
              <a:t>hours of homework last week. </a:t>
            </a:r>
          </a:p>
          <a:p>
            <a:r>
              <a:rPr lang="en-US" sz="3600" b="1" dirty="0" smtClean="0">
                <a:solidFill>
                  <a:schemeClr val="accent3">
                    <a:lumMod val="50000"/>
                  </a:schemeClr>
                </a:solidFill>
              </a:rPr>
              <a:t>I’m </a:t>
            </a:r>
            <a:r>
              <a:rPr lang="en-US" sz="3600" b="1" u="sng" dirty="0" smtClean="0">
                <a:solidFill>
                  <a:schemeClr val="accent3">
                    <a:lumMod val="50000"/>
                  </a:schemeClr>
                </a:solidFill>
              </a:rPr>
              <a:t>literally dead</a:t>
            </a:r>
            <a:r>
              <a:rPr lang="en-US" sz="3600" b="1" dirty="0" smtClean="0">
                <a:solidFill>
                  <a:schemeClr val="accent3">
                    <a:lumMod val="50000"/>
                  </a:schemeClr>
                </a:solidFill>
              </a:rPr>
              <a:t>.</a:t>
            </a:r>
            <a:endParaRPr lang="en-US" sz="3600" b="1" dirty="0">
              <a:solidFill>
                <a:schemeClr val="accent3">
                  <a:lumMod val="50000"/>
                </a:schemeClr>
              </a:solidFill>
            </a:endParaRPr>
          </a:p>
        </p:txBody>
      </p:sp>
    </p:spTree>
    <p:extLst>
      <p:ext uri="{BB962C8B-B14F-4D97-AF65-F5344CB8AC3E}">
        <p14:creationId xmlns:p14="http://schemas.microsoft.com/office/powerpoint/2010/main" val="1110752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7570" y="374807"/>
            <a:ext cx="7620000" cy="1143000"/>
          </a:xfrm>
        </p:spPr>
        <p:txBody>
          <a:bodyPr>
            <a:normAutofit fontScale="90000"/>
          </a:bodyPr>
          <a:lstStyle/>
          <a:p>
            <a:r>
              <a:rPr lang="en-US" dirty="0" smtClean="0"/>
              <a:t>What does </a:t>
            </a:r>
            <a:r>
              <a:rPr lang="en-US" dirty="0" smtClean="0">
                <a:solidFill>
                  <a:srgbClr val="0070C0"/>
                </a:solidFill>
              </a:rPr>
              <a:t>Euphemism</a:t>
            </a:r>
            <a:r>
              <a:rPr lang="en-US" dirty="0" smtClean="0"/>
              <a:t> mean?</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12372" y="1984053"/>
            <a:ext cx="2995013" cy="349418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74124" y="2264294"/>
            <a:ext cx="4221151" cy="2933700"/>
          </a:xfrm>
          <a:prstGeom prst="rect">
            <a:avLst/>
          </a:prstGeom>
        </p:spPr>
      </p:pic>
    </p:spTree>
    <p:extLst>
      <p:ext uri="{BB962C8B-B14F-4D97-AF65-F5344CB8AC3E}">
        <p14:creationId xmlns:p14="http://schemas.microsoft.com/office/powerpoint/2010/main" val="20433855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200" y="235330"/>
            <a:ext cx="7620000" cy="1143000"/>
          </a:xfrm>
        </p:spPr>
        <p:txBody>
          <a:bodyPr>
            <a:normAutofit fontScale="90000"/>
          </a:bodyPr>
          <a:lstStyle/>
          <a:p>
            <a:r>
              <a:rPr lang="en-US" dirty="0" smtClean="0"/>
              <a:t>What does </a:t>
            </a:r>
            <a:r>
              <a:rPr lang="en-US" dirty="0" smtClean="0">
                <a:solidFill>
                  <a:srgbClr val="0070C0"/>
                </a:solidFill>
              </a:rPr>
              <a:t>Euphemism</a:t>
            </a:r>
            <a:r>
              <a:rPr lang="en-US" dirty="0" smtClean="0"/>
              <a:t> mean?</a:t>
            </a:r>
            <a:endParaRPr lang="en-US" dirty="0"/>
          </a:p>
        </p:txBody>
      </p:sp>
      <p:sp>
        <p:nvSpPr>
          <p:cNvPr id="3" name="Rectangle 2"/>
          <p:cNvSpPr/>
          <p:nvPr/>
        </p:nvSpPr>
        <p:spPr>
          <a:xfrm>
            <a:off x="1536878" y="1153887"/>
            <a:ext cx="9768431" cy="5539978"/>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sng" strike="noStrike" kern="1200" cap="none" spc="0" normalizeH="0" baseline="0" noProof="0" dirty="0" smtClean="0">
                <a:ln>
                  <a:noFill/>
                </a:ln>
                <a:solidFill>
                  <a:prstClr val="black"/>
                </a:solidFill>
                <a:effectLst/>
                <a:uLnTx/>
                <a:uFillTx/>
                <a:latin typeface="Century Gothic" panose="020B0502020202020204"/>
                <a:ea typeface="+mn-ea"/>
                <a:cs typeface="+mn-cs"/>
              </a:rPr>
              <a:t>EXAMPLES</a:t>
            </a:r>
            <a:r>
              <a:rPr kumimoji="0" lang="en-US" sz="2800" b="0" i="0" u="none" strike="noStrike" kern="1200" cap="none" spc="0" normalizeH="0" baseline="0" noProof="0" dirty="0" smtClean="0">
                <a:ln>
                  <a:noFill/>
                </a:ln>
                <a:solidFill>
                  <a:prstClr val="black"/>
                </a:solidFill>
                <a:effectLst/>
                <a:uLnTx/>
                <a:uFillTx/>
                <a:latin typeface="Century Gothic" panose="020B0502020202020204"/>
                <a:ea typeface="+mn-ea"/>
                <a:cs typeface="+mn-cs"/>
              </a:rPr>
              <a:t>:</a:t>
            </a:r>
          </a:p>
          <a:p>
            <a:pPr marL="514350" marR="0" lvl="0" indent="-514350" algn="l" defTabSz="457200" rtl="0" eaLnBrk="1" fontAlgn="auto" latinLnBrk="0" hangingPunct="1">
              <a:lnSpc>
                <a:spcPct val="100000"/>
              </a:lnSpc>
              <a:spcBef>
                <a:spcPts val="0"/>
              </a:spcBef>
              <a:spcAft>
                <a:spcPts val="0"/>
              </a:spcAft>
              <a:buClrTx/>
              <a:buSzTx/>
              <a:buFont typeface="+mj-lt"/>
              <a:buAutoNum type="arabicPeriod"/>
              <a:tabLst/>
              <a:defRPr/>
            </a:pPr>
            <a:r>
              <a:rPr kumimoji="0" lang="en-US" sz="2800" b="0" i="0" u="none" strike="noStrike" kern="1200" cap="none" spc="0" normalizeH="0" baseline="0" noProof="0" dirty="0" smtClean="0">
                <a:ln>
                  <a:noFill/>
                </a:ln>
                <a:solidFill>
                  <a:prstClr val="black"/>
                </a:solidFill>
                <a:effectLst/>
                <a:uLnTx/>
                <a:uFillTx/>
                <a:latin typeface="Century Gothic" panose="020B0502020202020204"/>
                <a:ea typeface="+mn-ea"/>
                <a:cs typeface="+mn-cs"/>
              </a:rPr>
              <a:t>Eric’s </a:t>
            </a:r>
            <a:r>
              <a:rPr kumimoji="0" lang="en-US" sz="2800" b="0" i="0" u="none" strike="noStrike" kern="1200" cap="none" spc="0" normalizeH="0" baseline="0" noProof="0" dirty="0">
                <a:ln>
                  <a:noFill/>
                </a:ln>
                <a:solidFill>
                  <a:prstClr val="black"/>
                </a:solidFill>
                <a:effectLst/>
                <a:uLnTx/>
                <a:uFillTx/>
                <a:latin typeface="Century Gothic" panose="020B0502020202020204"/>
                <a:ea typeface="+mn-ea"/>
                <a:cs typeface="+mn-cs"/>
              </a:rPr>
              <a:t>driving skills </a:t>
            </a:r>
            <a:r>
              <a:rPr kumimoji="0" lang="en-US" sz="2800" b="0" i="1" u="none" strike="noStrike" kern="1200" cap="none" spc="0" normalizeH="0" baseline="0" noProof="0" dirty="0">
                <a:ln>
                  <a:noFill/>
                </a:ln>
                <a:solidFill>
                  <a:srgbClr val="0070C0"/>
                </a:solidFill>
                <a:effectLst/>
                <a:uLnTx/>
                <a:uFillTx/>
                <a:latin typeface="Century Gothic" panose="020B0502020202020204"/>
                <a:ea typeface="+mn-ea"/>
                <a:cs typeface="+mn-cs"/>
              </a:rPr>
              <a:t>left plenty of room for improvement</a:t>
            </a:r>
            <a:r>
              <a:rPr kumimoji="0" lang="en-US" sz="2800" b="0" i="0" u="none" strike="noStrike" kern="1200" cap="none" spc="0" normalizeH="0" baseline="0" noProof="0" dirty="0">
                <a:ln>
                  <a:noFill/>
                </a:ln>
                <a:solidFill>
                  <a:prstClr val="black"/>
                </a:solidFill>
                <a:effectLst/>
                <a:uLnTx/>
                <a:uFillTx/>
                <a:latin typeface="Century Gothic" panose="020B0502020202020204"/>
                <a:ea typeface="+mn-ea"/>
                <a:cs typeface="+mn-cs"/>
              </a:rPr>
              <a:t>.</a:t>
            </a:r>
          </a:p>
          <a:p>
            <a:pPr marL="514350" marR="0" lvl="0" indent="-514350" algn="l" defTabSz="457200" rtl="0" eaLnBrk="1" fontAlgn="auto" latinLnBrk="0" hangingPunct="1">
              <a:lnSpc>
                <a:spcPct val="100000"/>
              </a:lnSpc>
              <a:spcBef>
                <a:spcPts val="0"/>
              </a:spcBef>
              <a:spcAft>
                <a:spcPts val="0"/>
              </a:spcAft>
              <a:buClrTx/>
              <a:buSzTx/>
              <a:buFont typeface="+mj-lt"/>
              <a:buAutoNum type="arabicPeriod"/>
              <a:tabLst/>
              <a:defRPr/>
            </a:pPr>
            <a:r>
              <a:rPr kumimoji="0" lang="en-US" sz="2800" b="0" i="0" u="none" strike="noStrike" kern="1200" cap="none" spc="0" normalizeH="0" baseline="0" noProof="0" dirty="0">
                <a:ln>
                  <a:noFill/>
                </a:ln>
                <a:solidFill>
                  <a:prstClr val="black"/>
                </a:solidFill>
                <a:effectLst/>
                <a:uLnTx/>
                <a:uFillTx/>
                <a:latin typeface="Century Gothic" panose="020B0502020202020204"/>
                <a:ea typeface="+mn-ea"/>
                <a:cs typeface="+mn-cs"/>
              </a:rPr>
              <a:t>I got in a bit of trouble for </a:t>
            </a:r>
            <a:r>
              <a:rPr kumimoji="0" lang="en-US" sz="2800" b="0" i="1" u="none" strike="noStrike" kern="1200" cap="none" spc="0" normalizeH="0" baseline="0" noProof="0" dirty="0">
                <a:ln>
                  <a:noFill/>
                </a:ln>
                <a:solidFill>
                  <a:srgbClr val="0070C0"/>
                </a:solidFill>
                <a:effectLst/>
                <a:uLnTx/>
                <a:uFillTx/>
                <a:latin typeface="Century Gothic" panose="020B0502020202020204"/>
                <a:ea typeface="+mn-ea"/>
                <a:cs typeface="+mn-cs"/>
              </a:rPr>
              <a:t>stretching the truth </a:t>
            </a:r>
            <a:r>
              <a:rPr kumimoji="0" lang="en-US" sz="2800" b="0" i="0" u="none" strike="noStrike" kern="1200" cap="none" spc="0" normalizeH="0" baseline="0" noProof="0" dirty="0">
                <a:ln>
                  <a:noFill/>
                </a:ln>
                <a:solidFill>
                  <a:prstClr val="black"/>
                </a:solidFill>
                <a:effectLst/>
                <a:uLnTx/>
                <a:uFillTx/>
                <a:latin typeface="Century Gothic" panose="020B0502020202020204"/>
                <a:ea typeface="+mn-ea"/>
                <a:cs typeface="+mn-cs"/>
              </a:rPr>
              <a:t>about the broken lamp.</a:t>
            </a:r>
          </a:p>
          <a:p>
            <a:pPr marL="514350" marR="0" lvl="0" indent="-514350" algn="l" defTabSz="457200" rtl="0" eaLnBrk="1" fontAlgn="auto" latinLnBrk="0" hangingPunct="1">
              <a:lnSpc>
                <a:spcPct val="100000"/>
              </a:lnSpc>
              <a:spcBef>
                <a:spcPts val="0"/>
              </a:spcBef>
              <a:spcAft>
                <a:spcPts val="0"/>
              </a:spcAft>
              <a:buClrTx/>
              <a:buSzTx/>
              <a:buFont typeface="+mj-lt"/>
              <a:buAutoNum type="arabicPeriod"/>
              <a:tabLst/>
              <a:defRPr/>
            </a:pPr>
            <a:r>
              <a:rPr kumimoji="0" lang="en-US" sz="2800" b="0" i="0" u="none" strike="noStrike" kern="1200" cap="none" spc="0" normalizeH="0" baseline="0" noProof="0" dirty="0" err="1">
                <a:ln>
                  <a:noFill/>
                </a:ln>
                <a:solidFill>
                  <a:prstClr val="black"/>
                </a:solidFill>
                <a:effectLst/>
                <a:uLnTx/>
                <a:uFillTx/>
                <a:latin typeface="Century Gothic" panose="020B0502020202020204"/>
                <a:ea typeface="+mn-ea"/>
                <a:cs typeface="+mn-cs"/>
              </a:rPr>
              <a:t>Ew</a:t>
            </a:r>
            <a:r>
              <a:rPr kumimoji="0" lang="en-US" sz="2800" b="0" i="0" u="none" strike="noStrike" kern="1200" cap="none" spc="0" normalizeH="0" baseline="0" noProof="0" dirty="0">
                <a:ln>
                  <a:noFill/>
                </a:ln>
                <a:solidFill>
                  <a:prstClr val="black"/>
                </a:solidFill>
                <a:effectLst/>
                <a:uLnTx/>
                <a:uFillTx/>
                <a:latin typeface="Century Gothic" panose="020B0502020202020204"/>
                <a:ea typeface="+mn-ea"/>
                <a:cs typeface="+mn-cs"/>
              </a:rPr>
              <a:t>! My dad wanted to have the </a:t>
            </a:r>
            <a:r>
              <a:rPr kumimoji="0" lang="en-US" sz="2800" b="0" i="1" u="none" strike="noStrike" kern="1200" cap="none" spc="0" normalizeH="0" baseline="0" noProof="0" dirty="0">
                <a:ln>
                  <a:noFill/>
                </a:ln>
                <a:solidFill>
                  <a:srgbClr val="0070C0"/>
                </a:solidFill>
                <a:effectLst/>
                <a:uLnTx/>
                <a:uFillTx/>
                <a:latin typeface="Century Gothic" panose="020B0502020202020204"/>
                <a:ea typeface="+mn-ea"/>
                <a:cs typeface="+mn-cs"/>
              </a:rPr>
              <a:t>birds and bees </a:t>
            </a:r>
            <a:r>
              <a:rPr kumimoji="0" lang="en-US" sz="2800" b="0" i="0" u="none" strike="noStrike" kern="1200" cap="none" spc="0" normalizeH="0" baseline="0" noProof="0" dirty="0">
                <a:ln>
                  <a:noFill/>
                </a:ln>
                <a:solidFill>
                  <a:prstClr val="black"/>
                </a:solidFill>
                <a:effectLst/>
                <a:uLnTx/>
                <a:uFillTx/>
                <a:latin typeface="Century Gothic" panose="020B0502020202020204"/>
                <a:ea typeface="+mn-ea"/>
                <a:cs typeface="+mn-cs"/>
              </a:rPr>
              <a:t>talk.</a:t>
            </a:r>
          </a:p>
          <a:p>
            <a:pPr marL="514350" marR="0" lvl="0" indent="-514350" algn="l" defTabSz="457200" rtl="0" eaLnBrk="1" fontAlgn="auto" latinLnBrk="0" hangingPunct="1">
              <a:lnSpc>
                <a:spcPct val="100000"/>
              </a:lnSpc>
              <a:spcBef>
                <a:spcPts val="0"/>
              </a:spcBef>
              <a:spcAft>
                <a:spcPts val="0"/>
              </a:spcAft>
              <a:buClrTx/>
              <a:buSzTx/>
              <a:buFont typeface="+mj-lt"/>
              <a:buAutoNum type="arabicPeriod"/>
              <a:tabLst/>
              <a:defRPr/>
            </a:pPr>
            <a:r>
              <a:rPr kumimoji="0" lang="en-US" sz="2800" b="0" i="0" u="none" strike="noStrike" kern="1200" cap="none" spc="0" normalizeH="0" baseline="0" noProof="0" dirty="0">
                <a:ln>
                  <a:noFill/>
                </a:ln>
                <a:solidFill>
                  <a:prstClr val="black"/>
                </a:solidFill>
                <a:effectLst/>
                <a:uLnTx/>
                <a:uFillTx/>
                <a:latin typeface="Century Gothic" panose="020B0502020202020204"/>
                <a:ea typeface="+mn-ea"/>
                <a:cs typeface="+mn-cs"/>
              </a:rPr>
              <a:t>These TVs </a:t>
            </a:r>
            <a:r>
              <a:rPr kumimoji="0" lang="en-US" sz="2800" b="0" i="1" u="none" strike="noStrike" kern="1200" cap="none" spc="0" normalizeH="0" baseline="0" noProof="0" dirty="0">
                <a:ln>
                  <a:noFill/>
                </a:ln>
                <a:solidFill>
                  <a:srgbClr val="0070C0"/>
                </a:solidFill>
                <a:effectLst/>
                <a:uLnTx/>
                <a:uFillTx/>
                <a:latin typeface="Century Gothic" panose="020B0502020202020204"/>
                <a:ea typeface="+mn-ea"/>
                <a:cs typeface="+mn-cs"/>
              </a:rPr>
              <a:t>fell off the back of a truck</a:t>
            </a:r>
            <a:r>
              <a:rPr kumimoji="0" lang="en-US" sz="2800" b="0" i="0" u="none" strike="noStrike" kern="1200" cap="none" spc="0" normalizeH="0" baseline="0" noProof="0" dirty="0">
                <a:ln>
                  <a:noFill/>
                </a:ln>
                <a:solidFill>
                  <a:prstClr val="black"/>
                </a:solidFill>
                <a:effectLst/>
                <a:uLnTx/>
                <a:uFillTx/>
                <a:latin typeface="Century Gothic" panose="020B0502020202020204"/>
                <a:ea typeface="+mn-ea"/>
                <a:cs typeface="+mn-cs"/>
              </a:rPr>
              <a:t>. </a:t>
            </a:r>
          </a:p>
          <a:p>
            <a:pPr marL="514350" marR="0" lvl="0" indent="-514350" algn="l" defTabSz="457200" rtl="0" eaLnBrk="1" fontAlgn="auto" latinLnBrk="0" hangingPunct="1">
              <a:lnSpc>
                <a:spcPct val="100000"/>
              </a:lnSpc>
              <a:spcBef>
                <a:spcPts val="0"/>
              </a:spcBef>
              <a:spcAft>
                <a:spcPts val="0"/>
              </a:spcAft>
              <a:buClrTx/>
              <a:buSzTx/>
              <a:buFont typeface="+mj-lt"/>
              <a:buAutoNum type="arabicPeriod"/>
              <a:tabLst/>
              <a:defRPr/>
            </a:pPr>
            <a:r>
              <a:rPr kumimoji="0" lang="en-US" sz="2800" b="0" i="0" u="none" strike="noStrike" kern="1200" cap="none" spc="0" normalizeH="0" baseline="0" noProof="0" dirty="0">
                <a:ln>
                  <a:noFill/>
                </a:ln>
                <a:solidFill>
                  <a:prstClr val="black"/>
                </a:solidFill>
                <a:effectLst/>
                <a:uLnTx/>
                <a:uFillTx/>
                <a:latin typeface="Century Gothic" panose="020B0502020202020204"/>
                <a:ea typeface="+mn-ea"/>
                <a:cs typeface="+mn-cs"/>
              </a:rPr>
              <a:t>Your grandma’s </a:t>
            </a:r>
            <a:r>
              <a:rPr kumimoji="0" lang="en-US" sz="2800" b="0" i="1" u="none" strike="noStrike" kern="1200" cap="none" spc="0" normalizeH="0" baseline="0" noProof="0" dirty="0">
                <a:ln>
                  <a:noFill/>
                </a:ln>
                <a:solidFill>
                  <a:srgbClr val="0070C0"/>
                </a:solidFill>
                <a:effectLst/>
                <a:uLnTx/>
                <a:uFillTx/>
                <a:latin typeface="Century Gothic" panose="020B0502020202020204"/>
                <a:ea typeface="+mn-ea"/>
                <a:cs typeface="+mn-cs"/>
              </a:rPr>
              <a:t>in a better place</a:t>
            </a:r>
            <a:r>
              <a:rPr kumimoji="0" lang="en-US" sz="2800" b="0" i="0" u="none" strike="noStrike" kern="1200" cap="none" spc="0" normalizeH="0" baseline="0" noProof="0" dirty="0">
                <a:ln>
                  <a:noFill/>
                </a:ln>
                <a:solidFill>
                  <a:srgbClr val="0070C0"/>
                </a:solidFill>
                <a:effectLst/>
                <a:uLnTx/>
                <a:uFillTx/>
                <a:latin typeface="Century Gothic" panose="020B0502020202020204"/>
                <a:ea typeface="+mn-ea"/>
                <a:cs typeface="+mn-cs"/>
              </a:rPr>
              <a:t> now</a:t>
            </a:r>
            <a:r>
              <a:rPr kumimoji="0" lang="en-US" sz="2800" b="0" i="0" u="none" strike="noStrike" kern="1200" cap="none" spc="0" normalizeH="0" baseline="0" noProof="0" dirty="0">
                <a:ln>
                  <a:noFill/>
                </a:ln>
                <a:solidFill>
                  <a:prstClr val="black"/>
                </a:solidFill>
                <a:effectLst/>
                <a:uLnTx/>
                <a:uFillTx/>
                <a:latin typeface="Century Gothic" panose="020B0502020202020204"/>
                <a:ea typeface="+mn-ea"/>
                <a:cs typeface="+mn-cs"/>
              </a:rPr>
              <a:t>.</a:t>
            </a:r>
          </a:p>
          <a:p>
            <a:pPr marL="514350" marR="0" lvl="0" indent="-514350" algn="l" defTabSz="457200" rtl="0" eaLnBrk="1" fontAlgn="auto" latinLnBrk="0" hangingPunct="1">
              <a:lnSpc>
                <a:spcPct val="100000"/>
              </a:lnSpc>
              <a:spcBef>
                <a:spcPts val="0"/>
              </a:spcBef>
              <a:spcAft>
                <a:spcPts val="0"/>
              </a:spcAft>
              <a:buClrTx/>
              <a:buSzTx/>
              <a:buFont typeface="+mj-lt"/>
              <a:buAutoNum type="arabicPeriod"/>
              <a:tabLst/>
              <a:defRPr/>
            </a:pPr>
            <a:r>
              <a:rPr kumimoji="0" lang="en-US" sz="2800" b="0" i="0" u="none" strike="noStrike" kern="1200" cap="none" spc="0" normalizeH="0" baseline="0" noProof="0" dirty="0">
                <a:ln>
                  <a:noFill/>
                </a:ln>
                <a:solidFill>
                  <a:prstClr val="black"/>
                </a:solidFill>
                <a:effectLst/>
                <a:uLnTx/>
                <a:uFillTx/>
                <a:latin typeface="Century Gothic" panose="020B0502020202020204"/>
                <a:ea typeface="+mn-ea"/>
                <a:cs typeface="+mn-cs"/>
              </a:rPr>
              <a:t>He is just </a:t>
            </a:r>
            <a:r>
              <a:rPr kumimoji="0" lang="en-US" sz="2800" b="0" i="1" u="none" strike="noStrike" kern="1200" cap="none" spc="0" normalizeH="0" baseline="0" noProof="0" dirty="0">
                <a:ln>
                  <a:noFill/>
                </a:ln>
                <a:solidFill>
                  <a:srgbClr val="0070C0"/>
                </a:solidFill>
                <a:effectLst/>
                <a:uLnTx/>
                <a:uFillTx/>
                <a:latin typeface="Century Gothic" panose="020B0502020202020204"/>
                <a:ea typeface="+mn-ea"/>
                <a:cs typeface="+mn-cs"/>
              </a:rPr>
              <a:t>big boned</a:t>
            </a:r>
            <a:r>
              <a:rPr kumimoji="0" lang="en-US" sz="2800" b="0" i="0" u="none" strike="noStrike" kern="1200" cap="none" spc="0" normalizeH="0" baseline="0" noProof="0" dirty="0">
                <a:ln>
                  <a:noFill/>
                </a:ln>
                <a:solidFill>
                  <a:prstClr val="black"/>
                </a:solidFill>
                <a:effectLst/>
                <a:uLnTx/>
                <a:uFillTx/>
                <a:latin typeface="Century Gothic" panose="020B0502020202020204"/>
                <a:ea typeface="+mn-ea"/>
                <a:cs typeface="+mn-cs"/>
              </a:rPr>
              <a:t>.  </a:t>
            </a:r>
          </a:p>
          <a:p>
            <a:pPr marL="514350" marR="0" lvl="0" indent="-514350" algn="l" defTabSz="457200" rtl="0" eaLnBrk="1" fontAlgn="auto" latinLnBrk="0" hangingPunct="1">
              <a:lnSpc>
                <a:spcPct val="100000"/>
              </a:lnSpc>
              <a:spcBef>
                <a:spcPts val="0"/>
              </a:spcBef>
              <a:spcAft>
                <a:spcPts val="0"/>
              </a:spcAft>
              <a:buClrTx/>
              <a:buSzTx/>
              <a:buFont typeface="+mj-lt"/>
              <a:buAutoNum type="arabicPeriod"/>
              <a:tabLst/>
              <a:defRPr/>
            </a:pPr>
            <a:r>
              <a:rPr kumimoji="0" lang="en-US" sz="2800" b="0" i="0" u="none" strike="noStrike" kern="1200" cap="none" spc="0" normalizeH="0" baseline="0" noProof="0" dirty="0">
                <a:ln>
                  <a:noFill/>
                </a:ln>
                <a:solidFill>
                  <a:prstClr val="black"/>
                </a:solidFill>
                <a:effectLst/>
                <a:uLnTx/>
                <a:uFillTx/>
                <a:latin typeface="Century Gothic" panose="020B0502020202020204"/>
                <a:ea typeface="+mn-ea"/>
                <a:cs typeface="+mn-cs"/>
              </a:rPr>
              <a:t>Actually, I’m </a:t>
            </a:r>
            <a:r>
              <a:rPr kumimoji="0" lang="en-US" sz="2800" b="0" i="1" u="none" strike="noStrike" kern="1200" cap="none" spc="0" normalizeH="0" baseline="0" noProof="0" dirty="0">
                <a:ln>
                  <a:noFill/>
                </a:ln>
                <a:solidFill>
                  <a:srgbClr val="0070C0"/>
                </a:solidFill>
                <a:effectLst/>
                <a:uLnTx/>
                <a:uFillTx/>
                <a:latin typeface="Century Gothic" panose="020B0502020202020204"/>
                <a:ea typeface="+mn-ea"/>
                <a:cs typeface="+mn-cs"/>
              </a:rPr>
              <a:t>between jobs</a:t>
            </a:r>
            <a:r>
              <a:rPr kumimoji="0" lang="en-US" sz="2800" b="0" i="0" u="none" strike="noStrike" kern="1200" cap="none" spc="0" normalizeH="0" baseline="0" noProof="0" dirty="0">
                <a:ln>
                  <a:noFill/>
                </a:ln>
                <a:solidFill>
                  <a:prstClr val="black"/>
                </a:solidFill>
                <a:effectLst/>
                <a:uLnTx/>
                <a:uFillTx/>
                <a:latin typeface="Century Gothic" panose="020B0502020202020204"/>
                <a:ea typeface="+mn-ea"/>
                <a:cs typeface="+mn-cs"/>
              </a:rPr>
              <a:t> at the moment.</a:t>
            </a:r>
          </a:p>
          <a:p>
            <a:pPr marL="514350" marR="0" lvl="0" indent="-514350" algn="l" defTabSz="457200" rtl="0" eaLnBrk="1" fontAlgn="auto" latinLnBrk="0" hangingPunct="1">
              <a:lnSpc>
                <a:spcPct val="100000"/>
              </a:lnSpc>
              <a:spcBef>
                <a:spcPts val="0"/>
              </a:spcBef>
              <a:spcAft>
                <a:spcPts val="0"/>
              </a:spcAft>
              <a:buClrTx/>
              <a:buSzTx/>
              <a:buFontTx/>
              <a:buAutoNum type="arabicPeriod"/>
              <a:tabLst/>
              <a:defRPr/>
            </a:pPr>
            <a:endParaRPr kumimoji="0" lang="en-US" sz="2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entury Gothic" panose="020B0502020202020204"/>
                <a:ea typeface="+mn-ea"/>
                <a:cs typeface="+mn-cs"/>
              </a:rPr>
              <a:t>What are these people </a:t>
            </a:r>
            <a:r>
              <a:rPr kumimoji="0" lang="en-US" sz="2800" b="0" i="1" u="none" strike="noStrike" kern="1200" cap="none" spc="0" normalizeH="0" baseline="0" noProof="0" dirty="0">
                <a:ln>
                  <a:noFill/>
                </a:ln>
                <a:solidFill>
                  <a:srgbClr val="0070C0"/>
                </a:solidFill>
                <a:effectLst/>
                <a:uLnTx/>
                <a:uFillTx/>
                <a:latin typeface="Century Gothic" panose="020B0502020202020204"/>
                <a:ea typeface="+mn-ea"/>
                <a:cs typeface="+mn-cs"/>
              </a:rPr>
              <a:t>really</a:t>
            </a:r>
            <a:r>
              <a:rPr kumimoji="0" lang="en-US" sz="2800" b="0" i="0" u="none" strike="noStrike" kern="1200" cap="none" spc="0" normalizeH="0" baseline="0" noProof="0" dirty="0">
                <a:ln>
                  <a:noFill/>
                </a:ln>
                <a:solidFill>
                  <a:prstClr val="black"/>
                </a:solidFill>
                <a:effectLst/>
                <a:uLnTx/>
                <a:uFillTx/>
                <a:latin typeface="Century Gothic" panose="020B0502020202020204"/>
                <a:ea typeface="+mn-ea"/>
                <a:cs typeface="+mn-cs"/>
              </a:rPr>
              <a:t> saying?</a:t>
            </a:r>
          </a:p>
          <a:p>
            <a:pPr marL="514350" marR="0" lvl="0" indent="-514350" algn="l" defTabSz="457200" rtl="0" eaLnBrk="1" fontAlgn="auto" latinLnBrk="0" hangingPunct="1">
              <a:lnSpc>
                <a:spcPct val="100000"/>
              </a:lnSpc>
              <a:spcBef>
                <a:spcPts val="0"/>
              </a:spcBef>
              <a:spcAft>
                <a:spcPts val="0"/>
              </a:spcAft>
              <a:buClrTx/>
              <a:buSzTx/>
              <a:buFontTx/>
              <a:buAutoNum type="arabicPeriod"/>
              <a:tabLst/>
              <a:defRPr/>
            </a:pP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5" name="Content Placeholder 4"/>
          <p:cNvSpPr>
            <a:spLocks noGrp="1"/>
          </p:cNvSpPr>
          <p:nvPr>
            <p:ph idx="1"/>
          </p:nvPr>
        </p:nvSpPr>
        <p:spPr/>
        <p:txBody>
          <a:bodyPr/>
          <a:lstStyle/>
          <a:p>
            <a:endParaRPr lang="en-US" dirty="0"/>
          </a:p>
        </p:txBody>
      </p:sp>
    </p:spTree>
    <p:extLst>
      <p:ext uri="{BB962C8B-B14F-4D97-AF65-F5344CB8AC3E}">
        <p14:creationId xmlns:p14="http://schemas.microsoft.com/office/powerpoint/2010/main" val="2113553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Euphemism</a:t>
            </a:r>
            <a:endParaRPr lang="en-US" dirty="0"/>
          </a:p>
        </p:txBody>
      </p:sp>
      <p:sp>
        <p:nvSpPr>
          <p:cNvPr id="3" name="Content Placeholder 2"/>
          <p:cNvSpPr>
            <a:spLocks noGrp="1"/>
          </p:cNvSpPr>
          <p:nvPr>
            <p:ph idx="1"/>
          </p:nvPr>
        </p:nvSpPr>
        <p:spPr/>
        <p:txBody>
          <a:bodyPr>
            <a:normAutofit fontScale="92500" lnSpcReduction="10000"/>
          </a:bodyPr>
          <a:lstStyle/>
          <a:p>
            <a:pPr marL="114300" indent="0">
              <a:buNone/>
            </a:pPr>
            <a:r>
              <a:rPr lang="en-US" sz="3200" b="1" dirty="0" smtClean="0">
                <a:solidFill>
                  <a:srgbClr val="00B0F0"/>
                </a:solidFill>
              </a:rPr>
              <a:t>euphemism:</a:t>
            </a:r>
            <a:r>
              <a:rPr lang="en-US" sz="3200" dirty="0" smtClean="0"/>
              <a:t> Mild </a:t>
            </a:r>
            <a:r>
              <a:rPr lang="en-US" sz="3200" dirty="0"/>
              <a:t>or indirect word or expression that is </a:t>
            </a:r>
            <a:r>
              <a:rPr lang="en-US" sz="3200" dirty="0">
                <a:solidFill>
                  <a:srgbClr val="00B050"/>
                </a:solidFill>
              </a:rPr>
              <a:t>figuratively</a:t>
            </a:r>
            <a:r>
              <a:rPr lang="en-US" sz="3200" dirty="0"/>
              <a:t> used to replace something that is embarrassing or rude to talk about.</a:t>
            </a:r>
          </a:p>
          <a:p>
            <a:pPr marL="114300" indent="0">
              <a:buNone/>
            </a:pPr>
            <a:r>
              <a:rPr lang="en-US" sz="3200" dirty="0">
                <a:solidFill>
                  <a:srgbClr val="0070C0"/>
                </a:solidFill>
              </a:rPr>
              <a:t>Euphemisms</a:t>
            </a:r>
            <a:r>
              <a:rPr lang="en-US" sz="3200" dirty="0"/>
              <a:t> often are used to replace topics like:</a:t>
            </a:r>
          </a:p>
          <a:p>
            <a:r>
              <a:rPr lang="en-US" sz="3200" dirty="0"/>
              <a:t>Death</a:t>
            </a:r>
          </a:p>
          <a:p>
            <a:pPr lvl="1"/>
            <a:r>
              <a:rPr lang="en-US" sz="3200" dirty="0"/>
              <a:t>Your grandma’s </a:t>
            </a:r>
            <a:r>
              <a:rPr lang="en-US" sz="3200" i="1" dirty="0">
                <a:solidFill>
                  <a:srgbClr val="0070C0"/>
                </a:solidFill>
              </a:rPr>
              <a:t>in a better place</a:t>
            </a:r>
            <a:r>
              <a:rPr lang="en-US" sz="3200" dirty="0">
                <a:solidFill>
                  <a:srgbClr val="0070C0"/>
                </a:solidFill>
              </a:rPr>
              <a:t> now</a:t>
            </a:r>
            <a:r>
              <a:rPr lang="en-US" sz="3200" dirty="0"/>
              <a:t>.</a:t>
            </a:r>
            <a:endParaRPr lang="en-US" sz="3000" dirty="0"/>
          </a:p>
          <a:p>
            <a:r>
              <a:rPr lang="en-US" sz="3200" dirty="0"/>
              <a:t>Sex</a:t>
            </a:r>
          </a:p>
          <a:p>
            <a:pPr lvl="1"/>
            <a:r>
              <a:rPr lang="en-US" sz="3200" dirty="0" err="1"/>
              <a:t>Ew</a:t>
            </a:r>
            <a:r>
              <a:rPr lang="en-US" sz="3200" dirty="0"/>
              <a:t>! My dad wanted to have the </a:t>
            </a:r>
            <a:r>
              <a:rPr lang="en-US" sz="3200" i="1" dirty="0">
                <a:solidFill>
                  <a:srgbClr val="0070C0"/>
                </a:solidFill>
              </a:rPr>
              <a:t>birds and bees </a:t>
            </a:r>
            <a:r>
              <a:rPr lang="en-US" sz="3200" dirty="0"/>
              <a:t>talk.</a:t>
            </a:r>
            <a:endParaRPr lang="en-US" sz="3000" dirty="0"/>
          </a:p>
          <a:p>
            <a:r>
              <a:rPr lang="en-US" sz="3200" dirty="0"/>
              <a:t>Other uncomfortable subjects</a:t>
            </a:r>
          </a:p>
        </p:txBody>
      </p:sp>
    </p:spTree>
    <p:extLst>
      <p:ext uri="{BB962C8B-B14F-4D97-AF65-F5344CB8AC3E}">
        <p14:creationId xmlns:p14="http://schemas.microsoft.com/office/powerpoint/2010/main" val="17515577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Euphemism </a:t>
            </a:r>
            <a:r>
              <a:rPr lang="en-US" dirty="0" smtClean="0">
                <a:solidFill>
                  <a:schemeClr val="tx1"/>
                </a:solidFill>
              </a:rPr>
              <a:t>in HOMS</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en-US" sz="2800" dirty="0" smtClean="0"/>
              <a:t>“</a:t>
            </a:r>
            <a:r>
              <a:rPr lang="en-US" sz="2800" dirty="0"/>
              <a:t>There was an Old Woman She Had So Many Children She Didn’t Know What to Do”</a:t>
            </a:r>
          </a:p>
          <a:p>
            <a:pPr lvl="1"/>
            <a:r>
              <a:rPr lang="en-US" sz="2600" dirty="0"/>
              <a:t>What was the </a:t>
            </a:r>
            <a:r>
              <a:rPr lang="en-US" sz="2800" dirty="0">
                <a:solidFill>
                  <a:srgbClr val="0070C0"/>
                </a:solidFill>
              </a:rPr>
              <a:t>Euphemism</a:t>
            </a:r>
            <a:r>
              <a:rPr lang="en-US" sz="2800" dirty="0"/>
              <a:t>?  What was the </a:t>
            </a:r>
            <a:r>
              <a:rPr lang="en-US" sz="2400" dirty="0">
                <a:solidFill>
                  <a:srgbClr val="0070C0"/>
                </a:solidFill>
              </a:rPr>
              <a:t>Euphemism </a:t>
            </a:r>
            <a:r>
              <a:rPr lang="en-US" sz="2400" dirty="0"/>
              <a:t>for?</a:t>
            </a:r>
          </a:p>
          <a:p>
            <a:pPr lvl="1"/>
            <a:endParaRPr lang="en-US" sz="2400" dirty="0"/>
          </a:p>
        </p:txBody>
      </p:sp>
    </p:spTree>
    <p:extLst>
      <p:ext uri="{BB962C8B-B14F-4D97-AF65-F5344CB8AC3E}">
        <p14:creationId xmlns:p14="http://schemas.microsoft.com/office/powerpoint/2010/main" val="2425188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8851" y="282234"/>
            <a:ext cx="8610600" cy="1293028"/>
          </a:xfrm>
        </p:spPr>
        <p:txBody>
          <a:bodyPr/>
          <a:lstStyle/>
          <a:p>
            <a:r>
              <a:rPr lang="en-US" dirty="0" smtClean="0">
                <a:solidFill>
                  <a:srgbClr val="0070C0"/>
                </a:solidFill>
              </a:rPr>
              <a:t>Euphemism </a:t>
            </a:r>
            <a:r>
              <a:rPr lang="en-US" dirty="0" smtClean="0">
                <a:solidFill>
                  <a:schemeClr val="tx1"/>
                </a:solidFill>
              </a:rPr>
              <a:t>in HOMS</a:t>
            </a:r>
            <a:endParaRPr lang="en-US" dirty="0">
              <a:solidFill>
                <a:schemeClr val="tx1"/>
              </a:solidFill>
            </a:endParaRPr>
          </a:p>
        </p:txBody>
      </p:sp>
      <p:sp>
        <p:nvSpPr>
          <p:cNvPr id="3" name="Content Placeholder 2"/>
          <p:cNvSpPr>
            <a:spLocks noGrp="1"/>
          </p:cNvSpPr>
          <p:nvPr>
            <p:ph idx="1"/>
          </p:nvPr>
        </p:nvSpPr>
        <p:spPr>
          <a:xfrm>
            <a:off x="1981200" y="1417638"/>
            <a:ext cx="7620000" cy="5211762"/>
          </a:xfrm>
        </p:spPr>
        <p:txBody>
          <a:bodyPr>
            <a:normAutofit lnSpcReduction="10000"/>
          </a:bodyPr>
          <a:lstStyle/>
          <a:p>
            <a:r>
              <a:rPr lang="en-US" sz="2800" dirty="0"/>
              <a:t>We just read “There was an Old Woman She Had So Many Children She Didn’t Know What to Do”</a:t>
            </a:r>
          </a:p>
          <a:p>
            <a:pPr lvl="1"/>
            <a:r>
              <a:rPr lang="en-US" sz="2600" dirty="0"/>
              <a:t>What was the </a:t>
            </a:r>
            <a:r>
              <a:rPr lang="en-US" sz="2800" dirty="0">
                <a:solidFill>
                  <a:srgbClr val="0070C0"/>
                </a:solidFill>
              </a:rPr>
              <a:t>Euphemism</a:t>
            </a:r>
            <a:r>
              <a:rPr lang="en-US" sz="2800" dirty="0"/>
              <a:t>?  What was the </a:t>
            </a:r>
            <a:r>
              <a:rPr lang="en-US" sz="2400" dirty="0">
                <a:solidFill>
                  <a:srgbClr val="0070C0"/>
                </a:solidFill>
              </a:rPr>
              <a:t>Euphemism </a:t>
            </a:r>
            <a:r>
              <a:rPr lang="en-US" sz="2400" dirty="0"/>
              <a:t>for?</a:t>
            </a:r>
          </a:p>
          <a:p>
            <a:pPr lvl="1"/>
            <a:endParaRPr lang="en-US" sz="2400" dirty="0"/>
          </a:p>
          <a:p>
            <a:pPr lvl="1"/>
            <a:r>
              <a:rPr lang="en-US" sz="2400" dirty="0"/>
              <a:t>Why would “hit the ground like a sugar donut” or “exploding star” not make a good </a:t>
            </a:r>
            <a:r>
              <a:rPr lang="en-US" sz="2400" dirty="0">
                <a:solidFill>
                  <a:srgbClr val="0070C0"/>
                </a:solidFill>
              </a:rPr>
              <a:t>euphemisms</a:t>
            </a:r>
            <a:r>
              <a:rPr lang="en-US" sz="2400" dirty="0"/>
              <a:t>? (30).</a:t>
            </a:r>
          </a:p>
          <a:p>
            <a:pPr lvl="1"/>
            <a:r>
              <a:rPr lang="en-US" sz="2400" dirty="0"/>
              <a:t>With a partner come up with your own </a:t>
            </a:r>
            <a:r>
              <a:rPr lang="en-US" sz="2400" dirty="0">
                <a:solidFill>
                  <a:srgbClr val="0070C0"/>
                </a:solidFill>
              </a:rPr>
              <a:t>euphemism</a:t>
            </a:r>
          </a:p>
          <a:p>
            <a:pPr lvl="1"/>
            <a:r>
              <a:rPr lang="en-US" sz="2400" dirty="0"/>
              <a:t>Why would an author use </a:t>
            </a:r>
            <a:r>
              <a:rPr lang="en-US" sz="2400" dirty="0">
                <a:solidFill>
                  <a:srgbClr val="0070C0"/>
                </a:solidFill>
              </a:rPr>
              <a:t>euphemisms</a:t>
            </a:r>
            <a:r>
              <a:rPr lang="en-US" sz="2400" dirty="0"/>
              <a:t>?  How would it help create an unreliable narrator?</a:t>
            </a:r>
          </a:p>
          <a:p>
            <a:pPr lvl="1"/>
            <a:r>
              <a:rPr lang="en-US" sz="2400" dirty="0"/>
              <a:t>What evidence do we have that “learned to fly” is the </a:t>
            </a:r>
            <a:r>
              <a:rPr lang="en-US" sz="2800" dirty="0">
                <a:solidFill>
                  <a:srgbClr val="0070C0"/>
                </a:solidFill>
              </a:rPr>
              <a:t>euphemism</a:t>
            </a:r>
            <a:r>
              <a:rPr lang="en-US" sz="2800" dirty="0"/>
              <a:t>?</a:t>
            </a:r>
            <a:endParaRPr lang="en-US" sz="2600" dirty="0"/>
          </a:p>
        </p:txBody>
      </p:sp>
    </p:spTree>
    <p:extLst>
      <p:ext uri="{BB962C8B-B14F-4D97-AF65-F5344CB8AC3E}">
        <p14:creationId xmlns:p14="http://schemas.microsoft.com/office/powerpoint/2010/main" val="14325173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these have in common?</a:t>
            </a:r>
            <a:endParaRPr lang="en-US" dirty="0"/>
          </a:p>
        </p:txBody>
      </p:sp>
      <p:sp>
        <p:nvSpPr>
          <p:cNvPr id="3" name="Content Placeholder 2"/>
          <p:cNvSpPr>
            <a:spLocks noGrp="1"/>
          </p:cNvSpPr>
          <p:nvPr>
            <p:ph idx="1"/>
          </p:nvPr>
        </p:nvSpPr>
        <p:spPr/>
        <p:txBody>
          <a:bodyPr/>
          <a:lstStyle/>
          <a:p>
            <a:r>
              <a:rPr lang="en-US" sz="3600" dirty="0" smtClean="0"/>
              <a:t>To break one’s pipe – </a:t>
            </a:r>
            <a:r>
              <a:rPr lang="en-US" sz="3600" i="1" dirty="0" err="1" smtClean="0">
                <a:solidFill>
                  <a:srgbClr val="FFC000"/>
                </a:solidFill>
              </a:rPr>
              <a:t>casser</a:t>
            </a:r>
            <a:r>
              <a:rPr lang="en-US" sz="3600" i="1" dirty="0" smtClean="0">
                <a:solidFill>
                  <a:srgbClr val="FFC000"/>
                </a:solidFill>
              </a:rPr>
              <a:t> </a:t>
            </a:r>
            <a:r>
              <a:rPr lang="en-US" sz="3600" i="1" dirty="0" err="1" smtClean="0">
                <a:solidFill>
                  <a:srgbClr val="FFC000"/>
                </a:solidFill>
              </a:rPr>
              <a:t>sa</a:t>
            </a:r>
            <a:r>
              <a:rPr lang="en-US" sz="3600" i="1" dirty="0" smtClean="0">
                <a:solidFill>
                  <a:srgbClr val="FFC000"/>
                </a:solidFill>
              </a:rPr>
              <a:t> pipe - </a:t>
            </a:r>
            <a:r>
              <a:rPr lang="en-US" sz="3600" b="1" i="1" dirty="0" smtClean="0">
                <a:solidFill>
                  <a:srgbClr val="FFC000"/>
                </a:solidFill>
              </a:rPr>
              <a:t>French</a:t>
            </a:r>
            <a:endParaRPr lang="en-US" sz="3600" b="1" dirty="0" smtClean="0">
              <a:solidFill>
                <a:srgbClr val="FFC000"/>
              </a:solidFill>
            </a:endParaRPr>
          </a:p>
          <a:p>
            <a:r>
              <a:rPr lang="en-US" sz="3600" dirty="0" smtClean="0"/>
              <a:t>To pull the leathers – </a:t>
            </a:r>
            <a:r>
              <a:rPr lang="en-US" sz="3600" i="1" dirty="0" err="1" smtClean="0">
                <a:solidFill>
                  <a:srgbClr val="FFC000"/>
                </a:solidFill>
              </a:rPr>
              <a:t>tirare</a:t>
            </a:r>
            <a:r>
              <a:rPr lang="en-US" sz="3600" i="1" dirty="0" smtClean="0">
                <a:solidFill>
                  <a:srgbClr val="FFC000"/>
                </a:solidFill>
              </a:rPr>
              <a:t> le </a:t>
            </a:r>
            <a:r>
              <a:rPr lang="en-US" sz="3600" i="1" dirty="0" err="1" smtClean="0">
                <a:solidFill>
                  <a:srgbClr val="FFC000"/>
                </a:solidFill>
              </a:rPr>
              <a:t>cuoia</a:t>
            </a:r>
            <a:r>
              <a:rPr lang="en-US" sz="3600" i="1" dirty="0" smtClean="0">
                <a:solidFill>
                  <a:srgbClr val="FFC000"/>
                </a:solidFill>
              </a:rPr>
              <a:t> - </a:t>
            </a:r>
            <a:r>
              <a:rPr lang="en-US" sz="3600" b="1" i="1" dirty="0" smtClean="0">
                <a:solidFill>
                  <a:srgbClr val="FFC000"/>
                </a:solidFill>
              </a:rPr>
              <a:t>Italian</a:t>
            </a:r>
          </a:p>
          <a:p>
            <a:r>
              <a:rPr lang="en-US" sz="2800" dirty="0" smtClean="0"/>
              <a:t>To kick the calendar </a:t>
            </a:r>
            <a:r>
              <a:rPr lang="en-US" sz="3600" dirty="0"/>
              <a:t>- </a:t>
            </a:r>
            <a:r>
              <a:rPr lang="en-US" sz="3600" i="1" dirty="0" err="1">
                <a:solidFill>
                  <a:srgbClr val="FFC000"/>
                </a:solidFill>
              </a:rPr>
              <a:t>kopnąć</a:t>
            </a:r>
            <a:r>
              <a:rPr lang="en-US" sz="3600" i="1" dirty="0">
                <a:solidFill>
                  <a:srgbClr val="FFC000"/>
                </a:solidFill>
              </a:rPr>
              <a:t> w </a:t>
            </a:r>
            <a:r>
              <a:rPr lang="en-US" sz="3600" i="1" dirty="0" err="1" smtClean="0">
                <a:solidFill>
                  <a:srgbClr val="FFC000"/>
                </a:solidFill>
              </a:rPr>
              <a:t>kalendarz</a:t>
            </a:r>
            <a:r>
              <a:rPr lang="en-US" sz="3600" i="1" dirty="0" smtClean="0">
                <a:solidFill>
                  <a:srgbClr val="FFC000"/>
                </a:solidFill>
              </a:rPr>
              <a:t> - </a:t>
            </a:r>
            <a:r>
              <a:rPr lang="en-US" sz="3600" b="1" i="1" dirty="0" smtClean="0">
                <a:solidFill>
                  <a:srgbClr val="FFC000"/>
                </a:solidFill>
              </a:rPr>
              <a:t>Polish</a:t>
            </a:r>
          </a:p>
          <a:p>
            <a:r>
              <a:rPr lang="en-US" sz="3600" dirty="0" smtClean="0"/>
              <a:t>To kick the bucket</a:t>
            </a:r>
          </a:p>
          <a:p>
            <a:r>
              <a:rPr lang="en-US" sz="3600" dirty="0" smtClean="0"/>
              <a:t>They all mean “to die.”</a:t>
            </a:r>
          </a:p>
          <a:p>
            <a:r>
              <a:rPr lang="en-US" sz="3600" dirty="0" smtClean="0">
                <a:solidFill>
                  <a:schemeClr val="accent1"/>
                </a:solidFill>
              </a:rPr>
              <a:t>What type of figurative language are these?</a:t>
            </a:r>
          </a:p>
          <a:p>
            <a:endParaRPr lang="en-US" dirty="0"/>
          </a:p>
        </p:txBody>
      </p:sp>
    </p:spTree>
    <p:extLst>
      <p:ext uri="{BB962C8B-B14F-4D97-AF65-F5344CB8AC3E}">
        <p14:creationId xmlns:p14="http://schemas.microsoft.com/office/powerpoint/2010/main" val="2063907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50000"/>
                  </a:schemeClr>
                </a:solidFill>
              </a:rPr>
              <a:t>Idioms</a:t>
            </a:r>
            <a:r>
              <a:rPr lang="en-US" dirty="0" smtClean="0"/>
              <a:t> - Examples</a:t>
            </a:r>
            <a:endParaRPr lang="en-US" dirty="0"/>
          </a:p>
        </p:txBody>
      </p:sp>
      <p:sp>
        <p:nvSpPr>
          <p:cNvPr id="3" name="Content Placeholder 2"/>
          <p:cNvSpPr>
            <a:spLocks noGrp="1"/>
          </p:cNvSpPr>
          <p:nvPr>
            <p:ph idx="1"/>
          </p:nvPr>
        </p:nvSpPr>
        <p:spPr>
          <a:xfrm>
            <a:off x="685800" y="2194560"/>
            <a:ext cx="10820400" cy="4463935"/>
          </a:xfrm>
        </p:spPr>
        <p:txBody>
          <a:bodyPr>
            <a:normAutofit/>
          </a:bodyPr>
          <a:lstStyle/>
          <a:p>
            <a:r>
              <a:rPr lang="en-US" sz="2800" dirty="0" smtClean="0"/>
              <a:t>On the ball</a:t>
            </a:r>
          </a:p>
          <a:p>
            <a:r>
              <a:rPr lang="en-US" sz="2800" dirty="0" smtClean="0"/>
              <a:t>Bite the bullet</a:t>
            </a:r>
          </a:p>
          <a:p>
            <a:r>
              <a:rPr lang="en-US" sz="2800" dirty="0" smtClean="0"/>
              <a:t>Get something out of your system</a:t>
            </a:r>
          </a:p>
          <a:p>
            <a:r>
              <a:rPr lang="en-US" sz="2800" dirty="0" smtClean="0"/>
              <a:t>It’s raining cats and dogs</a:t>
            </a:r>
          </a:p>
          <a:p>
            <a:r>
              <a:rPr lang="en-US" sz="2800" dirty="0" smtClean="0"/>
              <a:t>Kick the bucket</a:t>
            </a:r>
          </a:p>
          <a:p>
            <a:r>
              <a:rPr lang="en-US" sz="2800" dirty="0" smtClean="0"/>
              <a:t>Get to the bottom of the situation</a:t>
            </a:r>
          </a:p>
          <a:p>
            <a:r>
              <a:rPr lang="en-US" sz="2800" dirty="0" smtClean="0"/>
              <a:t>Cold shoulder</a:t>
            </a:r>
          </a:p>
          <a:p>
            <a:r>
              <a:rPr lang="en-US" sz="2800" dirty="0" smtClean="0"/>
              <a:t>Couch potato</a:t>
            </a:r>
          </a:p>
          <a:p>
            <a:endParaRPr lang="en-US" dirty="0"/>
          </a:p>
        </p:txBody>
      </p:sp>
    </p:spTree>
    <p:extLst>
      <p:ext uri="{BB962C8B-B14F-4D97-AF65-F5344CB8AC3E}">
        <p14:creationId xmlns:p14="http://schemas.microsoft.com/office/powerpoint/2010/main" val="414938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50000"/>
                  </a:schemeClr>
                </a:solidFill>
              </a:rPr>
              <a:t>Idiom</a:t>
            </a:r>
            <a:r>
              <a:rPr lang="en-US" dirty="0" smtClean="0"/>
              <a:t> - definition</a:t>
            </a:r>
            <a:endParaRPr lang="en-US" dirty="0"/>
          </a:p>
        </p:txBody>
      </p:sp>
      <p:sp>
        <p:nvSpPr>
          <p:cNvPr id="3" name="Content Placeholder 2"/>
          <p:cNvSpPr>
            <a:spLocks noGrp="1"/>
          </p:cNvSpPr>
          <p:nvPr>
            <p:ph idx="1"/>
          </p:nvPr>
        </p:nvSpPr>
        <p:spPr/>
        <p:txBody>
          <a:bodyPr/>
          <a:lstStyle/>
          <a:p>
            <a:r>
              <a:rPr lang="en-US" sz="4000" b="1" u="sng" dirty="0" smtClean="0">
                <a:solidFill>
                  <a:schemeClr val="accent4">
                    <a:lumMod val="50000"/>
                  </a:schemeClr>
                </a:solidFill>
              </a:rPr>
              <a:t>Idiom</a:t>
            </a:r>
            <a:r>
              <a:rPr lang="en-US" sz="2800" dirty="0" smtClean="0"/>
              <a:t>: a </a:t>
            </a:r>
            <a:r>
              <a:rPr lang="en-US" sz="2800" dirty="0"/>
              <a:t>short phrase established by usage as having a </a:t>
            </a:r>
            <a:r>
              <a:rPr lang="en-US" sz="2800" dirty="0" smtClean="0"/>
              <a:t>fixed </a:t>
            </a:r>
            <a:r>
              <a:rPr lang="en-US" sz="2800" b="1" dirty="0">
                <a:solidFill>
                  <a:srgbClr val="00B050"/>
                </a:solidFill>
              </a:rPr>
              <a:t>figurative</a:t>
            </a:r>
            <a:r>
              <a:rPr lang="en-US" sz="2800" dirty="0"/>
              <a:t> </a:t>
            </a:r>
            <a:r>
              <a:rPr lang="en-US" sz="2800" dirty="0" smtClean="0"/>
              <a:t>meaning</a:t>
            </a:r>
          </a:p>
          <a:p>
            <a:r>
              <a:rPr lang="en-US" sz="2800" dirty="0" smtClean="0"/>
              <a:t>Because idioms are figurative, you cannot translate them literally.</a:t>
            </a:r>
          </a:p>
          <a:p>
            <a:r>
              <a:rPr lang="en-US" sz="2800" dirty="0" smtClean="0"/>
              <a:t>Most languages have their own idioms.</a:t>
            </a:r>
            <a:br>
              <a:rPr lang="en-US" sz="2800" dirty="0" smtClean="0"/>
            </a:br>
            <a:r>
              <a:rPr lang="en-US" sz="2800" dirty="0" smtClean="0"/>
              <a:t>Can you think of any in another language?</a:t>
            </a:r>
            <a:endParaRPr lang="en-US" sz="2800" dirty="0"/>
          </a:p>
        </p:txBody>
      </p:sp>
    </p:spTree>
    <p:extLst>
      <p:ext uri="{BB962C8B-B14F-4D97-AF65-F5344CB8AC3E}">
        <p14:creationId xmlns:p14="http://schemas.microsoft.com/office/powerpoint/2010/main" val="1973606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r>
              <a:rPr lang="en-US" sz="4400" b="1" dirty="0" smtClean="0"/>
              <a:t>Literary Devices/Techniques</a:t>
            </a:r>
          </a:p>
          <a:p>
            <a:r>
              <a:rPr lang="en-US" sz="4400" dirty="0" smtClean="0"/>
              <a:t>Example: Symbol</a:t>
            </a:r>
          </a:p>
          <a:p>
            <a:r>
              <a:rPr lang="en-US" sz="4400" dirty="0" smtClean="0"/>
              <a:t>Example: Figurative Language</a:t>
            </a:r>
          </a:p>
          <a:p>
            <a:endParaRPr lang="en-US" sz="4400" dirty="0"/>
          </a:p>
          <a:p>
            <a:r>
              <a:rPr lang="en-US" sz="4400" b="1" dirty="0" smtClean="0">
                <a:solidFill>
                  <a:srgbClr val="FF0000"/>
                </a:solidFill>
              </a:rPr>
              <a:t>Figurative language </a:t>
            </a:r>
            <a:r>
              <a:rPr lang="en-US" sz="4400" dirty="0" smtClean="0"/>
              <a:t>is language that is not literal, used for effect. </a:t>
            </a:r>
            <a:endParaRPr lang="en-US" sz="4400" dirty="0"/>
          </a:p>
          <a:p>
            <a:r>
              <a:rPr lang="en-US" sz="4400" dirty="0" smtClean="0"/>
              <a:t>Sometimes called “figures of speech”</a:t>
            </a:r>
          </a:p>
          <a:p>
            <a:r>
              <a:rPr lang="en-US" sz="4400" b="1" u="sng" dirty="0" smtClean="0"/>
              <a:t>Not all lit devices are figurative language.</a:t>
            </a:r>
          </a:p>
        </p:txBody>
      </p:sp>
    </p:spTree>
    <p:extLst>
      <p:ext uri="{BB962C8B-B14F-4D97-AF65-F5344CB8AC3E}">
        <p14:creationId xmlns:p14="http://schemas.microsoft.com/office/powerpoint/2010/main" val="3480627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Review</a:t>
            </a:r>
            <a:endParaRPr lang="en-US" dirty="0"/>
          </a:p>
        </p:txBody>
      </p:sp>
      <p:sp>
        <p:nvSpPr>
          <p:cNvPr id="3" name="Content Placeholder 2"/>
          <p:cNvSpPr>
            <a:spLocks noGrp="1"/>
          </p:cNvSpPr>
          <p:nvPr>
            <p:ph idx="1"/>
          </p:nvPr>
        </p:nvSpPr>
        <p:spPr/>
        <p:txBody>
          <a:bodyPr/>
          <a:lstStyle/>
          <a:p>
            <a:r>
              <a:rPr lang="en-US" sz="2800" dirty="0" smtClean="0"/>
              <a:t>What are the </a:t>
            </a:r>
            <a:r>
              <a:rPr lang="en-US" sz="2800" b="1" dirty="0" smtClean="0"/>
              <a:t>six types of </a:t>
            </a:r>
            <a:r>
              <a:rPr lang="en-US" sz="2800" b="1" dirty="0" smtClean="0">
                <a:solidFill>
                  <a:srgbClr val="00B050"/>
                </a:solidFill>
              </a:rPr>
              <a:t>figurative language </a:t>
            </a:r>
            <a:r>
              <a:rPr lang="en-US" sz="2800" dirty="0" smtClean="0"/>
              <a:t>that we covered?</a:t>
            </a:r>
          </a:p>
          <a:p>
            <a:r>
              <a:rPr lang="en-US" sz="2800" dirty="0" smtClean="0"/>
              <a:t>Are those the </a:t>
            </a:r>
            <a:r>
              <a:rPr lang="en-US" sz="2800" b="1" dirty="0" smtClean="0"/>
              <a:t>only</a:t>
            </a:r>
            <a:r>
              <a:rPr lang="en-US" sz="2800" dirty="0" smtClean="0"/>
              <a:t> types of figurative language?</a:t>
            </a:r>
          </a:p>
          <a:p>
            <a:r>
              <a:rPr lang="en-US" sz="2800" dirty="0" smtClean="0"/>
              <a:t>Figurative language is language that is </a:t>
            </a:r>
            <a:r>
              <a:rPr lang="en-US" sz="2800" b="1" dirty="0" smtClean="0"/>
              <a:t>not ___________.</a:t>
            </a:r>
          </a:p>
          <a:p>
            <a:r>
              <a:rPr lang="en-US" sz="2800" b="1" dirty="0" smtClean="0"/>
              <a:t>True or false: </a:t>
            </a:r>
            <a:r>
              <a:rPr lang="en-US" sz="2800" dirty="0" smtClean="0"/>
              <a:t>a phrase can be </a:t>
            </a:r>
            <a:r>
              <a:rPr lang="en-US" sz="2800" b="1" dirty="0" smtClean="0"/>
              <a:t>more than one </a:t>
            </a:r>
            <a:r>
              <a:rPr lang="en-US" sz="2800" dirty="0" smtClean="0"/>
              <a:t>figurative language device at the same time.</a:t>
            </a:r>
          </a:p>
          <a:p>
            <a:endParaRPr lang="en-US" sz="2800" dirty="0" smtClean="0"/>
          </a:p>
          <a:p>
            <a:endParaRPr lang="en-US" dirty="0" smtClean="0"/>
          </a:p>
          <a:p>
            <a:endParaRPr lang="en-US" dirty="0"/>
          </a:p>
        </p:txBody>
      </p:sp>
    </p:spTree>
    <p:extLst>
      <p:ext uri="{BB962C8B-B14F-4D97-AF65-F5344CB8AC3E}">
        <p14:creationId xmlns:p14="http://schemas.microsoft.com/office/powerpoint/2010/main" val="3951002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0926" y="418012"/>
            <a:ext cx="7620000" cy="1143000"/>
          </a:xfrm>
        </p:spPr>
        <p:txBody>
          <a:bodyPr/>
          <a:lstStyle/>
          <a:p>
            <a:r>
              <a:rPr lang="en-US" sz="3800" dirty="0" smtClean="0"/>
              <a:t>Figurative </a:t>
            </a:r>
            <a:r>
              <a:rPr lang="en-US" sz="3800" dirty="0"/>
              <a:t>Language Devices in </a:t>
            </a:r>
            <a:r>
              <a:rPr lang="en-US" sz="3800" i="1" dirty="0"/>
              <a:t>HOMS</a:t>
            </a:r>
            <a:endParaRPr lang="en-US" sz="3800" dirty="0"/>
          </a:p>
        </p:txBody>
      </p:sp>
      <p:sp>
        <p:nvSpPr>
          <p:cNvPr id="3" name="Content Placeholder 2"/>
          <p:cNvSpPr>
            <a:spLocks noGrp="1"/>
          </p:cNvSpPr>
          <p:nvPr>
            <p:ph idx="1"/>
          </p:nvPr>
        </p:nvSpPr>
        <p:spPr>
          <a:xfrm>
            <a:off x="156755" y="1561012"/>
            <a:ext cx="11678194" cy="5486400"/>
          </a:xfrm>
        </p:spPr>
        <p:txBody>
          <a:bodyPr>
            <a:normAutofit/>
          </a:bodyPr>
          <a:lstStyle/>
          <a:p>
            <a:pPr marL="114300" indent="0">
              <a:buNone/>
            </a:pPr>
            <a:r>
              <a:rPr lang="en-US" sz="3600" u="sng" dirty="0"/>
              <a:t>Learning Targets</a:t>
            </a:r>
            <a:r>
              <a:rPr lang="en-US" sz="3600" dirty="0"/>
              <a:t>:</a:t>
            </a:r>
          </a:p>
          <a:p>
            <a:pPr marL="628650" indent="-514350">
              <a:buFont typeface="+mj-lt"/>
              <a:buAutoNum type="arabicPeriod"/>
            </a:pPr>
            <a:r>
              <a:rPr lang="en-US" sz="3600" dirty="0" smtClean="0"/>
              <a:t>Students </a:t>
            </a:r>
            <a:r>
              <a:rPr lang="en-US" sz="3600" dirty="0"/>
              <a:t>will be able to define </a:t>
            </a:r>
            <a:r>
              <a:rPr lang="en-US" sz="3600" b="1" dirty="0">
                <a:solidFill>
                  <a:srgbClr val="00B050"/>
                </a:solidFill>
              </a:rPr>
              <a:t>figurative language</a:t>
            </a:r>
            <a:r>
              <a:rPr lang="en-US" sz="3600" dirty="0"/>
              <a:t>.</a:t>
            </a:r>
          </a:p>
          <a:p>
            <a:pPr marL="628650" indent="-514350">
              <a:buFont typeface="+mj-lt"/>
              <a:buAutoNum type="arabicPeriod"/>
            </a:pPr>
            <a:r>
              <a:rPr lang="en-US" sz="3600" dirty="0"/>
              <a:t>Students will be able to </a:t>
            </a:r>
            <a:r>
              <a:rPr lang="en-US" sz="3600" dirty="0" smtClean="0"/>
              <a:t>identify </a:t>
            </a:r>
            <a:r>
              <a:rPr lang="en-US" sz="3600" b="1" dirty="0" smtClean="0">
                <a:solidFill>
                  <a:schemeClr val="accent5">
                    <a:lumMod val="50000"/>
                  </a:schemeClr>
                </a:solidFill>
              </a:rPr>
              <a:t>simile, </a:t>
            </a:r>
            <a:r>
              <a:rPr lang="en-US" sz="3600" b="1" dirty="0" smtClean="0">
                <a:solidFill>
                  <a:srgbClr val="00B0F0"/>
                </a:solidFill>
              </a:rPr>
              <a:t>metaphor, </a:t>
            </a:r>
            <a:r>
              <a:rPr lang="en-US" sz="3600" b="1" dirty="0" smtClean="0">
                <a:solidFill>
                  <a:srgbClr val="7030A0"/>
                </a:solidFill>
              </a:rPr>
              <a:t>personification</a:t>
            </a:r>
            <a:r>
              <a:rPr lang="en-US" sz="3600" dirty="0"/>
              <a:t>, </a:t>
            </a:r>
            <a:r>
              <a:rPr lang="en-US" sz="3600" b="1" dirty="0" smtClean="0">
                <a:solidFill>
                  <a:schemeClr val="accent4">
                    <a:lumMod val="50000"/>
                  </a:schemeClr>
                </a:solidFill>
              </a:rPr>
              <a:t>idiom, </a:t>
            </a:r>
            <a:r>
              <a:rPr lang="en-US" sz="3600" b="1" dirty="0" smtClean="0">
                <a:solidFill>
                  <a:schemeClr val="accent3">
                    <a:lumMod val="50000"/>
                  </a:schemeClr>
                </a:solidFill>
              </a:rPr>
              <a:t>hyperbole</a:t>
            </a:r>
            <a:r>
              <a:rPr lang="en-US" sz="3600" b="1" dirty="0" smtClean="0">
                <a:solidFill>
                  <a:schemeClr val="accent4">
                    <a:lumMod val="50000"/>
                  </a:schemeClr>
                </a:solidFill>
              </a:rPr>
              <a:t>, and </a:t>
            </a:r>
            <a:r>
              <a:rPr lang="en-US" sz="3600" b="1" dirty="0" smtClean="0">
                <a:solidFill>
                  <a:srgbClr val="0070C0"/>
                </a:solidFill>
              </a:rPr>
              <a:t>euphemism </a:t>
            </a:r>
            <a:r>
              <a:rPr lang="en-US" sz="3600" u="sng" dirty="0" smtClean="0"/>
              <a:t>and explain their effect on the text.</a:t>
            </a:r>
          </a:p>
          <a:p>
            <a:pPr marL="628650" indent="-514350">
              <a:buFont typeface="+mj-lt"/>
              <a:buAutoNum type="arabicPeriod"/>
            </a:pPr>
            <a:r>
              <a:rPr lang="en-US" sz="3600" dirty="0" smtClean="0"/>
              <a:t>Students will be able to give examples of </a:t>
            </a:r>
            <a:r>
              <a:rPr lang="en-US" sz="3600" b="1" dirty="0">
                <a:solidFill>
                  <a:schemeClr val="accent5">
                    <a:lumMod val="50000"/>
                  </a:schemeClr>
                </a:solidFill>
              </a:rPr>
              <a:t>simile, </a:t>
            </a:r>
            <a:r>
              <a:rPr lang="en-US" sz="3600" b="1" dirty="0">
                <a:solidFill>
                  <a:srgbClr val="00B0F0"/>
                </a:solidFill>
              </a:rPr>
              <a:t>metaphor, </a:t>
            </a:r>
            <a:r>
              <a:rPr lang="en-US" sz="3600" b="1" dirty="0">
                <a:solidFill>
                  <a:srgbClr val="7030A0"/>
                </a:solidFill>
              </a:rPr>
              <a:t>personification</a:t>
            </a:r>
            <a:r>
              <a:rPr lang="en-US" sz="3600" dirty="0"/>
              <a:t>, </a:t>
            </a:r>
            <a:r>
              <a:rPr lang="en-US" sz="3600" b="1" dirty="0">
                <a:solidFill>
                  <a:schemeClr val="accent4">
                    <a:lumMod val="50000"/>
                  </a:schemeClr>
                </a:solidFill>
              </a:rPr>
              <a:t>idiom, </a:t>
            </a:r>
            <a:r>
              <a:rPr lang="en-US" sz="3600" b="1" dirty="0">
                <a:solidFill>
                  <a:schemeClr val="accent3">
                    <a:lumMod val="50000"/>
                  </a:schemeClr>
                </a:solidFill>
              </a:rPr>
              <a:t>hyperbole</a:t>
            </a:r>
            <a:r>
              <a:rPr lang="en-US" sz="3600" b="1" dirty="0">
                <a:solidFill>
                  <a:schemeClr val="accent4">
                    <a:lumMod val="50000"/>
                  </a:schemeClr>
                </a:solidFill>
              </a:rPr>
              <a:t>, and </a:t>
            </a:r>
            <a:r>
              <a:rPr lang="en-US" sz="3600" b="1" dirty="0">
                <a:solidFill>
                  <a:srgbClr val="0070C0"/>
                </a:solidFill>
              </a:rPr>
              <a:t>euphemism</a:t>
            </a:r>
            <a:endParaRPr lang="en-US" sz="3600" dirty="0"/>
          </a:p>
        </p:txBody>
      </p:sp>
    </p:spTree>
    <p:extLst>
      <p:ext uri="{BB962C8B-B14F-4D97-AF65-F5344CB8AC3E}">
        <p14:creationId xmlns:p14="http://schemas.microsoft.com/office/powerpoint/2010/main" val="480467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Figurative Language</a:t>
            </a:r>
            <a:endParaRPr lang="en-US" dirty="0"/>
          </a:p>
        </p:txBody>
      </p:sp>
      <p:sp>
        <p:nvSpPr>
          <p:cNvPr id="3" name="Content Placeholder 2"/>
          <p:cNvSpPr>
            <a:spLocks noGrp="1"/>
          </p:cNvSpPr>
          <p:nvPr>
            <p:ph idx="1"/>
          </p:nvPr>
        </p:nvSpPr>
        <p:spPr/>
        <p:txBody>
          <a:bodyPr>
            <a:normAutofit fontScale="85000" lnSpcReduction="20000"/>
          </a:bodyPr>
          <a:lstStyle/>
          <a:p>
            <a:endParaRPr lang="en-US" sz="5400" dirty="0"/>
          </a:p>
          <a:p>
            <a:r>
              <a:rPr lang="en-US" sz="5400" b="1" dirty="0" smtClean="0">
                <a:solidFill>
                  <a:schemeClr val="accent1">
                    <a:lumMod val="75000"/>
                  </a:schemeClr>
                </a:solidFill>
              </a:rPr>
              <a:t>Metaphor</a:t>
            </a:r>
            <a:r>
              <a:rPr lang="en-US" sz="5400" dirty="0" smtClean="0"/>
              <a:t> - </a:t>
            </a:r>
            <a:r>
              <a:rPr lang="en-US" sz="5400" dirty="0"/>
              <a:t>figurative language that compares two (usually unrelated) things</a:t>
            </a:r>
          </a:p>
          <a:p>
            <a:r>
              <a:rPr lang="en-US" sz="5400" b="1" dirty="0" smtClean="0">
                <a:solidFill>
                  <a:schemeClr val="accent1">
                    <a:lumMod val="75000"/>
                  </a:schemeClr>
                </a:solidFill>
              </a:rPr>
              <a:t>Simile</a:t>
            </a:r>
            <a:r>
              <a:rPr lang="en-US" sz="5400" dirty="0" smtClean="0"/>
              <a:t> - </a:t>
            </a:r>
            <a:r>
              <a:rPr lang="en-US" sz="5400" dirty="0"/>
              <a:t>figurative language that compares two (usually unrelated) </a:t>
            </a:r>
            <a:r>
              <a:rPr lang="en-US" sz="5400" dirty="0" smtClean="0"/>
              <a:t>things using </a:t>
            </a:r>
            <a:r>
              <a:rPr lang="en-US" sz="5400" i="1" dirty="0" smtClean="0"/>
              <a:t>like</a:t>
            </a:r>
            <a:r>
              <a:rPr lang="en-US" sz="5400" dirty="0" smtClean="0"/>
              <a:t> or </a:t>
            </a:r>
            <a:r>
              <a:rPr lang="en-US" sz="5400" i="1" dirty="0" smtClean="0"/>
              <a:t>as</a:t>
            </a:r>
          </a:p>
          <a:p>
            <a:endParaRPr lang="en-US" sz="5400" dirty="0"/>
          </a:p>
          <a:p>
            <a:endParaRPr lang="en-US" sz="5400" dirty="0" smtClean="0"/>
          </a:p>
          <a:p>
            <a:endParaRPr lang="en-US" sz="5400" dirty="0"/>
          </a:p>
        </p:txBody>
      </p:sp>
    </p:spTree>
    <p:extLst>
      <p:ext uri="{BB962C8B-B14F-4D97-AF65-F5344CB8AC3E}">
        <p14:creationId xmlns:p14="http://schemas.microsoft.com/office/powerpoint/2010/main" val="37907197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Figurative Language</a:t>
            </a:r>
            <a:endParaRPr lang="en-US" dirty="0"/>
          </a:p>
        </p:txBody>
      </p:sp>
      <p:sp>
        <p:nvSpPr>
          <p:cNvPr id="3" name="Content Placeholder 2"/>
          <p:cNvSpPr>
            <a:spLocks noGrp="1"/>
          </p:cNvSpPr>
          <p:nvPr>
            <p:ph idx="1"/>
          </p:nvPr>
        </p:nvSpPr>
        <p:spPr/>
        <p:txBody>
          <a:bodyPr>
            <a:normAutofit/>
          </a:bodyPr>
          <a:lstStyle/>
          <a:p>
            <a:endParaRPr lang="en-US" sz="5400" dirty="0"/>
          </a:p>
          <a:p>
            <a:r>
              <a:rPr lang="en-US" sz="5400" b="1" dirty="0">
                <a:solidFill>
                  <a:schemeClr val="accent1">
                    <a:lumMod val="75000"/>
                  </a:schemeClr>
                </a:solidFill>
              </a:rPr>
              <a:t>Personification</a:t>
            </a:r>
            <a:r>
              <a:rPr lang="en-US" sz="5400" dirty="0"/>
              <a:t> - figurative language that gives human characteristics to inhuman things</a:t>
            </a:r>
          </a:p>
          <a:p>
            <a:endParaRPr lang="en-US" sz="5400" dirty="0"/>
          </a:p>
          <a:p>
            <a:endParaRPr lang="en-US" sz="5400" dirty="0" smtClean="0"/>
          </a:p>
          <a:p>
            <a:endParaRPr lang="en-US" sz="5400" dirty="0"/>
          </a:p>
        </p:txBody>
      </p:sp>
    </p:spTree>
    <p:extLst>
      <p:ext uri="{BB962C8B-B14F-4D97-AF65-F5344CB8AC3E}">
        <p14:creationId xmlns:p14="http://schemas.microsoft.com/office/powerpoint/2010/main" val="18444873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Personification</a:t>
            </a:r>
            <a:endParaRPr lang="en-US" dirty="0"/>
          </a:p>
        </p:txBody>
      </p:sp>
      <p:sp>
        <p:nvSpPr>
          <p:cNvPr id="3" name="Content Placeholder 2"/>
          <p:cNvSpPr>
            <a:spLocks noGrp="1"/>
          </p:cNvSpPr>
          <p:nvPr>
            <p:ph idx="1"/>
          </p:nvPr>
        </p:nvSpPr>
        <p:spPr/>
        <p:txBody>
          <a:bodyPr>
            <a:normAutofit/>
          </a:bodyPr>
          <a:lstStyle/>
          <a:p>
            <a:r>
              <a:rPr lang="en-US" sz="5400" strike="sngStrike" dirty="0" smtClean="0"/>
              <a:t>She danced like the wind.</a:t>
            </a:r>
          </a:p>
          <a:p>
            <a:r>
              <a:rPr lang="en-US" sz="5400" b="1" dirty="0" smtClean="0"/>
              <a:t>The wind danced around my face. </a:t>
            </a:r>
            <a:endParaRPr lang="en-US" sz="5400" b="1" dirty="0"/>
          </a:p>
          <a:p>
            <a:endParaRPr lang="en-US" sz="5400" dirty="0" smtClean="0"/>
          </a:p>
          <a:p>
            <a:endParaRPr lang="en-US" sz="5400" dirty="0"/>
          </a:p>
        </p:txBody>
      </p:sp>
    </p:spTree>
    <p:extLst>
      <p:ext uri="{BB962C8B-B14F-4D97-AF65-F5344CB8AC3E}">
        <p14:creationId xmlns:p14="http://schemas.microsoft.com/office/powerpoint/2010/main" val="35332098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3988" y="1604356"/>
            <a:ext cx="11326091" cy="5594465"/>
          </a:xfrm>
        </p:spPr>
        <p:txBody>
          <a:bodyPr>
            <a:normAutofit/>
          </a:bodyPr>
          <a:lstStyle/>
          <a:p>
            <a:pPr marL="0" lvl="0" indent="0">
              <a:buNone/>
            </a:pPr>
            <a:r>
              <a:rPr lang="en-US" sz="3200" dirty="0" smtClean="0"/>
              <a:t>Cats </a:t>
            </a:r>
            <a:r>
              <a:rPr lang="en-US" sz="3200" dirty="0"/>
              <a:t>asleep like little </a:t>
            </a:r>
            <a:r>
              <a:rPr lang="en-US" sz="3200" dirty="0" smtClean="0"/>
              <a:t>donuts </a:t>
            </a:r>
            <a:r>
              <a:rPr lang="en-US" sz="3200" dirty="0"/>
              <a:t>(</a:t>
            </a:r>
            <a:r>
              <a:rPr lang="en-US" sz="3200" dirty="0" smtClean="0"/>
              <a:t>13).</a:t>
            </a:r>
          </a:p>
          <a:p>
            <a:pPr marL="0" lvl="0" indent="0">
              <a:buNone/>
            </a:pPr>
            <a:r>
              <a:rPr lang="en-US" sz="3200" dirty="0" smtClean="0"/>
              <a:t>Our </a:t>
            </a:r>
            <a:r>
              <a:rPr lang="en-US" sz="3200" dirty="0"/>
              <a:t>laughter for example.  Not the shy ice cream bells giggle of Rachel and Lucy’s family, but all of a sudden and surprised like a pile of dishes </a:t>
            </a:r>
            <a:r>
              <a:rPr lang="en-US" sz="3200" dirty="0" smtClean="0"/>
              <a:t>breaking  </a:t>
            </a:r>
            <a:r>
              <a:rPr lang="en-US" sz="3200" dirty="0"/>
              <a:t>(</a:t>
            </a:r>
            <a:r>
              <a:rPr lang="en-US" sz="3200" dirty="0" smtClean="0"/>
              <a:t>17).</a:t>
            </a:r>
          </a:p>
          <a:p>
            <a:pPr marL="0" lvl="0" indent="0">
              <a:buNone/>
            </a:pPr>
            <a:r>
              <a:rPr lang="en-US" sz="3200" dirty="0" smtClean="0"/>
              <a:t>It’s </a:t>
            </a:r>
            <a:r>
              <a:rPr lang="en-US" sz="3200" dirty="0"/>
              <a:t>like all of a sudden he let go a million moths all over the dusty furniture and swan-neck shadows and in our </a:t>
            </a:r>
            <a:r>
              <a:rPr lang="en-US" sz="3200" dirty="0" smtClean="0"/>
              <a:t>bones  </a:t>
            </a:r>
            <a:r>
              <a:rPr lang="en-US" sz="3200" dirty="0"/>
              <a:t>(</a:t>
            </a:r>
            <a:r>
              <a:rPr lang="en-US" sz="3200" dirty="0" smtClean="0"/>
              <a:t>20).</a:t>
            </a:r>
          </a:p>
          <a:p>
            <a:pPr marL="0" lvl="0" indent="0">
              <a:buNone/>
            </a:pPr>
            <a:r>
              <a:rPr lang="en-US" sz="3200" dirty="0"/>
              <a:t>T</a:t>
            </a:r>
            <a:r>
              <a:rPr lang="en-US" sz="3200" dirty="0" smtClean="0"/>
              <a:t>he </a:t>
            </a:r>
            <a:r>
              <a:rPr lang="en-US" sz="3200" dirty="0"/>
              <a:t>nose of that yellow Cadillac was pleated like an alligator’s… (25</a:t>
            </a:r>
            <a:r>
              <a:rPr lang="en-US" sz="3200" dirty="0" smtClean="0"/>
              <a:t>).</a:t>
            </a:r>
            <a:endParaRPr lang="en-US" sz="3200" dirty="0"/>
          </a:p>
          <a:p>
            <a:pPr marL="0" indent="0">
              <a:buNone/>
            </a:pPr>
            <a:endParaRPr lang="en-US" sz="3200" dirty="0"/>
          </a:p>
        </p:txBody>
      </p:sp>
      <p:sp>
        <p:nvSpPr>
          <p:cNvPr id="4" name="Title 1"/>
          <p:cNvSpPr>
            <a:spLocks noGrp="1"/>
          </p:cNvSpPr>
          <p:nvPr>
            <p:ph type="title"/>
          </p:nvPr>
        </p:nvSpPr>
        <p:spPr>
          <a:xfrm>
            <a:off x="2895600" y="-83127"/>
            <a:ext cx="8610600" cy="2140528"/>
          </a:xfrm>
        </p:spPr>
        <p:txBody>
          <a:bodyPr/>
          <a:lstStyle/>
          <a:p>
            <a:r>
              <a:rPr lang="en-US" dirty="0" smtClean="0"/>
              <a:t>Examples in </a:t>
            </a:r>
            <a:r>
              <a:rPr lang="en-US" i="1" dirty="0" smtClean="0"/>
              <a:t>The House on Mango Street </a:t>
            </a:r>
            <a:endParaRPr lang="en-US" dirty="0"/>
          </a:p>
        </p:txBody>
      </p:sp>
    </p:spTree>
    <p:extLst>
      <p:ext uri="{BB962C8B-B14F-4D97-AF65-F5344CB8AC3E}">
        <p14:creationId xmlns:p14="http://schemas.microsoft.com/office/powerpoint/2010/main" val="646300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3988" y="1604356"/>
            <a:ext cx="11326091" cy="5594465"/>
          </a:xfrm>
        </p:spPr>
        <p:txBody>
          <a:bodyPr>
            <a:normAutofit/>
          </a:bodyPr>
          <a:lstStyle/>
          <a:p>
            <a:pPr marL="0" lvl="0" indent="0">
              <a:buNone/>
            </a:pPr>
            <a:r>
              <a:rPr lang="en-US" sz="3200" dirty="0" smtClean="0"/>
              <a:t>Lucy</a:t>
            </a:r>
            <a:r>
              <a:rPr lang="en-US" sz="3200" dirty="0"/>
              <a:t>, Rachel, me, tee-tottering like so.  Down to the corner where the men can’t take their eyes off us.  We must be </a:t>
            </a:r>
            <a:r>
              <a:rPr lang="en-US" sz="3200" dirty="0" smtClean="0"/>
              <a:t>Christmas  </a:t>
            </a:r>
            <a:r>
              <a:rPr lang="en-US" sz="3200" dirty="0"/>
              <a:t>(</a:t>
            </a:r>
            <a:r>
              <a:rPr lang="en-US" sz="3200" dirty="0" smtClean="0"/>
              <a:t>40).</a:t>
            </a:r>
          </a:p>
          <a:p>
            <a:pPr marL="0" lvl="0" indent="0">
              <a:buNone/>
            </a:pPr>
            <a:r>
              <a:rPr lang="en-US" sz="3200" dirty="0" smtClean="0"/>
              <a:t>My feet swell big and heavy like plungers… (47).</a:t>
            </a:r>
            <a:endParaRPr lang="en-US" sz="3200" dirty="0"/>
          </a:p>
          <a:p>
            <a:pPr marL="0" lvl="0" indent="0">
              <a:buNone/>
            </a:pPr>
            <a:r>
              <a:rPr lang="en-US" sz="3200" dirty="0" smtClean="0"/>
              <a:t>…</a:t>
            </a:r>
            <a:r>
              <a:rPr lang="en-US" sz="3200" dirty="0"/>
              <a:t>hips are scientific…They bloom like </a:t>
            </a:r>
            <a:r>
              <a:rPr lang="en-US" sz="3200" dirty="0" smtClean="0"/>
              <a:t>roses </a:t>
            </a:r>
            <a:r>
              <a:rPr lang="en-US" sz="3200" dirty="0"/>
              <a:t>(</a:t>
            </a:r>
            <a:r>
              <a:rPr lang="en-US" sz="3200" dirty="0" smtClean="0"/>
              <a:t>50).</a:t>
            </a:r>
            <a:endParaRPr lang="en-US" sz="3200" dirty="0"/>
          </a:p>
          <a:p>
            <a:pPr marL="0" lvl="0" indent="0">
              <a:buNone/>
            </a:pPr>
            <a:r>
              <a:rPr lang="en-US" sz="3200" i="1" dirty="0" err="1" smtClean="0"/>
              <a:t>Esta</a:t>
            </a:r>
            <a:r>
              <a:rPr lang="en-US" sz="3200" i="1" dirty="0" smtClean="0"/>
              <a:t> </a:t>
            </a:r>
            <a:r>
              <a:rPr lang="en-US" sz="3200" i="1" dirty="0" err="1"/>
              <a:t>muerto</a:t>
            </a:r>
            <a:r>
              <a:rPr lang="en-US" sz="3200" dirty="0"/>
              <a:t>, and then as if he just heard the news himself, crumples like a coat and cries, my brave Papa </a:t>
            </a:r>
            <a:r>
              <a:rPr lang="en-US" sz="3200" dirty="0" smtClean="0"/>
              <a:t>cries  </a:t>
            </a:r>
            <a:r>
              <a:rPr lang="en-US" sz="3200" dirty="0"/>
              <a:t>(56</a:t>
            </a:r>
            <a:r>
              <a:rPr lang="en-US" sz="3200" dirty="0" smtClean="0"/>
              <a:t>).</a:t>
            </a:r>
            <a:endParaRPr lang="en-US" sz="3200" dirty="0"/>
          </a:p>
          <a:p>
            <a:pPr marL="0" indent="0">
              <a:buNone/>
            </a:pPr>
            <a:endParaRPr lang="en-US" sz="3200" dirty="0"/>
          </a:p>
        </p:txBody>
      </p:sp>
      <p:sp>
        <p:nvSpPr>
          <p:cNvPr id="5" name="Title 1"/>
          <p:cNvSpPr>
            <a:spLocks noGrp="1"/>
          </p:cNvSpPr>
          <p:nvPr>
            <p:ph type="title"/>
          </p:nvPr>
        </p:nvSpPr>
        <p:spPr>
          <a:xfrm>
            <a:off x="2895600" y="-83127"/>
            <a:ext cx="8610600" cy="2140528"/>
          </a:xfrm>
        </p:spPr>
        <p:txBody>
          <a:bodyPr/>
          <a:lstStyle/>
          <a:p>
            <a:r>
              <a:rPr lang="en-US" dirty="0" smtClean="0"/>
              <a:t>Examples in </a:t>
            </a:r>
            <a:r>
              <a:rPr lang="en-US" i="1" dirty="0" smtClean="0"/>
              <a:t>The House on Mango Street </a:t>
            </a:r>
            <a:endParaRPr lang="en-US" dirty="0"/>
          </a:p>
        </p:txBody>
      </p:sp>
    </p:spTree>
    <p:extLst>
      <p:ext uri="{BB962C8B-B14F-4D97-AF65-F5344CB8AC3E}">
        <p14:creationId xmlns:p14="http://schemas.microsoft.com/office/powerpoint/2010/main" val="1182580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lvl="0" indent="0">
              <a:buNone/>
            </a:pPr>
            <a:r>
              <a:rPr lang="en-US" sz="3200" dirty="0" smtClean="0"/>
              <a:t>But </a:t>
            </a:r>
            <a:r>
              <a:rPr lang="en-US" sz="3200" dirty="0"/>
              <a:t>I think diseases have no eyes.  They pick with a dizzy finger anyone, just anyone.  Like my aunt…  (59</a:t>
            </a:r>
            <a:r>
              <a:rPr lang="en-US" sz="3200" dirty="0" smtClean="0"/>
              <a:t>)</a:t>
            </a:r>
            <a:endParaRPr lang="en-US" sz="3200" dirty="0"/>
          </a:p>
          <a:p>
            <a:pPr marL="0" lvl="0" indent="0">
              <a:buNone/>
            </a:pPr>
            <a:r>
              <a:rPr lang="en-US" sz="3200" dirty="0"/>
              <a:t>They don’t walk like ordinary dogs, but leap and somersault like an apostrophe and </a:t>
            </a:r>
            <a:r>
              <a:rPr lang="en-US" sz="3200" dirty="0" smtClean="0"/>
              <a:t>comma  </a:t>
            </a:r>
            <a:r>
              <a:rPr lang="en-US" sz="3200" dirty="0"/>
              <a:t>(71</a:t>
            </a:r>
            <a:r>
              <a:rPr lang="en-US" sz="3200" dirty="0" smtClean="0"/>
              <a:t>).</a:t>
            </a:r>
            <a:endParaRPr lang="en-US" sz="3200" dirty="0"/>
          </a:p>
          <a:p>
            <a:pPr marL="0" lvl="0" indent="0">
              <a:buNone/>
            </a:pPr>
            <a:r>
              <a:rPr lang="en-US" sz="3200" dirty="0"/>
              <a:t>They send ferocious roots beneath the ground.  They grow up and they grow down and grab the earth between their hairy toes and bite the sky with violent teeth and never quit their </a:t>
            </a:r>
            <a:r>
              <a:rPr lang="en-US" sz="3200" dirty="0" smtClean="0"/>
              <a:t>anger </a:t>
            </a:r>
            <a:r>
              <a:rPr lang="en-US" sz="3200" dirty="0"/>
              <a:t>(74</a:t>
            </a:r>
            <a:r>
              <a:rPr lang="en-US" sz="3200" dirty="0" smtClean="0"/>
              <a:t>).</a:t>
            </a:r>
            <a:r>
              <a:rPr lang="en-US" sz="3200" dirty="0"/>
              <a:t> </a:t>
            </a:r>
            <a:endParaRPr lang="en-US" sz="3200" dirty="0" smtClean="0"/>
          </a:p>
          <a:p>
            <a:endParaRPr lang="en-US" dirty="0"/>
          </a:p>
        </p:txBody>
      </p:sp>
      <p:sp>
        <p:nvSpPr>
          <p:cNvPr id="4" name="Title 1"/>
          <p:cNvSpPr txBox="1">
            <a:spLocks/>
          </p:cNvSpPr>
          <p:nvPr/>
        </p:nvSpPr>
        <p:spPr>
          <a:xfrm>
            <a:off x="2895600" y="-83127"/>
            <a:ext cx="8610600" cy="2140528"/>
          </a:xfrm>
          <a:prstGeom prst="rect">
            <a:avLst/>
          </a:prstGeom>
        </p:spPr>
        <p:txBody>
          <a:bodyPr vert="horz" lIns="91440" tIns="45720" rIns="91440" bIns="45720" rtlCol="0" anchor="ctr">
            <a:normAutofit/>
          </a:bodyPr>
          <a:lst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a:lstStyle>
          <a:p>
            <a:r>
              <a:rPr lang="en-US" smtClean="0"/>
              <a:t>Examples in </a:t>
            </a:r>
            <a:r>
              <a:rPr lang="en-US" i="1" smtClean="0"/>
              <a:t>The House on Mango Street </a:t>
            </a:r>
            <a:endParaRPr lang="en-US" dirty="0"/>
          </a:p>
        </p:txBody>
      </p:sp>
    </p:spTree>
    <p:extLst>
      <p:ext uri="{BB962C8B-B14F-4D97-AF65-F5344CB8AC3E}">
        <p14:creationId xmlns:p14="http://schemas.microsoft.com/office/powerpoint/2010/main" val="3845967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docProps/app.xml><?xml version="1.0" encoding="utf-8"?>
<Properties xmlns="http://schemas.openxmlformats.org/officeDocument/2006/extended-properties" xmlns:vt="http://schemas.openxmlformats.org/officeDocument/2006/docPropsVTypes">
  <TotalTime>0</TotalTime>
  <Words>1030</Words>
  <Application>Microsoft Office PowerPoint</Application>
  <PresentationFormat>Widescreen</PresentationFormat>
  <Paragraphs>107</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Century Gothic</vt:lpstr>
      <vt:lpstr>Vapor Trail</vt:lpstr>
      <vt:lpstr>Figurative language</vt:lpstr>
      <vt:lpstr>PowerPoint Presentation</vt:lpstr>
      <vt:lpstr>Figurative Language Devices in HOMS</vt:lpstr>
      <vt:lpstr>Examples of Figurative Language</vt:lpstr>
      <vt:lpstr>Examples of Figurative Language</vt:lpstr>
      <vt:lpstr>Personification</vt:lpstr>
      <vt:lpstr>Examples in The House on Mango Street </vt:lpstr>
      <vt:lpstr>Examples in The House on Mango Street </vt:lpstr>
      <vt:lpstr>PowerPoint Presentation</vt:lpstr>
      <vt:lpstr>PowerPoint Presentation</vt:lpstr>
      <vt:lpstr>hyperbole</vt:lpstr>
      <vt:lpstr>What does Euphemism mean?</vt:lpstr>
      <vt:lpstr>What does Euphemism mean?</vt:lpstr>
      <vt:lpstr>Euphemism</vt:lpstr>
      <vt:lpstr>Euphemism in HOMS</vt:lpstr>
      <vt:lpstr>Euphemism in HOMS</vt:lpstr>
      <vt:lpstr>What do these have in common?</vt:lpstr>
      <vt:lpstr>Idioms - Examples</vt:lpstr>
      <vt:lpstr>Idiom - definition</vt:lpstr>
      <vt:lpstr>Let’s Review</vt:lpstr>
    </vt:vector>
  </TitlesOfParts>
  <Company>Issaquah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Figurative language</dc:title>
  <dc:creator>Gilpin, Courtney    SHS - Staff</dc:creator>
  <cp:lastModifiedBy>Gilpin, Courtney    SHS - Staff</cp:lastModifiedBy>
  <cp:revision>1</cp:revision>
  <dcterms:created xsi:type="dcterms:W3CDTF">2019-10-07T18:01:46Z</dcterms:created>
  <dcterms:modified xsi:type="dcterms:W3CDTF">2019-10-07T18:01:58Z</dcterms:modified>
</cp:coreProperties>
</file>