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11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73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50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373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548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99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57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534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628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335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037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399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828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646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4952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ng by dominiquechappar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33348">
            <a:off x="5552020" y="-141568"/>
            <a:ext cx="6184187" cy="42438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247" y="1882780"/>
            <a:ext cx="10572000" cy="2971051"/>
          </a:xfrm>
        </p:spPr>
        <p:txBody>
          <a:bodyPr/>
          <a:lstStyle/>
          <a:p>
            <a:r>
              <a:rPr lang="en-US" sz="11500" dirty="0"/>
              <a:t>GRAPHIC TERMINOLOGY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474" y="5241302"/>
            <a:ext cx="11887200" cy="1385741"/>
          </a:xfrm>
        </p:spPr>
        <p:txBody>
          <a:bodyPr>
            <a:noAutofit/>
          </a:bodyPr>
          <a:lstStyle/>
          <a:p>
            <a:r>
              <a:rPr lang="en-US" sz="3600" dirty="0" smtClean="0"/>
              <a:t>Get ready to take some notes!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5329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6246"/>
            <a:ext cx="12028602" cy="1719296"/>
          </a:xfrm>
        </p:spPr>
        <p:txBody>
          <a:bodyPr/>
          <a:lstStyle/>
          <a:p>
            <a:r>
              <a:rPr lang="en-US" sz="6500" dirty="0"/>
              <a:t>CAPTIONS, SPEECH BALLOONS, &amp; EMANATA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3122" y="2121031"/>
            <a:ext cx="11915479" cy="460028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100" b="1" dirty="0">
                <a:solidFill>
                  <a:schemeClr val="accent1"/>
                </a:solidFill>
              </a:rPr>
              <a:t>CAPTIONS: </a:t>
            </a:r>
            <a:r>
              <a:rPr lang="en-US" sz="3100" b="1" dirty="0"/>
              <a:t>(Boxed) words that give voice to the narrator.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100" b="1" dirty="0">
                <a:solidFill>
                  <a:schemeClr val="accent1"/>
                </a:solidFill>
              </a:rPr>
              <a:t>SPEECH BALLOONS: </a:t>
            </a:r>
            <a:r>
              <a:rPr lang="en-US" sz="3100" b="1" dirty="0"/>
              <a:t>Balloons extending from characters’ mouths which contain dialogue (aka, character speech); </a:t>
            </a:r>
            <a:r>
              <a:rPr lang="en-US" sz="3100" b="1" i="1" dirty="0"/>
              <a:t>if the speech balloon is drawn using jagged lines, the character is shouting.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100" b="1" dirty="0">
                <a:solidFill>
                  <a:schemeClr val="accent1"/>
                </a:solidFill>
              </a:rPr>
              <a:t>EMANATA: </a:t>
            </a:r>
            <a:r>
              <a:rPr lang="en-US" sz="3100" b="1" dirty="0"/>
              <a:t>Artistic representations of feelings, emotions or movement, such as: tear drops sweat drops, exclamation marks, question marks, and/or motion lines. </a:t>
            </a:r>
          </a:p>
        </p:txBody>
      </p:sp>
      <p:pic>
        <p:nvPicPr>
          <p:cNvPr id="7" name="Picture 6" descr="Speech Bubble | Free Stock Photo | Illustration of a cartoon speech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66506">
            <a:off x="9507742" y="74207"/>
            <a:ext cx="1766689" cy="176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08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2" y="235671"/>
            <a:ext cx="11184035" cy="1527142"/>
          </a:xfrm>
        </p:spPr>
        <p:txBody>
          <a:bodyPr/>
          <a:lstStyle/>
          <a:p>
            <a:r>
              <a:rPr lang="en-US" sz="6000" dirty="0"/>
              <a:t>EMANATA &amp; CAPTION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(A COUPLE EXAMPLES…)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584" t="6341"/>
          <a:stretch/>
        </p:blipFill>
        <p:spPr>
          <a:xfrm>
            <a:off x="273377" y="2422689"/>
            <a:ext cx="5749942" cy="320234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2123" y="1904514"/>
            <a:ext cx="4711506" cy="48349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88902">
            <a:off x="6635788" y="2216444"/>
            <a:ext cx="1941724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20162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2072" y="2846895"/>
            <a:ext cx="2989092" cy="37707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28" y="527899"/>
            <a:ext cx="11698664" cy="1432875"/>
          </a:xfrm>
        </p:spPr>
        <p:txBody>
          <a:bodyPr/>
          <a:lstStyle/>
          <a:p>
            <a:r>
              <a:rPr lang="en-US" sz="6500" dirty="0"/>
              <a:t>THOUGHT BALLOONS &amp; </a:t>
            </a:r>
            <a:r>
              <a:rPr lang="en-US" sz="6500" dirty="0" smtClean="0"/>
              <a:t>GRAPHIC </a:t>
            </a:r>
            <a:r>
              <a:rPr lang="en-US" sz="6500" dirty="0"/>
              <a:t>WEIGHT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28" y="2347274"/>
            <a:ext cx="8729221" cy="427034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accent1"/>
                </a:solidFill>
              </a:rPr>
              <a:t>THOUGHT BALLOONS: </a:t>
            </a:r>
            <a:r>
              <a:rPr lang="en-US" sz="3600" b="1" dirty="0"/>
              <a:t>Clouds that contain a character’s thoughts.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accent1"/>
                </a:solidFill>
              </a:rPr>
              <a:t>GRAPHIC WEIGHT: </a:t>
            </a:r>
            <a:r>
              <a:rPr lang="en-US" sz="3600" b="1" dirty="0"/>
              <a:t>The term used to discuss the amount of contrast in an image; are blacks offset with whites? Is vivid color used amidst muted colors? What stands out? </a:t>
            </a:r>
          </a:p>
        </p:txBody>
      </p:sp>
      <p:pic>
        <p:nvPicPr>
          <p:cNvPr id="4" name="Picture 3" descr="Cartoon thought bubble by purz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7623" y="659876"/>
            <a:ext cx="3239401" cy="275349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9392099" y="4949072"/>
            <a:ext cx="1432875" cy="1833513"/>
          </a:xfrm>
          <a:prstGeom prst="ellipse">
            <a:avLst/>
          </a:prstGeom>
          <a:noFill/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457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682" y="263951"/>
            <a:ext cx="11783506" cy="1423447"/>
          </a:xfrm>
        </p:spPr>
        <p:txBody>
          <a:bodyPr/>
          <a:lstStyle/>
          <a:p>
            <a:r>
              <a:rPr lang="en-US" sz="7000" dirty="0"/>
              <a:t>PANEL DEPTH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06511"/>
            <a:ext cx="11510128" cy="4251489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500" b="1" dirty="0">
                <a:solidFill>
                  <a:schemeClr val="accent1"/>
                </a:solidFill>
              </a:rPr>
              <a:t>FOREGROUND: </a:t>
            </a:r>
            <a:r>
              <a:rPr lang="en-US" sz="3500" b="1" dirty="0"/>
              <a:t>What’s depicted </a:t>
            </a:r>
          </a:p>
          <a:p>
            <a:pPr marL="0" indent="0">
              <a:buNone/>
            </a:pPr>
            <a:r>
              <a:rPr lang="en-US" sz="3500" b="1" dirty="0" smtClean="0"/>
              <a:t>	closest </a:t>
            </a:r>
            <a:r>
              <a:rPr lang="en-US" sz="3500" b="1" dirty="0"/>
              <a:t>to the reader; this is usually the subject.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500" b="1" dirty="0">
                <a:solidFill>
                  <a:schemeClr val="accent1"/>
                </a:solidFill>
              </a:rPr>
              <a:t>MIDGROUND: </a:t>
            </a:r>
            <a:r>
              <a:rPr lang="en-US" sz="3500" b="1" dirty="0"/>
              <a:t>Subjects depicted in the middle of the scene, in front of a background/setting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500" b="1" dirty="0">
                <a:solidFill>
                  <a:schemeClr val="accent1"/>
                </a:solidFill>
              </a:rPr>
              <a:t>BACKGROUND: </a:t>
            </a:r>
            <a:r>
              <a:rPr lang="en-US" sz="3500" b="1" dirty="0"/>
              <a:t>The objects that are furthest from the reader, usually conveying setting/ contextual details.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4033" y="124906"/>
            <a:ext cx="4509155" cy="3049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1070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960" y="414779"/>
            <a:ext cx="11774078" cy="1348033"/>
          </a:xfrm>
        </p:spPr>
        <p:txBody>
          <a:bodyPr/>
          <a:lstStyle/>
          <a:p>
            <a:r>
              <a:rPr lang="en-US" sz="7000" dirty="0"/>
              <a:t>TRANSITIONS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480" y="2384981"/>
            <a:ext cx="11983038" cy="402524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/>
                </a:solidFill>
              </a:rPr>
              <a:t>TRANSITIONS </a:t>
            </a:r>
            <a:r>
              <a:rPr lang="en-US" sz="3200" b="1" dirty="0"/>
              <a:t>occur within the “gutter” space between panels. Artists rely on the reader’s ability to create “closure” (aka, infer what happened during the gutter) to fill in missing information.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/>
              <a:t>There are six types of transitions: </a:t>
            </a:r>
            <a:r>
              <a:rPr lang="en-US" sz="3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1) Moment to Moment, 2)Action to Action, 3) Subject to Subject, 4) Scene to Scene, 5) Aspect to Aspect, </a:t>
            </a:r>
            <a:r>
              <a:rPr lang="en-US" sz="3200" b="1" dirty="0"/>
              <a:t>&amp; </a:t>
            </a:r>
            <a:r>
              <a:rPr lang="en-US" sz="3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6) Non-sequitur </a:t>
            </a:r>
          </a:p>
        </p:txBody>
      </p:sp>
    </p:spTree>
    <p:extLst>
      <p:ext uri="{BB962C8B-B14F-4D97-AF65-F5344CB8AC3E}">
        <p14:creationId xmlns:p14="http://schemas.microsoft.com/office/powerpoint/2010/main" val="352163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48" y="377072"/>
            <a:ext cx="11698664" cy="1461155"/>
          </a:xfrm>
        </p:spPr>
        <p:txBody>
          <a:bodyPr/>
          <a:lstStyle/>
          <a:p>
            <a:r>
              <a:rPr lang="en-US" sz="6000" dirty="0"/>
              <a:t>1) THE “MOMENT TO MOMENT” TRANSITION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548" y="2617853"/>
            <a:ext cx="11919097" cy="462516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/>
                </a:solidFill>
              </a:rPr>
              <a:t>MOMENT TO MOMENT </a:t>
            </a:r>
            <a:r>
              <a:rPr lang="en-US" sz="3200" b="1" dirty="0"/>
              <a:t>transitions cover a few seconds in time; thus, they require very little from readers, and make the story’s pace seem rather slow. That said, each moment has an important feel, as </a:t>
            </a:r>
            <a:r>
              <a:rPr lang="en-US" sz="3200" b="1" dirty="0" smtClean="0"/>
              <a:t>it’s </a:t>
            </a:r>
            <a:r>
              <a:rPr lang="en-US" sz="3200" b="1" dirty="0"/>
              <a:t>given </a:t>
            </a:r>
            <a:r>
              <a:rPr lang="en-US" sz="3200" b="1" dirty="0" smtClean="0"/>
              <a:t>its </a:t>
            </a:r>
            <a:r>
              <a:rPr lang="en-US" sz="3200" b="1" dirty="0"/>
              <a:t>own panel.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659" t="5759" r="5588" b="4627"/>
          <a:stretch/>
        </p:blipFill>
        <p:spPr>
          <a:xfrm>
            <a:off x="4890977" y="839973"/>
            <a:ext cx="3668233" cy="297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0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81" y="368683"/>
            <a:ext cx="11698664" cy="1461155"/>
          </a:xfrm>
        </p:spPr>
        <p:txBody>
          <a:bodyPr/>
          <a:lstStyle/>
          <a:p>
            <a:r>
              <a:rPr lang="en-US" sz="6000" dirty="0"/>
              <a:t>2) THE “ACTION TO ACTION” TRANSITION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81" y="2951365"/>
            <a:ext cx="11919097" cy="462516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accent1"/>
                </a:solidFill>
              </a:rPr>
              <a:t>ACTION TO ACTION </a:t>
            </a:r>
            <a:r>
              <a:rPr lang="en-US" sz="3600" b="1" dirty="0"/>
              <a:t>transitions use the gutter to cover the bulk of a specific action. The first panel shows the </a:t>
            </a:r>
            <a:r>
              <a:rPr lang="en-US" sz="3600" b="1" i="1" dirty="0"/>
              <a:t>start </a:t>
            </a:r>
            <a:r>
              <a:rPr lang="en-US" sz="3600" b="1" dirty="0"/>
              <a:t>of an action, and the next panel shows the </a:t>
            </a:r>
            <a:r>
              <a:rPr lang="en-US" sz="3600" b="1" i="1" dirty="0"/>
              <a:t>action being completed</a:t>
            </a:r>
            <a:r>
              <a:rPr lang="en-US" sz="3600" b="1" dirty="0"/>
              <a:t>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523" y="868002"/>
            <a:ext cx="4141133" cy="317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5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48" y="377072"/>
            <a:ext cx="11698664" cy="1461155"/>
          </a:xfrm>
        </p:spPr>
        <p:txBody>
          <a:bodyPr/>
          <a:lstStyle/>
          <a:p>
            <a:r>
              <a:rPr lang="en-US" sz="6000" dirty="0"/>
              <a:t>3) THE “SUBJECT TO SUBJECT” TRANSITION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55885"/>
            <a:ext cx="11919097" cy="462516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accent1"/>
                </a:solidFill>
              </a:rPr>
              <a:t>SUBJECT TO SUBJECT: </a:t>
            </a:r>
            <a:r>
              <a:rPr lang="en-US" sz="4000" b="1" dirty="0"/>
              <a:t>this transition shifts both time and subject; in this case, the viewer sees another ‘subject’ in the story, offering a different perspective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828" y="1001688"/>
            <a:ext cx="3184382" cy="2390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3228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054" y="419017"/>
            <a:ext cx="11698664" cy="1461155"/>
          </a:xfrm>
        </p:spPr>
        <p:txBody>
          <a:bodyPr/>
          <a:lstStyle/>
          <a:p>
            <a:r>
              <a:rPr lang="en-US" sz="6000" dirty="0"/>
              <a:t>4) THE “SCENE TO SCENE” TRANSITION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55885"/>
            <a:ext cx="11919097" cy="462516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accent1"/>
                </a:solidFill>
              </a:rPr>
              <a:t>SCENE TO SCENE: </a:t>
            </a:r>
            <a:r>
              <a:rPr lang="en-US" sz="4000" b="1" dirty="0"/>
              <a:t>A jump in time and/or place. This type of transition forces the reader to fill in a lot of information, as shifts in time and/or place occurred in the gutter space.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9523" y="873606"/>
            <a:ext cx="3152926" cy="2646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6003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832" y="444184"/>
            <a:ext cx="11698664" cy="1461155"/>
          </a:xfrm>
        </p:spPr>
        <p:txBody>
          <a:bodyPr/>
          <a:lstStyle/>
          <a:p>
            <a:r>
              <a:rPr lang="en-US" sz="6000" dirty="0"/>
              <a:t>5) THE “ASPECT TO ASPECT” TRANSITION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92" y="1770768"/>
            <a:ext cx="11919097" cy="462516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sz="4400" b="1" dirty="0" smtClean="0">
              <a:solidFill>
                <a:schemeClr val="accent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4400" b="1" dirty="0" smtClean="0">
              <a:solidFill>
                <a:schemeClr val="accent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4400" b="1" dirty="0" smtClean="0">
                <a:solidFill>
                  <a:schemeClr val="accent1"/>
                </a:solidFill>
              </a:rPr>
              <a:t>ASPECT </a:t>
            </a:r>
            <a:r>
              <a:rPr lang="en-US" sz="4400" b="1" dirty="0">
                <a:solidFill>
                  <a:schemeClr val="accent1"/>
                </a:solidFill>
              </a:rPr>
              <a:t>TO ASPECT: </a:t>
            </a:r>
            <a:r>
              <a:rPr lang="en-US" sz="4400" b="1" dirty="0"/>
              <a:t>This transition provides a “wandering eye”, as time is frozen, and the panels provide various perspectives.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694" y="936455"/>
            <a:ext cx="4037053" cy="3146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2785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400" y="843428"/>
            <a:ext cx="10571998" cy="970450"/>
          </a:xfrm>
        </p:spPr>
        <p:txBody>
          <a:bodyPr/>
          <a:lstStyle/>
          <a:p>
            <a:r>
              <a:rPr lang="en-US" sz="10000" dirty="0"/>
              <a:t>TURN &amp; TALK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472" y="2252767"/>
            <a:ext cx="10554574" cy="4322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A: What’s a graphic novel?</a:t>
            </a:r>
          </a:p>
          <a:p>
            <a:pPr marL="0" indent="0">
              <a:buNone/>
            </a:pPr>
            <a:r>
              <a:rPr lang="en-US" sz="4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B: What comes to mind when you think of the term “graphic novel” or “comic”? </a:t>
            </a:r>
            <a:endParaRPr lang="en-US" sz="4400" b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en-US" sz="4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C: What’s the difference between a “graphic novel” and a “comic”?</a:t>
            </a:r>
            <a:endParaRPr lang="en-US" sz="44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74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833" y="377072"/>
            <a:ext cx="11698664" cy="1461155"/>
          </a:xfrm>
        </p:spPr>
        <p:txBody>
          <a:bodyPr/>
          <a:lstStyle/>
          <a:p>
            <a:r>
              <a:rPr lang="en-US" sz="6000" dirty="0"/>
              <a:t>6) THE “NON-SEQUITUR” TRANSITION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903" y="1822487"/>
            <a:ext cx="11919097" cy="462516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chemeClr val="accent1"/>
                </a:solidFill>
              </a:rPr>
              <a:t>NON-SEQUITUR: </a:t>
            </a:r>
            <a:r>
              <a:rPr lang="en-US" sz="4400" b="1" dirty="0"/>
              <a:t>This transition jumps from one moment and subject, to something seemingly unrelated. The connection between the two panels might not become clear until much later in the story. </a:t>
            </a:r>
          </a:p>
        </p:txBody>
      </p:sp>
    </p:spTree>
    <p:extLst>
      <p:ext uri="{BB962C8B-B14F-4D97-AF65-F5344CB8AC3E}">
        <p14:creationId xmlns:p14="http://schemas.microsoft.com/office/powerpoint/2010/main" val="397319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57" y="337164"/>
            <a:ext cx="12031743" cy="1506875"/>
          </a:xfrm>
        </p:spPr>
        <p:txBody>
          <a:bodyPr/>
          <a:lstStyle/>
          <a:p>
            <a:r>
              <a:rPr lang="en-US" sz="7500" dirty="0"/>
              <a:t>GRAPHIC TERMINOLOGY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097" y="2224726"/>
            <a:ext cx="11792932" cy="4553146"/>
          </a:xfrm>
        </p:spPr>
        <p:txBody>
          <a:bodyPr numCol="3">
            <a:normAutofit fontScale="40000" lnSpcReduction="20000"/>
          </a:bodyPr>
          <a:lstStyle/>
          <a:p>
            <a:pPr>
              <a:buFont typeface="+mj-lt"/>
              <a:buAutoNum type="arabicPeriod"/>
            </a:pPr>
            <a:r>
              <a:rPr lang="en-US" sz="5900" b="1" dirty="0"/>
              <a:t>MEDIUM</a:t>
            </a:r>
          </a:p>
          <a:p>
            <a:pPr>
              <a:buFont typeface="+mj-lt"/>
              <a:buAutoNum type="arabicPeriod"/>
            </a:pPr>
            <a:r>
              <a:rPr lang="en-US" sz="5900" b="1" dirty="0"/>
              <a:t>UNIVERSALITY EFFECT</a:t>
            </a:r>
          </a:p>
          <a:p>
            <a:pPr>
              <a:buFont typeface="+mj-lt"/>
              <a:buAutoNum type="arabicPeriod"/>
            </a:pPr>
            <a:r>
              <a:rPr lang="en-US" sz="5900" b="1" dirty="0"/>
              <a:t>PANEL</a:t>
            </a:r>
          </a:p>
          <a:p>
            <a:pPr>
              <a:buFont typeface="+mj-lt"/>
              <a:buAutoNum type="arabicPeriod"/>
            </a:pPr>
            <a:r>
              <a:rPr lang="en-US" sz="5900" b="1" dirty="0"/>
              <a:t>GUTTER</a:t>
            </a:r>
          </a:p>
          <a:p>
            <a:pPr>
              <a:buFont typeface="+mj-lt"/>
              <a:buAutoNum type="arabicPeriod"/>
            </a:pPr>
            <a:r>
              <a:rPr lang="en-US" sz="5900" b="1" dirty="0"/>
              <a:t>SPLASH</a:t>
            </a:r>
          </a:p>
          <a:p>
            <a:pPr>
              <a:buFont typeface="+mj-lt"/>
              <a:buAutoNum type="arabicPeriod"/>
            </a:pPr>
            <a:r>
              <a:rPr lang="en-US" sz="5900" b="1" dirty="0"/>
              <a:t>BLEED</a:t>
            </a:r>
          </a:p>
          <a:p>
            <a:pPr>
              <a:buFont typeface="+mj-lt"/>
              <a:buAutoNum type="arabicPeriod"/>
            </a:pPr>
            <a:r>
              <a:rPr lang="en-US" sz="5900" b="1" dirty="0"/>
              <a:t>CAPTIONS</a:t>
            </a:r>
          </a:p>
          <a:p>
            <a:pPr>
              <a:buFont typeface="+mj-lt"/>
              <a:buAutoNum type="arabicPeriod"/>
            </a:pPr>
            <a:r>
              <a:rPr lang="en-US" sz="5900" b="1" dirty="0"/>
              <a:t>SPEECH BALOONS</a:t>
            </a:r>
          </a:p>
          <a:p>
            <a:pPr>
              <a:buFont typeface="+mj-lt"/>
              <a:buAutoNum type="arabicPeriod"/>
            </a:pPr>
            <a:r>
              <a:rPr lang="en-US" sz="5900" b="1" dirty="0"/>
              <a:t>EMANATA</a:t>
            </a:r>
          </a:p>
          <a:p>
            <a:pPr>
              <a:buFont typeface="+mj-lt"/>
              <a:buAutoNum type="arabicPeriod"/>
            </a:pPr>
            <a:r>
              <a:rPr lang="en-US" sz="5900" b="1" dirty="0"/>
              <a:t>THOUGHT </a:t>
            </a:r>
            <a:r>
              <a:rPr lang="en-US" sz="5900" b="1" dirty="0" smtClean="0"/>
              <a:t>BALOONS</a:t>
            </a:r>
            <a:endParaRPr lang="en-US" sz="5900" b="1" dirty="0"/>
          </a:p>
          <a:p>
            <a:pPr>
              <a:buFont typeface="+mj-lt"/>
              <a:buAutoNum type="arabicPeriod"/>
            </a:pPr>
            <a:r>
              <a:rPr lang="en-US" sz="5900" b="1" dirty="0"/>
              <a:t>GRAPHIC WEIGHT</a:t>
            </a:r>
          </a:p>
          <a:p>
            <a:pPr>
              <a:buFont typeface="+mj-lt"/>
              <a:buAutoNum type="arabicPeriod"/>
            </a:pPr>
            <a:r>
              <a:rPr lang="en-US" sz="5900" b="1" dirty="0"/>
              <a:t> FOREGROUND</a:t>
            </a:r>
          </a:p>
          <a:p>
            <a:pPr>
              <a:buFont typeface="+mj-lt"/>
              <a:buAutoNum type="arabicPeriod"/>
            </a:pPr>
            <a:r>
              <a:rPr lang="en-US" sz="5900" b="1" dirty="0"/>
              <a:t>MIDGROUND</a:t>
            </a:r>
          </a:p>
          <a:p>
            <a:pPr>
              <a:buFont typeface="+mj-lt"/>
              <a:buAutoNum type="arabicPeriod"/>
            </a:pPr>
            <a:r>
              <a:rPr lang="en-US" sz="5900" b="1" dirty="0"/>
              <a:t>BACKGROUND</a:t>
            </a:r>
          </a:p>
          <a:p>
            <a:pPr>
              <a:buFont typeface="+mj-lt"/>
              <a:buAutoNum type="arabicPeriod"/>
            </a:pPr>
            <a:r>
              <a:rPr lang="en-US" sz="5900" b="1" dirty="0"/>
              <a:t> MOMENT TO MOMENT </a:t>
            </a:r>
            <a:r>
              <a:rPr lang="en-US" sz="5900" dirty="0"/>
              <a:t>(TRANSITION)</a:t>
            </a:r>
          </a:p>
          <a:p>
            <a:pPr>
              <a:buFont typeface="+mj-lt"/>
              <a:buAutoNum type="arabicPeriod"/>
            </a:pPr>
            <a:r>
              <a:rPr lang="en-US" sz="5900" b="1" dirty="0"/>
              <a:t> ACTION  TO ACTION </a:t>
            </a:r>
            <a:r>
              <a:rPr lang="en-US" sz="5900" dirty="0"/>
              <a:t>(TRANSITION)</a:t>
            </a:r>
          </a:p>
          <a:p>
            <a:pPr>
              <a:buFont typeface="+mj-lt"/>
              <a:buAutoNum type="arabicPeriod"/>
            </a:pPr>
            <a:r>
              <a:rPr lang="en-US" sz="5900" b="1" dirty="0"/>
              <a:t> SUBJECT TO SUBJECT </a:t>
            </a:r>
            <a:r>
              <a:rPr lang="en-US" sz="5900" dirty="0"/>
              <a:t>(TRANSITION)</a:t>
            </a:r>
          </a:p>
          <a:p>
            <a:pPr>
              <a:buFont typeface="+mj-lt"/>
              <a:buAutoNum type="arabicPeriod"/>
            </a:pPr>
            <a:endParaRPr lang="en-US" sz="5900" dirty="0"/>
          </a:p>
          <a:p>
            <a:pPr>
              <a:buFont typeface="+mj-lt"/>
              <a:buAutoNum type="arabicPeriod"/>
            </a:pPr>
            <a:r>
              <a:rPr lang="en-US" sz="5900" b="1" dirty="0"/>
              <a:t> SCENE TO SCENE </a:t>
            </a:r>
            <a:r>
              <a:rPr lang="en-US" sz="5900" dirty="0"/>
              <a:t>(TRANSITION)</a:t>
            </a:r>
          </a:p>
          <a:p>
            <a:pPr>
              <a:buFont typeface="+mj-lt"/>
              <a:buAutoNum type="arabicPeriod"/>
            </a:pPr>
            <a:r>
              <a:rPr lang="en-US" sz="5900" b="1" dirty="0"/>
              <a:t> ASPECT TO ASPECT </a:t>
            </a:r>
            <a:r>
              <a:rPr lang="en-US" sz="5900" dirty="0"/>
              <a:t>(TRANSITION)</a:t>
            </a:r>
          </a:p>
          <a:p>
            <a:pPr>
              <a:buFont typeface="+mj-lt"/>
              <a:buAutoNum type="arabicPeriod"/>
            </a:pPr>
            <a:r>
              <a:rPr lang="en-US" sz="5900" b="1" dirty="0"/>
              <a:t> NON-SEQUITUR </a:t>
            </a:r>
            <a:r>
              <a:rPr lang="en-US" sz="5900" dirty="0"/>
              <a:t>(TRANSITION) </a:t>
            </a:r>
          </a:p>
          <a:p>
            <a:pPr>
              <a:buFont typeface="+mj-lt"/>
              <a:buAutoNum type="arabicPeriod"/>
            </a:pPr>
            <a:endParaRPr lang="en-US" sz="5900" b="1" dirty="0"/>
          </a:p>
          <a:p>
            <a:pPr>
              <a:buFont typeface="+mj-lt"/>
              <a:buAutoNum type="arabicPeriod"/>
            </a:pPr>
            <a:endParaRPr lang="en-US" sz="5900" b="1" dirty="0"/>
          </a:p>
          <a:p>
            <a:pPr>
              <a:buFont typeface="+mj-lt"/>
              <a:buAutoNum type="arabicPeriod"/>
            </a:pPr>
            <a:endParaRPr lang="en-US" sz="5900" b="1" dirty="0"/>
          </a:p>
          <a:p>
            <a:pPr>
              <a:buFont typeface="+mj-lt"/>
              <a:buAutoNum type="arabicPeriod"/>
            </a:pPr>
            <a:endParaRPr lang="en-US" sz="5900" b="1" dirty="0"/>
          </a:p>
          <a:p>
            <a:pPr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18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" y="335280"/>
            <a:ext cx="11244838" cy="1371600"/>
          </a:xfrm>
        </p:spPr>
        <p:txBody>
          <a:bodyPr/>
          <a:lstStyle/>
          <a:p>
            <a:r>
              <a:rPr lang="en-US" sz="8000" b="0" dirty="0"/>
              <a:t>THE </a:t>
            </a:r>
            <a:r>
              <a:rPr lang="en-US" sz="8000" dirty="0"/>
              <a:t>GRAPHIC NOVEL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2346960"/>
            <a:ext cx="11887200" cy="4297680"/>
          </a:xfrm>
        </p:spPr>
        <p:txBody>
          <a:bodyPr>
            <a:normAutofit/>
          </a:bodyPr>
          <a:lstStyle/>
          <a:p>
            <a:r>
              <a:rPr lang="en-US" sz="4000" dirty="0"/>
              <a:t>A </a:t>
            </a:r>
            <a:r>
              <a:rPr lang="en-US" sz="4000" b="1" dirty="0"/>
              <a:t>graphic novel </a:t>
            </a:r>
            <a:r>
              <a:rPr lang="en-US" sz="4000" dirty="0"/>
              <a:t>is a </a:t>
            </a:r>
            <a:r>
              <a:rPr lang="en-US" sz="4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medium</a:t>
            </a:r>
            <a:r>
              <a:rPr lang="en-US" sz="4000" dirty="0"/>
              <a:t> (</a:t>
            </a:r>
            <a:r>
              <a:rPr lang="en-US" sz="4000" b="1" dirty="0"/>
              <a:t>art form</a:t>
            </a:r>
            <a:r>
              <a:rPr lang="en-US" sz="4000" dirty="0"/>
              <a:t>); </a:t>
            </a:r>
            <a:r>
              <a:rPr lang="en-US" sz="4000" i="1" dirty="0"/>
              <a:t>watercolor painting, haiku poetry, memoir, magical realism narrative, </a:t>
            </a:r>
            <a:r>
              <a:rPr lang="en-US" sz="4000" dirty="0"/>
              <a:t>etc.—all these are various mediums an artist can choose</a:t>
            </a:r>
          </a:p>
          <a:p>
            <a:r>
              <a:rPr lang="en-US" sz="4000" dirty="0"/>
              <a:t> Graphic novels pair </a:t>
            </a:r>
            <a:r>
              <a:rPr lang="en-US" sz="4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sequential visual art </a:t>
            </a:r>
            <a:r>
              <a:rPr lang="en-US" sz="4000" dirty="0"/>
              <a:t>with minimal </a:t>
            </a:r>
            <a:r>
              <a:rPr lang="en-US" sz="4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text</a:t>
            </a:r>
            <a:r>
              <a:rPr lang="en-US" sz="4000" dirty="0"/>
              <a:t> to tell a story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2697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02920"/>
            <a:ext cx="11153398" cy="1143318"/>
          </a:xfrm>
        </p:spPr>
        <p:txBody>
          <a:bodyPr/>
          <a:lstStyle/>
          <a:p>
            <a:r>
              <a:rPr lang="en-US" sz="6600" dirty="0"/>
              <a:t>THE “UNIVERSALITY” EFFECT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1" y="3931920"/>
            <a:ext cx="11719560" cy="3117850"/>
          </a:xfrm>
        </p:spPr>
        <p:txBody>
          <a:bodyPr>
            <a:normAutofit/>
          </a:bodyPr>
          <a:lstStyle/>
          <a:p>
            <a:r>
              <a:rPr lang="en-US" sz="4400" dirty="0"/>
              <a:t>The “cartoon” face appeals to wider audiences; it could describe a character who’s young or old, male or female, etc.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7691" t="6715" r="2409" b="55732"/>
          <a:stretch/>
        </p:blipFill>
        <p:spPr>
          <a:xfrm>
            <a:off x="2727960" y="1646238"/>
            <a:ext cx="9342120" cy="2446287"/>
          </a:xfrm>
        </p:spPr>
      </p:pic>
    </p:spTree>
    <p:extLst>
      <p:ext uri="{BB962C8B-B14F-4D97-AF65-F5344CB8AC3E}">
        <p14:creationId xmlns:p14="http://schemas.microsoft.com/office/powerpoint/2010/main" val="280755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b="19178"/>
          <a:stretch/>
        </p:blipFill>
        <p:spPr>
          <a:xfrm>
            <a:off x="4936937" y="151285"/>
            <a:ext cx="5176714" cy="27883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1975" y="151285"/>
            <a:ext cx="11250023" cy="1620954"/>
          </a:xfrm>
        </p:spPr>
        <p:txBody>
          <a:bodyPr/>
          <a:lstStyle/>
          <a:p>
            <a:r>
              <a:rPr lang="en-US" sz="10000" dirty="0"/>
              <a:t>PANELS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9407" y="1772239"/>
            <a:ext cx="11726945" cy="465684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4400" b="1" dirty="0">
              <a:solidFill>
                <a:schemeClr val="accent1"/>
              </a:solidFill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chemeClr val="accent1"/>
                </a:solidFill>
              </a:rPr>
              <a:t>PANELS: </a:t>
            </a:r>
            <a:r>
              <a:rPr lang="en-US" sz="4400" b="1" dirty="0"/>
              <a:t>each framed image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4400" b="1" dirty="0"/>
              <a:t>Panels offer the reader a specific perspective (P.O.V.) through which they view the subject</a:t>
            </a:r>
          </a:p>
        </p:txBody>
      </p:sp>
    </p:spTree>
    <p:extLst>
      <p:ext uri="{BB962C8B-B14F-4D97-AF65-F5344CB8AC3E}">
        <p14:creationId xmlns:p14="http://schemas.microsoft.com/office/powerpoint/2010/main" val="9823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73937"/>
          <a:stretch/>
        </p:blipFill>
        <p:spPr>
          <a:xfrm>
            <a:off x="4194809" y="2625613"/>
            <a:ext cx="7811191" cy="32727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8375" t="13699" r="56660" b="20878"/>
          <a:stretch/>
        </p:blipFill>
        <p:spPr>
          <a:xfrm>
            <a:off x="274320" y="3882390"/>
            <a:ext cx="2529840" cy="2457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5517" r="4025"/>
          <a:stretch/>
        </p:blipFill>
        <p:spPr>
          <a:xfrm>
            <a:off x="1173481" y="228526"/>
            <a:ext cx="2585084" cy="33172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5425440" y="228526"/>
            <a:ext cx="70256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srgbClr val="00C6BB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GUTTERS</a:t>
            </a:r>
          </a:p>
        </p:txBody>
      </p:sp>
    </p:spTree>
    <p:extLst>
      <p:ext uri="{BB962C8B-B14F-4D97-AF65-F5344CB8AC3E}">
        <p14:creationId xmlns:p14="http://schemas.microsoft.com/office/powerpoint/2010/main" val="421807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9080"/>
            <a:ext cx="11153398" cy="1508760"/>
          </a:xfrm>
        </p:spPr>
        <p:txBody>
          <a:bodyPr/>
          <a:lstStyle/>
          <a:p>
            <a:r>
              <a:rPr lang="en-US" sz="10000" dirty="0"/>
              <a:t>GUTTERS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3078" t="2301" r="18518" b="10357"/>
          <a:stretch/>
        </p:blipFill>
        <p:spPr>
          <a:xfrm>
            <a:off x="5684520" y="1249679"/>
            <a:ext cx="6311769" cy="5322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392680"/>
            <a:ext cx="5455920" cy="4179935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GUTTERS: </a:t>
            </a:r>
            <a:r>
              <a:rPr lang="en-US" sz="3600" b="1" dirty="0"/>
              <a:t>the space between each panel</a:t>
            </a:r>
          </a:p>
          <a:p>
            <a:pPr lvl="1"/>
            <a:r>
              <a:rPr lang="en-US" sz="3200" dirty="0"/>
              <a:t>GUTTERS provide transitions; </a:t>
            </a:r>
            <a:r>
              <a:rPr lang="en-US" sz="3200" i="1" dirty="0"/>
              <a:t>something</a:t>
            </a:r>
            <a:r>
              <a:rPr lang="en-US" sz="3200" dirty="0"/>
              <a:t> happens in that gutter space, but the reader must “fill in” that information </a:t>
            </a:r>
          </a:p>
        </p:txBody>
      </p:sp>
      <p:sp>
        <p:nvSpPr>
          <p:cNvPr id="6" name="Arrow: Down 5"/>
          <p:cNvSpPr/>
          <p:nvPr/>
        </p:nvSpPr>
        <p:spPr>
          <a:xfrm>
            <a:off x="9738360" y="624840"/>
            <a:ext cx="716280" cy="77724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9045638" y="2407921"/>
            <a:ext cx="2164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GUTTER</a:t>
            </a:r>
          </a:p>
        </p:txBody>
      </p:sp>
    </p:spTree>
    <p:extLst>
      <p:ext uri="{BB962C8B-B14F-4D97-AF65-F5344CB8AC3E}">
        <p14:creationId xmlns:p14="http://schemas.microsoft.com/office/powerpoint/2010/main" val="18557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89" y="301658"/>
            <a:ext cx="11104775" cy="1338606"/>
          </a:xfrm>
        </p:spPr>
        <p:txBody>
          <a:bodyPr/>
          <a:lstStyle/>
          <a:p>
            <a:r>
              <a:rPr lang="en-US" sz="7500" dirty="0"/>
              <a:t>SPLASH &amp; BLEED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89" y="2007910"/>
            <a:ext cx="12038028" cy="476996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accent1"/>
                </a:solidFill>
              </a:rPr>
              <a:t>SPLASH: </a:t>
            </a:r>
            <a:r>
              <a:rPr lang="en-US" sz="3600" b="1" dirty="0"/>
              <a:t>A splash is a type of panel that spans the width of the page; a splash is used to grab the reader’s attention, and often establishes setting/time/place/mood…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accent1"/>
                </a:solidFill>
              </a:rPr>
              <a:t>BLEED: </a:t>
            </a:r>
            <a:r>
              <a:rPr lang="en-US" sz="3600" b="1" dirty="0"/>
              <a:t>A panel that runs </a:t>
            </a:r>
            <a:r>
              <a:rPr lang="en-US" sz="3600" b="1" u="sng" dirty="0"/>
              <a:t>off</a:t>
            </a:r>
            <a:r>
              <a:rPr lang="en-US" sz="3600" b="1" dirty="0"/>
              <a:t> the page—or seems to “bleed” beyond the edges of the paper—is called a BLEED. </a:t>
            </a:r>
          </a:p>
        </p:txBody>
      </p:sp>
      <p:pic>
        <p:nvPicPr>
          <p:cNvPr id="7" name="Picture 6" descr="Cosmic Splatter by Ink--Chan on deviantAR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2634" y="0"/>
            <a:ext cx="2366913" cy="236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22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36" y="299849"/>
            <a:ext cx="10987959" cy="628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30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788</Words>
  <Application>Microsoft Office PowerPoint</Application>
  <PresentationFormat>Widescreen</PresentationFormat>
  <Paragraphs>79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Century Gothic</vt:lpstr>
      <vt:lpstr>Wingdings 2</vt:lpstr>
      <vt:lpstr>Quotable</vt:lpstr>
      <vt:lpstr>GRAPHIC TERMINOLOGY</vt:lpstr>
      <vt:lpstr>TURN &amp; TALK</vt:lpstr>
      <vt:lpstr>THE GRAPHIC NOVEL</vt:lpstr>
      <vt:lpstr>THE “UNIVERSALITY” EFFECT </vt:lpstr>
      <vt:lpstr>PANELS</vt:lpstr>
      <vt:lpstr>PowerPoint Presentation</vt:lpstr>
      <vt:lpstr>GUTTERS</vt:lpstr>
      <vt:lpstr>SPLASH &amp; BLEED </vt:lpstr>
      <vt:lpstr>PowerPoint Presentation</vt:lpstr>
      <vt:lpstr>CAPTIONS, SPEECH BALLOONS, &amp; EMANATA </vt:lpstr>
      <vt:lpstr>EMANATA &amp; CAPTION (A COUPLE EXAMPLES…)</vt:lpstr>
      <vt:lpstr>THOUGHT BALLOONS &amp; GRAPHIC WEIGHT</vt:lpstr>
      <vt:lpstr>PANEL DEPTH </vt:lpstr>
      <vt:lpstr>TRANSITIONS</vt:lpstr>
      <vt:lpstr>1) THE “MOMENT TO MOMENT” TRANSITION </vt:lpstr>
      <vt:lpstr>2) THE “ACTION TO ACTION” TRANSITION </vt:lpstr>
      <vt:lpstr>3) THE “SUBJECT TO SUBJECT” TRANSITION </vt:lpstr>
      <vt:lpstr>4) THE “SCENE TO SCENE” TRANSITION </vt:lpstr>
      <vt:lpstr>5) THE “ASPECT TO ASPECT” TRANSITION </vt:lpstr>
      <vt:lpstr>6) THE “NON-SEQUITUR” TRANSITION </vt:lpstr>
      <vt:lpstr>GRAPHIC TERMINOLOGY </vt:lpstr>
    </vt:vector>
  </TitlesOfParts>
  <Company>Issaquah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GRAPHIC TERMINOLOGY</dc:title>
  <dc:creator>Gilpin, Courtney    SHS - Staff</dc:creator>
  <cp:lastModifiedBy>Gilpin, Courtney    SHS - Staff</cp:lastModifiedBy>
  <cp:revision>7</cp:revision>
  <dcterms:created xsi:type="dcterms:W3CDTF">2017-11-20T22:34:25Z</dcterms:created>
  <dcterms:modified xsi:type="dcterms:W3CDTF">2020-01-29T20:02:27Z</dcterms:modified>
</cp:coreProperties>
</file>