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4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978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23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48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158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581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272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9465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52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77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89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643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95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548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530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97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32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397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Haroun in-class essay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G9-19-20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Although you don’t need much </a:t>
            </a:r>
            <a:r>
              <a:rPr lang="en-US" sz="3200" b="1" dirty="0"/>
              <a:t>context</a:t>
            </a:r>
            <a:r>
              <a:rPr lang="en-US" sz="3200" dirty="0"/>
              <a:t>, you cannot just drop a quote in without explaining it.</a:t>
            </a:r>
          </a:p>
          <a:p>
            <a:r>
              <a:rPr lang="en-US" sz="3200" dirty="0"/>
              <a:t>An easy way to give context is using appositive phrases. </a:t>
            </a:r>
            <a:endParaRPr lang="en-US" sz="3200" dirty="0" smtClean="0"/>
          </a:p>
          <a:p>
            <a:pPr lvl="1"/>
            <a:r>
              <a:rPr lang="en-US" sz="3000" dirty="0" smtClean="0"/>
              <a:t>Blabbermouth, </a:t>
            </a:r>
            <a:r>
              <a:rPr lang="en-US" sz="3000" b="1" dirty="0" smtClean="0"/>
              <a:t>the girl page who disguises herself as a boy</a:t>
            </a:r>
            <a:r>
              <a:rPr lang="en-US" sz="3000" dirty="0" smtClean="0"/>
              <a:t>, tells Haroun, “quote </a:t>
            </a:r>
            <a:r>
              <a:rPr lang="en-US" sz="3000" dirty="0" err="1" smtClean="0"/>
              <a:t>quote</a:t>
            </a:r>
            <a:r>
              <a:rPr lang="en-US" sz="3000" dirty="0" smtClean="0"/>
              <a:t> </a:t>
            </a:r>
            <a:r>
              <a:rPr lang="en-US" sz="3000" dirty="0" err="1" smtClean="0"/>
              <a:t>quote</a:t>
            </a:r>
            <a:r>
              <a:rPr lang="en-US" sz="3000" dirty="0" smtClean="0"/>
              <a:t>” (Rushdie 55).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952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 not slack on your MLA citations.</a:t>
            </a:r>
          </a:p>
          <a:p>
            <a:r>
              <a:rPr lang="en-US" sz="3200" dirty="0" smtClean="0"/>
              <a:t>You cannot Meet Standard if you have errors in your citations.</a:t>
            </a:r>
          </a:p>
          <a:p>
            <a:r>
              <a:rPr lang="en-US" sz="3200" dirty="0" smtClean="0"/>
              <a:t>“Quote </a:t>
            </a:r>
            <a:r>
              <a:rPr lang="en-US" sz="3200" dirty="0" err="1" smtClean="0"/>
              <a:t>quote</a:t>
            </a:r>
            <a:r>
              <a:rPr lang="en-US" sz="3200" dirty="0" smtClean="0"/>
              <a:t> </a:t>
            </a:r>
            <a:r>
              <a:rPr lang="en-US" sz="3200" dirty="0" err="1" smtClean="0"/>
              <a:t>quote</a:t>
            </a:r>
            <a:r>
              <a:rPr lang="en-US" sz="3200" dirty="0" smtClean="0"/>
              <a:t>” (Rushdie 43). </a:t>
            </a:r>
          </a:p>
        </p:txBody>
      </p:sp>
    </p:spTree>
    <p:extLst>
      <p:ext uri="{BB962C8B-B14F-4D97-AF65-F5344CB8AC3E}">
        <p14:creationId xmlns:p14="http://schemas.microsoft.com/office/powerpoint/2010/main" val="16783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59100"/>
            <a:ext cx="10820400" cy="325958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Make sure your </a:t>
            </a:r>
            <a:r>
              <a:rPr lang="en-US" sz="3200" dirty="0" smtClean="0">
                <a:solidFill>
                  <a:srgbClr val="7030A0"/>
                </a:solidFill>
              </a:rPr>
              <a:t>So What </a:t>
            </a:r>
            <a:r>
              <a:rPr lang="en-US" sz="3200" dirty="0" smtClean="0"/>
              <a:t>actually argues something (beyond “stories are important” or “censorship is bad”) and that your analysis </a:t>
            </a:r>
            <a:r>
              <a:rPr lang="en-US" sz="3200" u="sng" dirty="0" smtClean="0"/>
              <a:t>proves your argument</a:t>
            </a:r>
            <a:r>
              <a:rPr lang="en-US" sz="3200" dirty="0" smtClean="0"/>
              <a:t>.</a:t>
            </a:r>
          </a:p>
          <a:p>
            <a:r>
              <a:rPr lang="en-US" sz="3200" dirty="0">
                <a:sym typeface="Wingdings" panose="05000000000000000000" pitchFamily="2" charset="2"/>
              </a:rPr>
              <a:t>Most of all, ensure that your analysis…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Examines the </a:t>
            </a:r>
            <a:r>
              <a:rPr lang="en-US" sz="3000" b="1" dirty="0">
                <a:sym typeface="Wingdings" panose="05000000000000000000" pitchFamily="2" charset="2"/>
              </a:rPr>
              <a:t>language</a:t>
            </a:r>
            <a:r>
              <a:rPr lang="en-US" sz="3000" dirty="0">
                <a:sym typeface="Wingdings" panose="05000000000000000000" pitchFamily="2" charset="2"/>
              </a:rPr>
              <a:t> of the evidence, focusing on the </a:t>
            </a:r>
            <a:r>
              <a:rPr lang="en-US" sz="3000" b="1" dirty="0">
                <a:sym typeface="Wingdings" panose="05000000000000000000" pitchFamily="2" charset="2"/>
              </a:rPr>
              <a:t>how</a:t>
            </a:r>
            <a:endParaRPr lang="en-US" sz="3000" dirty="0">
              <a:sym typeface="Wingdings" panose="05000000000000000000" pitchFamily="2" charset="2"/>
            </a:endParaRP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Connects each quote back to your So What</a:t>
            </a:r>
          </a:p>
          <a:p>
            <a:pPr lvl="2"/>
            <a:r>
              <a:rPr lang="en-US" sz="2800" dirty="0">
                <a:sym typeface="Wingdings" panose="05000000000000000000" pitchFamily="2" charset="2"/>
              </a:rPr>
              <a:t>It should logically explain how each quote proves your So What correct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71626"/>
            <a:ext cx="12157064" cy="11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4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24860"/>
            <a:ext cx="10820400" cy="40241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Meet Standard on organization, </a:t>
            </a:r>
          </a:p>
          <a:p>
            <a:pPr lvl="1"/>
            <a:r>
              <a:rPr lang="en-US" sz="2800" dirty="0" smtClean="0"/>
              <a:t>Your essay can be one well-organized paragraph, and</a:t>
            </a:r>
          </a:p>
          <a:p>
            <a:pPr lvl="1"/>
            <a:r>
              <a:rPr lang="en-US" sz="3000" dirty="0" smtClean="0"/>
              <a:t>you must attempt to embed your quotes,</a:t>
            </a:r>
          </a:p>
          <a:p>
            <a:r>
              <a:rPr lang="en-US" sz="3200" dirty="0" smtClean="0"/>
              <a:t>To Exceed Standard, </a:t>
            </a:r>
          </a:p>
          <a:p>
            <a:pPr lvl="1"/>
            <a:r>
              <a:rPr lang="en-US" sz="3000" dirty="0"/>
              <a:t>you need to break your essay into paragraphs with Body Thesis Statements (</a:t>
            </a:r>
            <a:r>
              <a:rPr lang="en-US" sz="3000" dirty="0" smtClean="0"/>
              <a:t>BTSs), and </a:t>
            </a:r>
            <a:endParaRPr lang="en-US" sz="2800" dirty="0"/>
          </a:p>
          <a:p>
            <a:pPr lvl="1"/>
            <a:r>
              <a:rPr lang="en-US" sz="3000" dirty="0" smtClean="0"/>
              <a:t>your quotes need to be fluently embedded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7663"/>
            <a:ext cx="12388635" cy="16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4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3619500"/>
            <a:ext cx="10820400" cy="3238500"/>
          </a:xfrm>
        </p:spPr>
        <p:txBody>
          <a:bodyPr>
            <a:noAutofit/>
          </a:bodyPr>
          <a:lstStyle/>
          <a:p>
            <a:r>
              <a:rPr lang="en-US" sz="2800" b="1" dirty="0"/>
              <a:t>QUOTE EMBEDDING</a:t>
            </a:r>
          </a:p>
          <a:p>
            <a:pPr lvl="1"/>
            <a:r>
              <a:rPr lang="en-US" sz="2600" dirty="0"/>
              <a:t>Embed your quotes into sentences to meet or exceed standards.</a:t>
            </a:r>
          </a:p>
          <a:p>
            <a:pPr marL="0" indent="0">
              <a:buNone/>
            </a:pPr>
            <a:r>
              <a:rPr lang="en-US" sz="1800" b="1" dirty="0" smtClean="0">
                <a:sym typeface="Wingdings" panose="05000000000000000000" pitchFamily="2" charset="2"/>
              </a:rPr>
              <a:t>Approaching Standard</a:t>
            </a:r>
            <a:r>
              <a:rPr lang="en-US" sz="1800" dirty="0" smtClean="0">
                <a:sym typeface="Wingdings" panose="05000000000000000000" pitchFamily="2" charset="2"/>
              </a:rPr>
              <a:t>: </a:t>
            </a:r>
            <a:r>
              <a:rPr lang="en-US" sz="1800" dirty="0" smtClean="0"/>
              <a:t>After </a:t>
            </a:r>
            <a:r>
              <a:rPr lang="en-US" sz="1800" dirty="0"/>
              <a:t>committing the ghastly murder of King Duncan, Macbeth hesitates to return to the scene of the crime. </a:t>
            </a:r>
            <a:r>
              <a:rPr lang="en-US" sz="1800" dirty="0" smtClean="0"/>
              <a:t>“</a:t>
            </a:r>
            <a:r>
              <a:rPr lang="en-US" sz="1800" dirty="0"/>
              <a:t>I’ll go no more” (2.2.65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r>
              <a:rPr lang="en-US" sz="1800" b="1" dirty="0" smtClean="0"/>
              <a:t>Meets Standard</a:t>
            </a:r>
            <a:r>
              <a:rPr lang="en-US" sz="1800" dirty="0" smtClean="0"/>
              <a:t>: </a:t>
            </a:r>
            <a:r>
              <a:rPr lang="en-US" sz="1800" dirty="0"/>
              <a:t>After committing the ghastly murder of King Duncan, Macbeth hesitates to return to the scene of the crime. He tells Lady Macbeth, “I’ll go no more” (2.2.65).</a:t>
            </a:r>
          </a:p>
          <a:p>
            <a:pPr marL="0" indent="0">
              <a:buNone/>
            </a:pPr>
            <a:r>
              <a:rPr lang="en-US" sz="1800" b="1" dirty="0" smtClean="0"/>
              <a:t>Exceeds Standard</a:t>
            </a:r>
            <a:r>
              <a:rPr lang="en-US" sz="1800" dirty="0" smtClean="0"/>
              <a:t>: </a:t>
            </a:r>
            <a:r>
              <a:rPr lang="en-US" sz="1800" dirty="0"/>
              <a:t>After committing the ghastly murder of King Duncan, Macbeth hesitates to return to the scene of the </a:t>
            </a:r>
            <a:r>
              <a:rPr lang="en-US" sz="1800" dirty="0" smtClean="0"/>
              <a:t>crime, telling Lady Macbeth, </a:t>
            </a:r>
            <a:r>
              <a:rPr lang="en-US" sz="1800" dirty="0"/>
              <a:t>“I’ll go no more” (2.2.65).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6" y="1674814"/>
            <a:ext cx="11986727" cy="186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3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786"/>
            <a:ext cx="8610600" cy="1293028"/>
          </a:xfrm>
        </p:spPr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3129758"/>
            <a:ext cx="10820400" cy="372824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Spelling / Punctuation / Grammar</a:t>
            </a:r>
            <a:endParaRPr lang="en-US" sz="2800" b="1" dirty="0"/>
          </a:p>
          <a:p>
            <a:r>
              <a:rPr lang="en-US" sz="2800" dirty="0">
                <a:sym typeface="Wingdings" panose="05000000000000000000" pitchFamily="2" charset="2"/>
              </a:rPr>
              <a:t>Minor spelling errors will not affect your grade, but </a:t>
            </a:r>
            <a:r>
              <a:rPr lang="en-US" sz="2800" b="1" dirty="0">
                <a:sym typeface="Wingdings" panose="05000000000000000000" pitchFamily="2" charset="2"/>
              </a:rPr>
              <a:t>contractions</a:t>
            </a:r>
            <a:r>
              <a:rPr lang="en-US" sz="2800" dirty="0">
                <a:sym typeface="Wingdings" panose="05000000000000000000" pitchFamily="2" charset="2"/>
              </a:rPr>
              <a:t>, </a:t>
            </a:r>
            <a:r>
              <a:rPr lang="en-US" sz="2800" b="1" dirty="0">
                <a:sym typeface="Wingdings" panose="05000000000000000000" pitchFamily="2" charset="2"/>
              </a:rPr>
              <a:t>personal pronouns </a:t>
            </a:r>
            <a:r>
              <a:rPr lang="en-US" sz="2800" dirty="0">
                <a:sym typeface="Wingdings" panose="05000000000000000000" pitchFamily="2" charset="2"/>
              </a:rPr>
              <a:t>(I/you/me/we/us), </a:t>
            </a:r>
            <a:r>
              <a:rPr lang="en-US" sz="2800" b="1" dirty="0">
                <a:sym typeface="Wingdings" panose="05000000000000000000" pitchFamily="2" charset="2"/>
              </a:rPr>
              <a:t>informal language</a:t>
            </a:r>
            <a:r>
              <a:rPr lang="en-US" sz="2800" dirty="0">
                <a:sym typeface="Wingdings" panose="05000000000000000000" pitchFamily="2" charset="2"/>
              </a:rPr>
              <a:t>, and </a:t>
            </a:r>
            <a:r>
              <a:rPr lang="en-US" sz="2800" b="1" dirty="0">
                <a:sym typeface="Wingdings" panose="05000000000000000000" pitchFamily="2" charset="2"/>
              </a:rPr>
              <a:t>significant spelling errors </a:t>
            </a:r>
            <a:r>
              <a:rPr lang="en-US" sz="2800" dirty="0">
                <a:sym typeface="Wingdings" panose="05000000000000000000" pitchFamily="2" charset="2"/>
              </a:rPr>
              <a:t>(for example, spelling </a:t>
            </a:r>
            <a:r>
              <a:rPr lang="en-US" sz="2800" dirty="0" smtClean="0">
                <a:sym typeface="Wingdings" panose="05000000000000000000" pitchFamily="2" charset="2"/>
              </a:rPr>
              <a:t>Haroun </a:t>
            </a:r>
            <a:r>
              <a:rPr lang="en-US" sz="2800" dirty="0">
                <a:sym typeface="Wingdings" panose="05000000000000000000" pitchFamily="2" charset="2"/>
              </a:rPr>
              <a:t>wrong every time) will be marked as Approaching or Below Standards on Language. 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lvl="1"/>
            <a:r>
              <a:rPr lang="en-US" sz="2600" u="sng" dirty="0" smtClean="0">
                <a:sym typeface="Wingdings" panose="05000000000000000000" pitchFamily="2" charset="2"/>
              </a:rPr>
              <a:t>Not a big deal: </a:t>
            </a:r>
            <a:r>
              <a:rPr lang="en-US" sz="2600" dirty="0" smtClean="0">
                <a:sym typeface="Wingdings" panose="05000000000000000000" pitchFamily="2" charset="2"/>
              </a:rPr>
              <a:t>spelling ‘necessary’ as ‘</a:t>
            </a:r>
            <a:r>
              <a:rPr lang="en-US" sz="2600" dirty="0" err="1" smtClean="0">
                <a:sym typeface="Wingdings" panose="05000000000000000000" pitchFamily="2" charset="2"/>
              </a:rPr>
              <a:t>neccessary</a:t>
            </a:r>
            <a:r>
              <a:rPr lang="en-US" sz="2600" dirty="0" smtClean="0">
                <a:sym typeface="Wingdings" panose="05000000000000000000" pitchFamily="2" charset="2"/>
              </a:rPr>
              <a:t>‘</a:t>
            </a:r>
          </a:p>
          <a:p>
            <a:pPr lvl="1"/>
            <a:r>
              <a:rPr lang="en-US" sz="2600" u="sng" dirty="0" smtClean="0">
                <a:sym typeface="Wingdings" panose="05000000000000000000" pitchFamily="2" charset="2"/>
              </a:rPr>
              <a:t>Big deal: </a:t>
            </a:r>
            <a:r>
              <a:rPr lang="en-US" sz="2600" dirty="0" smtClean="0">
                <a:sym typeface="Wingdings" panose="05000000000000000000" pitchFamily="2" charset="2"/>
              </a:rPr>
              <a:t>You might think </a:t>
            </a:r>
            <a:r>
              <a:rPr lang="en-US" sz="2600" dirty="0" err="1" smtClean="0">
                <a:sym typeface="Wingdings" panose="05000000000000000000" pitchFamily="2" charset="2"/>
              </a:rPr>
              <a:t>Hraruon</a:t>
            </a:r>
            <a:r>
              <a:rPr lang="en-US" sz="2600" dirty="0" smtClean="0">
                <a:sym typeface="Wingdings" panose="05000000000000000000" pitchFamily="2" charset="2"/>
              </a:rPr>
              <a:t> is great well he isn’t he’s super </a:t>
            </a:r>
            <a:r>
              <a:rPr lang="en-US" sz="2600" dirty="0" err="1" smtClean="0">
                <a:sym typeface="Wingdings" panose="05000000000000000000" pitchFamily="2" charset="2"/>
              </a:rPr>
              <a:t>sus</a:t>
            </a:r>
            <a:r>
              <a:rPr lang="en-US" sz="2600" dirty="0" smtClean="0">
                <a:sym typeface="Wingdings" panose="05000000000000000000" pitchFamily="2" charset="2"/>
              </a:rPr>
              <a:t> and kind of a </a:t>
            </a:r>
            <a:r>
              <a:rPr lang="en-US" sz="2600" dirty="0" err="1" smtClean="0">
                <a:sym typeface="Wingdings" panose="05000000000000000000" pitchFamily="2" charset="2"/>
              </a:rPr>
              <a:t>bruh</a:t>
            </a:r>
            <a:r>
              <a:rPr lang="en-US" sz="2600" dirty="0" smtClean="0">
                <a:sym typeface="Wingdings" panose="05000000000000000000" pitchFamily="2" charset="2"/>
              </a:rPr>
              <a:t> moment. </a:t>
            </a:r>
            <a:endParaRPr lang="en-US" sz="2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6" y="1261271"/>
            <a:ext cx="11986727" cy="186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786"/>
            <a:ext cx="8610600" cy="1293028"/>
          </a:xfrm>
        </p:spPr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3129758"/>
            <a:ext cx="10820400" cy="372824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Spelling / Punctuation / Grammar</a:t>
            </a:r>
            <a:endParaRPr lang="en-US" sz="2800" b="1" dirty="0"/>
          </a:p>
          <a:p>
            <a:r>
              <a:rPr lang="en-US" sz="2800" dirty="0" smtClean="0">
                <a:sym typeface="Wingdings" panose="05000000000000000000" pitchFamily="2" charset="2"/>
              </a:rPr>
              <a:t>No contractions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No personal pronouns (I/me/we/you </a:t>
            </a:r>
            <a:r>
              <a:rPr lang="en-US" sz="2800" dirty="0" err="1" smtClean="0">
                <a:sym typeface="Wingdings" panose="05000000000000000000" pitchFamily="2" charset="2"/>
              </a:rPr>
              <a:t>etc</a:t>
            </a:r>
            <a:r>
              <a:rPr lang="en-US" sz="2800" dirty="0" smtClean="0">
                <a:sym typeface="Wingdings" panose="05000000000000000000" pitchFamily="2" charset="2"/>
              </a:rPr>
              <a:t>)- 1</a:t>
            </a:r>
            <a:r>
              <a:rPr lang="en-US" sz="2800" baseline="30000" dirty="0" smtClean="0">
                <a:sym typeface="Wingdings" panose="05000000000000000000" pitchFamily="2" charset="2"/>
              </a:rPr>
              <a:t>st</a:t>
            </a:r>
            <a:r>
              <a:rPr lang="en-US" sz="2800" dirty="0" smtClean="0">
                <a:sym typeface="Wingdings" panose="05000000000000000000" pitchFamily="2" charset="2"/>
              </a:rPr>
              <a:t>/2</a:t>
            </a:r>
            <a:r>
              <a:rPr lang="en-US" sz="2800" baseline="30000" dirty="0" smtClean="0">
                <a:sym typeface="Wingdings" panose="05000000000000000000" pitchFamily="2" charset="2"/>
              </a:rPr>
              <a:t>nd</a:t>
            </a:r>
            <a:r>
              <a:rPr lang="en-US" sz="2800" dirty="0" smtClean="0">
                <a:sym typeface="Wingdings" panose="05000000000000000000" pitchFamily="2" charset="2"/>
              </a:rPr>
              <a:t> person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Fine to use 3</a:t>
            </a:r>
            <a:r>
              <a:rPr lang="en-US" sz="2400" baseline="30000" dirty="0" smtClean="0">
                <a:sym typeface="Wingdings" panose="05000000000000000000" pitchFamily="2" charset="2"/>
              </a:rPr>
              <a:t>rd</a:t>
            </a:r>
            <a:r>
              <a:rPr lang="en-US" sz="2400" dirty="0" smtClean="0">
                <a:sym typeface="Wingdings" panose="05000000000000000000" pitchFamily="2" charset="2"/>
              </a:rPr>
              <a:t> person: He, she, it, they, them, her, his, </a:t>
            </a:r>
            <a:r>
              <a:rPr lang="en-US" sz="2400" dirty="0" err="1" smtClean="0">
                <a:sym typeface="Wingdings" panose="05000000000000000000" pitchFamily="2" charset="2"/>
              </a:rPr>
              <a:t>etc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3000" dirty="0" smtClean="0"/>
              <a:t>No slang or casual phrasing </a:t>
            </a:r>
          </a:p>
          <a:p>
            <a:pPr marL="0" indent="0">
              <a:buNone/>
            </a:pPr>
            <a:endParaRPr lang="en-US" sz="2800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6" y="1261271"/>
            <a:ext cx="11986727" cy="186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9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81786"/>
            <a:ext cx="8610600" cy="1293028"/>
          </a:xfrm>
        </p:spPr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74814"/>
            <a:ext cx="10820400" cy="5183186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Avoid </a:t>
            </a:r>
            <a:r>
              <a:rPr lang="en-US" sz="3000" b="1" dirty="0"/>
              <a:t>run-ons and comma splices</a:t>
            </a:r>
          </a:p>
          <a:p>
            <a:r>
              <a:rPr lang="en-US" sz="3000" dirty="0"/>
              <a:t>If a sentence can stand on its own, it cannot be attached to another sentence</a:t>
            </a:r>
          </a:p>
          <a:p>
            <a:pPr lvl="1"/>
            <a:r>
              <a:rPr lang="en-US" sz="2800" strike="sngStrike" dirty="0">
                <a:solidFill>
                  <a:srgbClr val="FF0000"/>
                </a:solidFill>
              </a:rPr>
              <a:t>I love my </a:t>
            </a:r>
            <a:r>
              <a:rPr lang="en-US" sz="2800" strike="sngStrike" dirty="0" smtClean="0">
                <a:solidFill>
                  <a:srgbClr val="FF0000"/>
                </a:solidFill>
              </a:rPr>
              <a:t>dog she is cute.</a:t>
            </a:r>
          </a:p>
          <a:p>
            <a:r>
              <a:rPr lang="en-US" sz="3000" dirty="0" smtClean="0"/>
              <a:t>You can’t even attach them with just a comma. That’s called a comma splice.</a:t>
            </a:r>
          </a:p>
          <a:p>
            <a:pPr lvl="1"/>
            <a:r>
              <a:rPr lang="en-US" sz="2800" strike="sngStrike" dirty="0" smtClean="0">
                <a:solidFill>
                  <a:srgbClr val="FF0000"/>
                </a:solidFill>
              </a:rPr>
              <a:t>I love my dog, she is cute. </a:t>
            </a:r>
            <a:endParaRPr lang="en-US" sz="28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Here’s how you would phrase those: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	I love my dog because she is cute. (Add a conjunction)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	I love my dog. She is cute. (Break them apart)</a:t>
            </a:r>
          </a:p>
        </p:txBody>
      </p:sp>
    </p:spTree>
    <p:extLst>
      <p:ext uri="{BB962C8B-B14F-4D97-AF65-F5344CB8AC3E}">
        <p14:creationId xmlns:p14="http://schemas.microsoft.com/office/powerpoint/2010/main" val="106523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Good work overall!</a:t>
            </a:r>
            <a:endParaRPr lang="en-US" sz="3200" dirty="0"/>
          </a:p>
          <a:p>
            <a:r>
              <a:rPr lang="en-US" sz="3200" dirty="0" smtClean="0"/>
              <a:t>A lot of students pulled really great evidence and did some good analysis.</a:t>
            </a:r>
          </a:p>
          <a:p>
            <a:r>
              <a:rPr lang="en-US" sz="3200" dirty="0" smtClean="0"/>
              <a:t>First attempts at thesis statements—much stronger than the beginning of the year.</a:t>
            </a:r>
          </a:p>
          <a:p>
            <a:r>
              <a:rPr lang="en-US" sz="3200" dirty="0" smtClean="0"/>
              <a:t>Lots of improvement needs to be made by everyone!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705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This essay is essentially the </a:t>
            </a:r>
            <a:r>
              <a:rPr lang="en-US" sz="3200" b="1" dirty="0"/>
              <a:t>same task </a:t>
            </a:r>
            <a:r>
              <a:rPr lang="en-US" sz="3200" dirty="0"/>
              <a:t>as any other literary analysis essay </a:t>
            </a:r>
            <a:r>
              <a:rPr lang="en-US" sz="3200" dirty="0" smtClean="0"/>
              <a:t>The </a:t>
            </a:r>
            <a:r>
              <a:rPr lang="en-US" sz="3200" dirty="0"/>
              <a:t>only difference is the writing </a:t>
            </a:r>
            <a:r>
              <a:rPr lang="en-US" sz="3200" b="1" dirty="0"/>
              <a:t>time frame</a:t>
            </a:r>
            <a:r>
              <a:rPr lang="en-US" sz="3200" dirty="0"/>
              <a:t>.</a:t>
            </a:r>
          </a:p>
          <a:p>
            <a:r>
              <a:rPr lang="en-US" sz="3200" dirty="0"/>
              <a:t>Because you are asked to write it all at once, </a:t>
            </a:r>
            <a:r>
              <a:rPr lang="en-US" sz="3200" b="1" dirty="0"/>
              <a:t>the standards for some skills </a:t>
            </a:r>
            <a:r>
              <a:rPr lang="en-US" sz="3200" dirty="0"/>
              <a:t>will be lightened – for example, spelling </a:t>
            </a:r>
          </a:p>
          <a:p>
            <a:r>
              <a:rPr lang="en-US" sz="3200" dirty="0"/>
              <a:t>However, because you have a week to prepare and know the prompts in advance, you will still be held to the </a:t>
            </a:r>
            <a:r>
              <a:rPr lang="en-US" sz="3200" b="1" dirty="0"/>
              <a:t>same general standards on the common Humanities rubric. </a:t>
            </a:r>
          </a:p>
        </p:txBody>
      </p:sp>
    </p:spTree>
    <p:extLst>
      <p:ext uri="{BB962C8B-B14F-4D97-AF65-F5344CB8AC3E}">
        <p14:creationId xmlns:p14="http://schemas.microsoft.com/office/powerpoint/2010/main" val="277178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US" sz="3200" dirty="0"/>
              <a:t>Final in-class essay is Wednesday, December </a:t>
            </a:r>
            <a:r>
              <a:rPr lang="en-US" sz="3200" dirty="0" smtClean="0"/>
              <a:t>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You will have 60 minutes to write.</a:t>
            </a:r>
          </a:p>
          <a:p>
            <a:r>
              <a:rPr lang="en-US" sz="3200" dirty="0" smtClean="0"/>
              <a:t>This is a </a:t>
            </a:r>
            <a:r>
              <a:rPr lang="en-US" sz="3200" b="1" dirty="0" smtClean="0"/>
              <a:t>culminating</a:t>
            </a:r>
            <a:r>
              <a:rPr lang="en-US" sz="3200" dirty="0" smtClean="0"/>
              <a:t> grade (like a test)</a:t>
            </a:r>
          </a:p>
          <a:p>
            <a:pPr lvl="1"/>
            <a:r>
              <a:rPr lang="en-US" sz="3000" dirty="0" smtClean="0"/>
              <a:t>50 points in LA gradebook</a:t>
            </a:r>
          </a:p>
          <a:p>
            <a:pPr lvl="1"/>
            <a:r>
              <a:rPr lang="en-US" sz="3000" dirty="0" smtClean="0"/>
              <a:t>25 points in SS gradebook</a:t>
            </a:r>
          </a:p>
          <a:p>
            <a:r>
              <a:rPr lang="en-US" sz="3200" dirty="0" smtClean="0"/>
              <a:t>You will be graded using the Humanities rubric</a:t>
            </a:r>
          </a:p>
          <a:p>
            <a:pPr lvl="1"/>
            <a:r>
              <a:rPr lang="en-US" sz="3000" dirty="0" smtClean="0"/>
              <a:t>No intro or conclusion needed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2018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What you can bring:</a:t>
            </a:r>
          </a:p>
          <a:p>
            <a:r>
              <a:rPr lang="en-US" sz="3000" b="1" dirty="0" smtClean="0"/>
              <a:t>Your book, with sticky notes inside </a:t>
            </a:r>
          </a:p>
          <a:p>
            <a:r>
              <a:rPr lang="en-US" sz="3000" b="1" dirty="0" smtClean="0"/>
              <a:t>Your chapter bookmarks</a:t>
            </a:r>
          </a:p>
          <a:p>
            <a:r>
              <a:rPr lang="en-US" sz="3000" b="1" dirty="0" smtClean="0"/>
              <a:t>Your practice essay</a:t>
            </a:r>
          </a:p>
          <a:p>
            <a:r>
              <a:rPr lang="en-US" sz="3000" b="1" dirty="0" smtClean="0"/>
              <a:t>Blue packet</a:t>
            </a:r>
          </a:p>
          <a:p>
            <a:r>
              <a:rPr lang="en-US" sz="3000" b="1" dirty="0" smtClean="0"/>
              <a:t>One 3.5 inch index card</a:t>
            </a:r>
            <a:endParaRPr lang="en-US" sz="3000" b="1" dirty="0"/>
          </a:p>
          <a:p>
            <a:pPr lvl="1"/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00B050"/>
                </a:solidFill>
              </a:rPr>
              <a:t>can</a:t>
            </a:r>
            <a:r>
              <a:rPr lang="en-US" sz="2800" dirty="0" smtClean="0"/>
              <a:t> write out your thesis statement</a:t>
            </a:r>
          </a:p>
          <a:p>
            <a:pPr lvl="1"/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00B050"/>
                </a:solidFill>
              </a:rPr>
              <a:t>can</a:t>
            </a:r>
            <a:r>
              <a:rPr lang="en-US" sz="2800" dirty="0" smtClean="0"/>
              <a:t> have a rough outline</a:t>
            </a:r>
          </a:p>
          <a:p>
            <a:pPr lvl="1"/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FF0000"/>
                </a:solidFill>
              </a:rPr>
              <a:t>cannot</a:t>
            </a:r>
            <a:r>
              <a:rPr lang="en-US" sz="2800" dirty="0" smtClean="0"/>
              <a:t> write out paragraphs or multiple sentences, because you are being tasked with </a:t>
            </a:r>
            <a:r>
              <a:rPr lang="en-US" sz="2800" u="sng" dirty="0" smtClean="0"/>
              <a:t>writing the essay in class</a:t>
            </a:r>
            <a:r>
              <a:rPr lang="en-US" sz="2800" dirty="0" smtClean="0"/>
              <a:t>, not copying down something that you prepared out of class</a:t>
            </a:r>
          </a:p>
        </p:txBody>
      </p:sp>
    </p:spTree>
    <p:extLst>
      <p:ext uri="{BB962C8B-B14F-4D97-AF65-F5344CB8AC3E}">
        <p14:creationId xmlns:p14="http://schemas.microsoft.com/office/powerpoint/2010/main" val="221468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Feedback code sheet </a:t>
            </a:r>
            <a:endParaRPr lang="en-US" sz="2800" dirty="0"/>
          </a:p>
          <a:p>
            <a:r>
              <a:rPr lang="en-US" sz="2800" dirty="0" smtClean="0"/>
              <a:t>Key to your feedback</a:t>
            </a:r>
          </a:p>
          <a:p>
            <a:pPr lvl="1"/>
            <a:r>
              <a:rPr lang="en-US" sz="2800" dirty="0" smtClean="0"/>
              <a:t>Students have similar issues so it saves me time to use a code</a:t>
            </a:r>
          </a:p>
          <a:p>
            <a:r>
              <a:rPr lang="en-US" sz="2800" dirty="0" smtClean="0"/>
              <a:t>The numbers on your paper are NOT GRADES!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9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2161"/>
            <a:ext cx="12357949" cy="1280328"/>
          </a:xfrm>
          <a:prstGeom prst="rect">
            <a:avLst/>
          </a:prstGeom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685800" y="3656649"/>
            <a:ext cx="10820400" cy="3708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Your thesis must answer a prompt and make an argument.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It must have three parts: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is the author writing about? What is the subject?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How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How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does the author write about their subject? That is—what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literary elements or techniques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do they use to create their message?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What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- Answer the question: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 What?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Why does this matter? What was the author trying to do by using that What and How? What is the author’s message?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Sometimes this is called your ‘argument depth.’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1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10820400" cy="53213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Your thesis must have a </a:t>
            </a:r>
            <a:r>
              <a:rPr lang="en-US" sz="3200" b="1" dirty="0" smtClean="0">
                <a:solidFill>
                  <a:srgbClr val="FF0000"/>
                </a:solidFill>
              </a:rPr>
              <a:t>what</a:t>
            </a:r>
            <a:r>
              <a:rPr lang="en-US" sz="3200" b="1" dirty="0" smtClean="0"/>
              <a:t>, </a:t>
            </a:r>
            <a:r>
              <a:rPr lang="en-US" sz="3200" dirty="0" smtClean="0"/>
              <a:t>a </a:t>
            </a:r>
            <a:r>
              <a:rPr lang="en-US" sz="3200" b="1" dirty="0" smtClean="0">
                <a:solidFill>
                  <a:srgbClr val="0070C0"/>
                </a:solidFill>
              </a:rPr>
              <a:t>how</a:t>
            </a:r>
            <a:r>
              <a:rPr lang="en-US" sz="3200" b="1" dirty="0" smtClean="0"/>
              <a:t>,</a:t>
            </a:r>
            <a:r>
              <a:rPr lang="en-US" sz="3200" dirty="0" smtClean="0"/>
              <a:t> and a </a:t>
            </a:r>
            <a:r>
              <a:rPr lang="en-US" sz="3200" b="1" dirty="0" smtClean="0">
                <a:solidFill>
                  <a:srgbClr val="7030A0"/>
                </a:solidFill>
              </a:rPr>
              <a:t>so what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If I didn’t see each part, I marked that it was missing.</a:t>
            </a:r>
          </a:p>
          <a:p>
            <a:r>
              <a:rPr lang="en-US" sz="3200" dirty="0" smtClean="0"/>
              <a:t>If I saw an attempt, but your idea was unclear or unspecific, I marked it “unclear/vague”</a:t>
            </a:r>
          </a:p>
          <a:p>
            <a:r>
              <a:rPr lang="en-US" sz="3200" dirty="0" smtClean="0"/>
              <a:t>Don’t forget the author and title in the thesis</a:t>
            </a:r>
          </a:p>
          <a:p>
            <a:r>
              <a:rPr lang="en-US" sz="3200" dirty="0" smtClean="0"/>
              <a:t>Thesis is one sentence</a:t>
            </a:r>
          </a:p>
          <a:p>
            <a:r>
              <a:rPr lang="en-US" sz="3200" dirty="0" smtClean="0"/>
              <a:t>To have a strong “</a:t>
            </a:r>
            <a:r>
              <a:rPr lang="en-US" sz="3200" dirty="0" smtClean="0">
                <a:solidFill>
                  <a:srgbClr val="7030A0"/>
                </a:solidFill>
              </a:rPr>
              <a:t>so what</a:t>
            </a:r>
            <a:r>
              <a:rPr lang="en-US" sz="3200" dirty="0" smtClean="0"/>
              <a:t>,” you cannot just say “stories are important” or “censorship negatively affects society”—you need to explain WHY. </a:t>
            </a:r>
          </a:p>
          <a:p>
            <a:r>
              <a:rPr lang="en-US" sz="3200" dirty="0"/>
              <a:t>What are some possible “</a:t>
            </a:r>
            <a:r>
              <a:rPr lang="en-US" sz="3200" dirty="0" err="1" smtClean="0">
                <a:solidFill>
                  <a:srgbClr val="0070C0"/>
                </a:solidFill>
              </a:rPr>
              <a:t>how”s</a:t>
            </a:r>
            <a:r>
              <a:rPr lang="en-US" sz="3200" dirty="0" smtClean="0"/>
              <a:t> you could use?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01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10820400" cy="26372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 meet standard you must include direct evidence that has a clear example of your </a:t>
            </a:r>
            <a:r>
              <a:rPr lang="en-US" sz="3200" dirty="0" smtClean="0">
                <a:solidFill>
                  <a:srgbClr val="0070C0"/>
                </a:solidFill>
              </a:rPr>
              <a:t>How</a:t>
            </a:r>
          </a:p>
          <a:p>
            <a:pPr lvl="1"/>
            <a:r>
              <a:rPr lang="en-US" sz="3000" dirty="0" smtClean="0"/>
              <a:t>Example: If your thesis is about symbolism, each piece of evidence should include a symbol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857375"/>
            <a:ext cx="104394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1035</Words>
  <Application>Microsoft Office PowerPoint</Application>
  <PresentationFormat>Widescreen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</vt:lpstr>
      <vt:lpstr>Vapor Trail</vt:lpstr>
      <vt:lpstr>Haroun in-class essay overview</vt:lpstr>
      <vt:lpstr>Essay feedback</vt:lpstr>
      <vt:lpstr>Essay feedback</vt:lpstr>
      <vt:lpstr>Essay feedback</vt:lpstr>
      <vt:lpstr>Essay feedback</vt:lpstr>
      <vt:lpstr>Essay feedback</vt:lpstr>
      <vt:lpstr>Thesis</vt:lpstr>
      <vt:lpstr>Thesis</vt:lpstr>
      <vt:lpstr>Evidence</vt:lpstr>
      <vt:lpstr>Evidence</vt:lpstr>
      <vt:lpstr>Evidence</vt:lpstr>
      <vt:lpstr>Analysis</vt:lpstr>
      <vt:lpstr>Organization</vt:lpstr>
      <vt:lpstr>language</vt:lpstr>
      <vt:lpstr>language</vt:lpstr>
      <vt:lpstr>language</vt:lpstr>
      <vt:lpstr>language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Haroun in-class essay overview</dc:title>
  <dc:creator>Gilpin, Courtney    SHS - Staff</dc:creator>
  <cp:lastModifiedBy>Gilpin, Courtney    SHS - Staff</cp:lastModifiedBy>
  <cp:revision>1</cp:revision>
  <dcterms:created xsi:type="dcterms:W3CDTF">2019-12-03T00:34:42Z</dcterms:created>
  <dcterms:modified xsi:type="dcterms:W3CDTF">2019-12-03T00:35:01Z</dcterms:modified>
</cp:coreProperties>
</file>