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83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5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5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Oral tradition – lecture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G9-19-20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73152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Idioms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2198718"/>
            <a:ext cx="10785577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short phrase established by usage as having a static </a:t>
            </a:r>
            <a:r>
              <a:rPr lang="en-US" sz="3200" b="1" u="sng" dirty="0"/>
              <a:t>figurative</a:t>
            </a:r>
            <a:r>
              <a:rPr lang="en-US" sz="3200" dirty="0"/>
              <a:t> meaning.  To understand an idiom a person needs to know what it means because they do not literally make sense. </a:t>
            </a:r>
          </a:p>
        </p:txBody>
      </p:sp>
    </p:spTree>
    <p:extLst>
      <p:ext uri="{BB962C8B-B14F-4D97-AF65-F5344CB8AC3E}">
        <p14:creationId xmlns:p14="http://schemas.microsoft.com/office/powerpoint/2010/main" val="404799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5047" y="194967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Idioms</a:t>
            </a:r>
            <a:r>
              <a:rPr lang="en-US" dirty="0"/>
              <a:t>: Examples</a:t>
            </a:r>
          </a:p>
        </p:txBody>
      </p:sp>
      <p:pic>
        <p:nvPicPr>
          <p:cNvPr id="2050" name="Picture 2" descr="https://s-media-cache-ak0.pinimg.com/originals/98/b8/d6/98b8d6df0d66602880697b71555c2d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93" y="1683328"/>
            <a:ext cx="4859467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0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52509" y="180820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Idioms</a:t>
            </a:r>
            <a:r>
              <a:rPr lang="en-US" dirty="0"/>
              <a:t>: Examples</a:t>
            </a:r>
          </a:p>
        </p:txBody>
      </p:sp>
      <p:pic>
        <p:nvPicPr>
          <p:cNvPr id="3074" name="Picture 2" descr="http://lowres.jantoo.com/banking-money-luxury_cars-cars-autos-arm-cost_an_arm_and_a_leg-36533018_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762000"/>
            <a:ext cx="5257800" cy="592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6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23" y="757382"/>
            <a:ext cx="8229600" cy="1143000"/>
          </a:xfrm>
        </p:spPr>
        <p:txBody>
          <a:bodyPr/>
          <a:lstStyle/>
          <a:p>
            <a:r>
              <a:rPr lang="en-US" i="1" dirty="0">
                <a:latin typeface="Georgia" pitchFamily="18" charset="0"/>
              </a:rPr>
              <a:t>Things Fall Apart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0" y="2092036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Is a literary novel written by Nigerian author Chinua Achebe. The story's main purpose concerns pre- and post-colonial life in late nineteenth century Nigeria. It is one of the first African novels in English to receive global critical acclaim. 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The novel follows the life of </a:t>
            </a:r>
            <a:r>
              <a:rPr lang="en-US" sz="2800" dirty="0" err="1">
                <a:latin typeface="Georgia" pitchFamily="18" charset="0"/>
              </a:rPr>
              <a:t>Okonkwo</a:t>
            </a:r>
            <a:r>
              <a:rPr lang="en-US" sz="2800" dirty="0">
                <a:latin typeface="Georgia" pitchFamily="18" charset="0"/>
              </a:rPr>
              <a:t>, an Igbo ("Ibo" in the novel) leader and local wrestling champion in the fictional Nigerian village of </a:t>
            </a:r>
            <a:r>
              <a:rPr lang="en-US" sz="2800" dirty="0" err="1">
                <a:latin typeface="Georgia" pitchFamily="18" charset="0"/>
              </a:rPr>
              <a:t>Umuofia</a:t>
            </a:r>
            <a:r>
              <a:rPr lang="en-US" sz="2800" dirty="0">
                <a:latin typeface="Georgia" pitchFamily="18" charset="0"/>
              </a:rPr>
              <a:t>.  The novel contains a lot of traditional Igbo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695" y="2543695"/>
            <a:ext cx="230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More on Achebe tomorrow!</a:t>
            </a:r>
          </a:p>
        </p:txBody>
      </p:sp>
      <p:pic>
        <p:nvPicPr>
          <p:cNvPr id="1026" name="Picture 2" descr="https://www.theparisreview.org/il/e4b8f842fe/large/Chinua-Ache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70" y="4120344"/>
            <a:ext cx="3626716" cy="2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7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64" y="2158540"/>
            <a:ext cx="9839499" cy="4906963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>
                <a:latin typeface="Georgia" pitchFamily="18" charset="0"/>
              </a:rPr>
              <a:t>Learning Targets</a:t>
            </a:r>
            <a:r>
              <a:rPr lang="en-US" sz="3200" dirty="0">
                <a:latin typeface="Georgia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Georgia" pitchFamily="18" charset="0"/>
              </a:rPr>
              <a:t>Students will be able to define </a:t>
            </a:r>
            <a:r>
              <a:rPr lang="en-US" sz="3200" b="1" dirty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sz="3200" dirty="0">
                <a:latin typeface="Georgia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Georgia" pitchFamily="18" charset="0"/>
              </a:rPr>
              <a:t>Students will be able to define </a:t>
            </a:r>
            <a:r>
              <a:rPr lang="en-US" sz="3200" b="1" dirty="0">
                <a:solidFill>
                  <a:srgbClr val="00B050"/>
                </a:solidFill>
                <a:latin typeface="Georgia" pitchFamily="18" charset="0"/>
              </a:rPr>
              <a:t>proverb</a:t>
            </a:r>
            <a:r>
              <a:rPr lang="en-US" sz="3200" dirty="0">
                <a:latin typeface="Georgia" pitchFamily="18" charset="0"/>
              </a:rPr>
              <a:t>, </a:t>
            </a:r>
            <a:r>
              <a:rPr lang="en-US" sz="3200" b="1" dirty="0">
                <a:solidFill>
                  <a:srgbClr val="92D050"/>
                </a:solidFill>
                <a:latin typeface="Georgia" pitchFamily="18" charset="0"/>
              </a:rPr>
              <a:t>idiom</a:t>
            </a:r>
            <a:r>
              <a:rPr lang="en-US" sz="3200" dirty="0">
                <a:latin typeface="Georgia" pitchFamily="18" charset="0"/>
              </a:rPr>
              <a:t>, </a:t>
            </a:r>
            <a:r>
              <a:rPr lang="en-US" sz="3200" b="1" dirty="0">
                <a:solidFill>
                  <a:srgbClr val="002060"/>
                </a:solidFill>
                <a:latin typeface="Georgia" pitchFamily="18" charset="0"/>
              </a:rPr>
              <a:t>myth</a:t>
            </a:r>
            <a:r>
              <a:rPr lang="en-US" sz="3200" dirty="0">
                <a:latin typeface="Georgia" pitchFamily="18" charset="0"/>
              </a:rPr>
              <a:t>, and </a:t>
            </a:r>
            <a:r>
              <a:rPr lang="en-US" sz="3200" b="1" dirty="0">
                <a:solidFill>
                  <a:srgbClr val="00B0F0"/>
                </a:solidFill>
                <a:latin typeface="Georgia" pitchFamily="18" charset="0"/>
              </a:rPr>
              <a:t>folktale</a:t>
            </a:r>
            <a:r>
              <a:rPr lang="en-US" sz="3200" dirty="0">
                <a:latin typeface="Georgia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Georgia" pitchFamily="18" charset="0"/>
              </a:rPr>
              <a:t>Students will be able to explain what various </a:t>
            </a:r>
            <a:r>
              <a:rPr lang="en-US" sz="3200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sz="3200" dirty="0">
                <a:latin typeface="Georgia" pitchFamily="18" charset="0"/>
              </a:rPr>
              <a:t> mean in </a:t>
            </a:r>
            <a:r>
              <a:rPr lang="en-US" sz="3200" i="1" dirty="0">
                <a:latin typeface="Georgia" pitchFamily="18" charset="0"/>
              </a:rPr>
              <a:t>Things Fall Apart</a:t>
            </a:r>
            <a:r>
              <a:rPr lang="en-US" sz="3200" dirty="0">
                <a:latin typeface="Georgia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Tradition</a:t>
            </a:r>
          </a:p>
        </p:txBody>
      </p:sp>
    </p:spTree>
    <p:extLst>
      <p:ext uri="{BB962C8B-B14F-4D97-AF65-F5344CB8AC3E}">
        <p14:creationId xmlns:p14="http://schemas.microsoft.com/office/powerpoint/2010/main" val="405572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" y="84050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5" y="2070543"/>
            <a:ext cx="10333843" cy="4408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>
                <a:latin typeface="Georgia" pitchFamily="18" charset="0"/>
              </a:rPr>
              <a:t>is cultural material and tradition transmitted in </a:t>
            </a:r>
            <a:r>
              <a:rPr lang="en-US" sz="2800" u="sng" dirty="0">
                <a:latin typeface="Georgia" pitchFamily="18" charset="0"/>
              </a:rPr>
              <a:t>spoken words</a:t>
            </a:r>
            <a:r>
              <a:rPr lang="en-US" sz="2800" dirty="0">
                <a:latin typeface="Georgia" pitchFamily="18" charset="0"/>
              </a:rPr>
              <a:t> from one generation to another. 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This includes </a:t>
            </a:r>
            <a:r>
              <a:rPr lang="en-US" sz="2800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sz="2800" dirty="0">
                <a:latin typeface="Georgia" pitchFamily="18" charset="0"/>
              </a:rPr>
              <a:t>, </a:t>
            </a:r>
            <a:r>
              <a:rPr lang="en-US" sz="2800" b="1" dirty="0">
                <a:solidFill>
                  <a:srgbClr val="92D050"/>
                </a:solidFill>
                <a:latin typeface="Georgia" pitchFamily="18" charset="0"/>
              </a:rPr>
              <a:t>idioms</a:t>
            </a:r>
            <a:r>
              <a:rPr lang="en-US" sz="2800" dirty="0">
                <a:latin typeface="Georgia" pitchFamily="18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dirty="0">
                <a:latin typeface="Georgia" pitchFamily="18" charset="0"/>
              </a:rPr>
              <a:t>, and </a:t>
            </a:r>
            <a:r>
              <a:rPr lang="en-US" sz="2800" b="1" dirty="0">
                <a:solidFill>
                  <a:srgbClr val="00B0F0"/>
                </a:solidFill>
                <a:latin typeface="Georgia" pitchFamily="18" charset="0"/>
              </a:rPr>
              <a:t>folktales</a:t>
            </a:r>
            <a:r>
              <a:rPr lang="en-US" sz="2800" b="1" dirty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en-US" sz="2800" dirty="0">
                <a:latin typeface="Georgia" pitchFamily="18" charset="0"/>
              </a:rPr>
              <a:t>that have significance to the culture that they come from.  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Georgia" pitchFamily="18" charset="0"/>
              </a:rPr>
              <a:t>What do you think counts as cultural material?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Georgia" pitchFamily="18" charset="0"/>
              </a:rPr>
              <a:t>Do civilizations that have written words still have an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>
                <a:latin typeface="Georgia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2848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5" y="840509"/>
            <a:ext cx="8229600" cy="1143000"/>
          </a:xfrm>
        </p:spPr>
        <p:txBody>
          <a:bodyPr/>
          <a:lstStyle/>
          <a:p>
            <a:r>
              <a:rPr lang="en-US" b="1" dirty="0">
                <a:latin typeface="Georgia" pitchFamily="18" charset="0"/>
              </a:rPr>
              <a:t>Myths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5" y="1983509"/>
            <a:ext cx="10307332" cy="4134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a traditional or legendary story used to </a:t>
            </a:r>
            <a:r>
              <a:rPr lang="en-US" sz="2800" b="1" dirty="0">
                <a:latin typeface="Georgia" pitchFamily="18" charset="0"/>
              </a:rPr>
              <a:t>explain</a:t>
            </a:r>
            <a:r>
              <a:rPr lang="en-US" sz="2800" dirty="0">
                <a:latin typeface="Georgia" pitchFamily="18" charset="0"/>
              </a:rPr>
              <a:t> a cultural ritual or natural phenomenon passed down through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>
                <a:latin typeface="Georgia" pitchFamily="18" charset="0"/>
              </a:rPr>
              <a:t>. 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800" dirty="0">
                <a:latin typeface="Georgia" pitchFamily="18" charset="0"/>
              </a:rPr>
              <a:t>often feature a hero, god, or supernatural powers. 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800" dirty="0">
                <a:latin typeface="Georgia" pitchFamily="18" charset="0"/>
              </a:rPr>
              <a:t>may have some scientific or factual basis– but they normally do not.  Most 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dirty="0">
                <a:latin typeface="Georgia" pitchFamily="18" charset="0"/>
              </a:rPr>
              <a:t> are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archetypal</a:t>
            </a:r>
            <a:r>
              <a:rPr lang="en-US" sz="28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Georgia" pitchFamily="18" charset="0"/>
              </a:rPr>
              <a:t>Why did early people want to explain the world they lived in?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Georgia" pitchFamily="18" charset="0"/>
              </a:rPr>
              <a:t>What kind of natural phenomenon would early people have needed to explain? </a:t>
            </a:r>
          </a:p>
        </p:txBody>
      </p:sp>
    </p:spTree>
    <p:extLst>
      <p:ext uri="{BB962C8B-B14F-4D97-AF65-F5344CB8AC3E}">
        <p14:creationId xmlns:p14="http://schemas.microsoft.com/office/powerpoint/2010/main" val="40145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1" y="775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011680"/>
            <a:ext cx="9786851" cy="41144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itchFamily="18" charset="0"/>
              </a:rPr>
              <a:t>In Norse Mythology used Thor and his hammer </a:t>
            </a:r>
            <a:r>
              <a:rPr lang="en-US" dirty="0" err="1">
                <a:latin typeface="Georgia" pitchFamily="18" charset="0"/>
              </a:rPr>
              <a:t>Mjöllnir</a:t>
            </a:r>
            <a:r>
              <a:rPr lang="en-US" dirty="0">
                <a:latin typeface="Georgia" pitchFamily="18" charset="0"/>
              </a:rPr>
              <a:t> to explain the sound of thunder (Thor) and lightning (</a:t>
            </a:r>
            <a:r>
              <a:rPr lang="en-US" dirty="0" err="1">
                <a:latin typeface="Georgia" pitchFamily="18" charset="0"/>
              </a:rPr>
              <a:t>Mjöllnir</a:t>
            </a:r>
            <a:r>
              <a:rPr lang="en-US" dirty="0">
                <a:latin typeface="Georgia" pitchFamily="18" charset="0"/>
              </a:rPr>
              <a:t>).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b/bc/Thor_wades_while_the_%C3%A6sir_ride_by_Fr%C3%B8li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 b="16562"/>
          <a:stretch/>
        </p:blipFill>
        <p:spPr bwMode="auto">
          <a:xfrm>
            <a:off x="2487868" y="2969029"/>
            <a:ext cx="7332642" cy="3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6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1" y="775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011680"/>
            <a:ext cx="5342537" cy="411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Georgia" pitchFamily="18" charset="0"/>
              </a:rPr>
              <a:t>Coyote</a:t>
            </a:r>
            <a:r>
              <a:rPr lang="en-US" sz="2400" dirty="0">
                <a:latin typeface="Georgia" pitchFamily="18" charset="0"/>
              </a:rPr>
              <a:t>:  in the mythology and folklore of the North American Plains, California, and Southwest Indians, the chief animal of the age before humans. Coyote’s exploits as a creator, lover, magician, glutton, and trickster are celebrated in a vast number of oral tales.</a:t>
            </a:r>
          </a:p>
          <a:p>
            <a:pPr marL="0" indent="0">
              <a:buNone/>
            </a:pPr>
            <a:r>
              <a:rPr lang="en-US" sz="2400" i="1" dirty="0">
                <a:latin typeface="Georgia" pitchFamily="18" charset="0"/>
              </a:rPr>
              <a:t>From </a:t>
            </a:r>
            <a:r>
              <a:rPr lang="en-US" sz="2400" i="1" dirty="0" err="1">
                <a:latin typeface="Georgia" pitchFamily="18" charset="0"/>
              </a:rPr>
              <a:t>Brittanica</a:t>
            </a:r>
            <a:endParaRPr lang="en-US" sz="2400" i="1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4" name="Picture 2" descr="https://upload.wikimedia.org/wikipedia/commons/2/25/Coyoteinacan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5" y="1651384"/>
            <a:ext cx="3753451" cy="54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5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94" y="75645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Georgia" pitchFamily="18" charset="0"/>
              </a:rPr>
              <a:t>Folktales</a:t>
            </a:r>
            <a:endParaRPr lang="en-US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94" y="2265219"/>
            <a:ext cx="6788728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Georgia" pitchFamily="18" charset="0"/>
              </a:rPr>
              <a:t>a story without a known author that has been preserved through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3200" dirty="0">
                <a:latin typeface="Georgia" pitchFamily="18" charset="0"/>
              </a:rPr>
              <a:t>, also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archetypal</a:t>
            </a:r>
            <a:r>
              <a:rPr lang="en-US" sz="32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Georgia" pitchFamily="18" charset="0"/>
              </a:rPr>
              <a:t>Example: fairytales; American tall tales</a:t>
            </a:r>
          </a:p>
          <a:p>
            <a:pPr marL="0" indent="0">
              <a:buNone/>
            </a:pPr>
            <a:endParaRPr lang="en-US" sz="32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Georgia" pitchFamily="18" charset="0"/>
              </a:rPr>
              <a:t>				Pecos Bill </a:t>
            </a:r>
            <a:r>
              <a:rPr lang="en-US" sz="3200" dirty="0">
                <a:latin typeface="Georgia" pitchFamily="18" charset="0"/>
                <a:sym typeface="Wingdings" panose="05000000000000000000" pitchFamily="2" charset="2"/>
              </a:rPr>
              <a:t> </a:t>
            </a:r>
            <a:endParaRPr lang="en-US" sz="3200" dirty="0">
              <a:latin typeface="Georgia" pitchFamily="18" charset="0"/>
            </a:endParaRPr>
          </a:p>
        </p:txBody>
      </p:sp>
      <p:pic>
        <p:nvPicPr>
          <p:cNvPr id="2050" name="Picture 2" descr="http://thefolklorist.newtv.org/wp-content/uploads/2016/01/pecos-bill-2-e1452541754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39" y="2686337"/>
            <a:ext cx="4917411" cy="3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29" y="70658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endParaRPr lang="en-US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29" y="2622666"/>
            <a:ext cx="9818155" cy="4983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Georgia" pitchFamily="18" charset="0"/>
              </a:rPr>
              <a:t>a short saying that describes a </a:t>
            </a:r>
            <a:r>
              <a:rPr lang="en-US" sz="3600" u="sng" dirty="0">
                <a:latin typeface="Georgia" pitchFamily="18" charset="0"/>
              </a:rPr>
              <a:t>universal truth </a:t>
            </a:r>
            <a:r>
              <a:rPr lang="en-US" sz="3600" dirty="0">
                <a:latin typeface="Georgia" pitchFamily="18" charset="0"/>
              </a:rPr>
              <a:t>for the people who say it preserved through </a:t>
            </a:r>
            <a:r>
              <a:rPr lang="en-US" sz="3600" dirty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sz="36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itchFamily="18" charset="0"/>
              </a:rPr>
              <a:t>Can you think of any examples of a </a:t>
            </a: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</a:t>
            </a:r>
            <a:r>
              <a:rPr lang="en-US" dirty="0">
                <a:latin typeface="Georgia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itchFamily="18" charset="0"/>
              </a:rPr>
              <a:t>What kind of knowledge is a universal truth?</a:t>
            </a:r>
          </a:p>
        </p:txBody>
      </p:sp>
    </p:spTree>
    <p:extLst>
      <p:ext uri="{BB962C8B-B14F-4D97-AF65-F5344CB8AC3E}">
        <p14:creationId xmlns:p14="http://schemas.microsoft.com/office/powerpoint/2010/main" val="308415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" y="69826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49" y="2202872"/>
            <a:ext cx="8229600" cy="4141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Georgia" pitchFamily="18" charset="0"/>
              </a:rPr>
              <a:t>“The early bird catches the worm.”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Georgia" pitchFamily="18" charset="0"/>
              </a:rPr>
              <a:t>“Two wrongs don’t make a right.”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Georgia" pitchFamily="18" charset="0"/>
              </a:rPr>
              <a:t>“Those who don’t know history are doomed to repeat it.”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Georgia" pitchFamily="18" charset="0"/>
              </a:rPr>
              <a:t>“People who live in glass houses shouldn’t throw stones.”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itchFamily="18" charset="0"/>
              </a:rPr>
              <a:t>What kind of knowledge is a universal truth is contained in these </a:t>
            </a: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>
                <a:latin typeface="Georgia" pitchFamily="18" charset="0"/>
              </a:rPr>
              <a:t>?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924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Georgia</vt:lpstr>
      <vt:lpstr>Wingdings</vt:lpstr>
      <vt:lpstr>Vapor Trail</vt:lpstr>
      <vt:lpstr>Oral tradition – lecture notes</vt:lpstr>
      <vt:lpstr>Oral Tradition</vt:lpstr>
      <vt:lpstr>Oral Tradition</vt:lpstr>
      <vt:lpstr>Myths</vt:lpstr>
      <vt:lpstr>Myths: Examples</vt:lpstr>
      <vt:lpstr>Myths: Examples</vt:lpstr>
      <vt:lpstr>Folktales</vt:lpstr>
      <vt:lpstr>Proverbs</vt:lpstr>
      <vt:lpstr>Proverbs: Examples</vt:lpstr>
      <vt:lpstr>Idioms</vt:lpstr>
      <vt:lpstr>Idioms: Examples</vt:lpstr>
      <vt:lpstr>Idioms: Examples</vt:lpstr>
      <vt:lpstr>Things Fall Apart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tradition – lecture notes</dc:title>
  <dc:creator>Gilpin, Courtney    SHS - Staff</dc:creator>
  <cp:lastModifiedBy>Gilpin, Courtney    SHS - Staff</cp:lastModifiedBy>
  <cp:revision>1</cp:revision>
  <dcterms:created xsi:type="dcterms:W3CDTF">2020-03-10T15:45:30Z</dcterms:created>
  <dcterms:modified xsi:type="dcterms:W3CDTF">2020-03-10T15:45:59Z</dcterms:modified>
</cp:coreProperties>
</file>