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A5DAE3-B66B-4B06-BC80-AE0E2DBEE4F4}">
          <p14:sldIdLst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Untitled Section" id="{DB7FA8D9-B902-4DAF-9068-5A0A1F6F687C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09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7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07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14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1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843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778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38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11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2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72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24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7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81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6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Rhetoric: </a:t>
            </a:r>
            <a:br>
              <a:rPr lang="en-US" b="1" dirty="0" smtClean="0"/>
            </a:br>
            <a:r>
              <a:rPr lang="en-US" b="1" dirty="0" smtClean="0">
                <a:solidFill>
                  <a:srgbClr val="FFC000"/>
                </a:solidFill>
              </a:rPr>
              <a:t>Connotation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92D050"/>
                </a:solidFill>
              </a:rPr>
              <a:t>Denotation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92" y="68029"/>
            <a:ext cx="10364451" cy="1596177"/>
          </a:xfrm>
        </p:spPr>
        <p:txBody>
          <a:bodyPr/>
          <a:lstStyle/>
          <a:p>
            <a:r>
              <a:rPr lang="en-US" b="1" dirty="0" smtClean="0"/>
              <a:t>Name </a:t>
            </a:r>
            <a:r>
              <a:rPr lang="en-US" b="1" dirty="0" smtClean="0"/>
              <a:t>calling/</a:t>
            </a:r>
            <a:br>
              <a:rPr lang="en-US" b="1" dirty="0" smtClean="0"/>
            </a:br>
            <a:r>
              <a:rPr lang="en-US" b="1" dirty="0" smtClean="0"/>
              <a:t>pinpointing </a:t>
            </a:r>
            <a:r>
              <a:rPr lang="en-US" b="1" dirty="0" smtClean="0"/>
              <a:t>the enemy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62598" y="2151072"/>
            <a:ext cx="3817952" cy="3424107"/>
          </a:xfrm>
        </p:spPr>
        <p:txBody>
          <a:bodyPr>
            <a:no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use of derogatory </a:t>
            </a:r>
            <a:r>
              <a:rPr lang="en-US" sz="2800" dirty="0" smtClean="0"/>
              <a:t>images or </a:t>
            </a:r>
            <a:r>
              <a:rPr lang="en-US" sz="2800" dirty="0"/>
              <a:t>words that carry a negative connotation when describing an enemy or opponent.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662" y="1465060"/>
            <a:ext cx="3704272" cy="5159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663" y="1497065"/>
            <a:ext cx="2772999" cy="3609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672" y="3863125"/>
            <a:ext cx="2192289" cy="3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47" y="288877"/>
            <a:ext cx="10364451" cy="1596177"/>
          </a:xfrm>
        </p:spPr>
        <p:txBody>
          <a:bodyPr/>
          <a:lstStyle/>
          <a:p>
            <a:r>
              <a:rPr lang="en-US" b="1" dirty="0" smtClean="0"/>
              <a:t>Glittering generalities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02" y="2409723"/>
            <a:ext cx="6497221" cy="3424107"/>
          </a:xfrm>
        </p:spPr>
        <p:txBody>
          <a:bodyPr>
            <a:noAutofit/>
          </a:bodyPr>
          <a:lstStyle/>
          <a:p>
            <a:r>
              <a:rPr lang="en-US" sz="2800" dirty="0" smtClean="0"/>
              <a:t>Using specific, positive language or phrases that people can not possibly argue against, such as “freedom” or “Liberty” or “Justice” etc. to persuade the audience to believe a specific idea.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126" y="1473200"/>
            <a:ext cx="3218003" cy="495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23" y="3806723"/>
            <a:ext cx="2267903" cy="28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61" y="154246"/>
            <a:ext cx="10364451" cy="1596177"/>
          </a:xfrm>
        </p:spPr>
        <p:txBody>
          <a:bodyPr/>
          <a:lstStyle/>
          <a:p>
            <a:r>
              <a:rPr lang="en-US" b="1" dirty="0" smtClean="0"/>
              <a:t>Card Stacking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1247" y="1998073"/>
            <a:ext cx="5107578" cy="5107577"/>
          </a:xfrm>
        </p:spPr>
        <p:txBody>
          <a:bodyPr>
            <a:no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eeks </a:t>
            </a:r>
            <a:r>
              <a:rPr lang="en-US" sz="2400" dirty="0"/>
              <a:t>to manipulate audience perception of an issue by emphasizing one side and </a:t>
            </a:r>
            <a:r>
              <a:rPr lang="en-US" sz="2400" dirty="0" smtClean="0"/>
              <a:t>repressing or omitting another, only presenting ideas in favor of one side.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herry picking facts that support your side to give an unfair advantage to one </a:t>
            </a:r>
            <a:r>
              <a:rPr lang="en-US" sz="2400" dirty="0"/>
              <a:t>P</a:t>
            </a:r>
            <a:r>
              <a:rPr lang="en-US" sz="2400" dirty="0" smtClean="0"/>
              <a:t>OV.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232" y="1750423"/>
            <a:ext cx="5895294" cy="45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22" y="154815"/>
            <a:ext cx="10896277" cy="1276349"/>
          </a:xfrm>
        </p:spPr>
        <p:txBody>
          <a:bodyPr>
            <a:normAutofit/>
          </a:bodyPr>
          <a:lstStyle/>
          <a:p>
            <a:r>
              <a:rPr lang="en-US" b="1" dirty="0" smtClean="0"/>
              <a:t>Bandwagon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65909" y="1645782"/>
            <a:ext cx="5696527" cy="3931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idea that you should do something because everyone else is doing it.</a:t>
            </a:r>
          </a:p>
          <a:p>
            <a:r>
              <a:rPr lang="en-US" sz="2800" dirty="0" smtClean="0"/>
              <a:t>Don’t be the outsider- conform and belong!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656" y="1278764"/>
            <a:ext cx="4954344" cy="3302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39" y="4504984"/>
            <a:ext cx="4712395" cy="21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2" y="389377"/>
            <a:ext cx="10364451" cy="1596177"/>
          </a:xfrm>
        </p:spPr>
        <p:txBody>
          <a:bodyPr/>
          <a:lstStyle/>
          <a:p>
            <a:r>
              <a:rPr lang="en-US" b="1" dirty="0" smtClean="0"/>
              <a:t>False Dilemma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5562" y="1693994"/>
            <a:ext cx="5643780" cy="3424107"/>
          </a:xfrm>
        </p:spPr>
        <p:txBody>
          <a:bodyPr>
            <a:no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propaganda technique in which something </a:t>
            </a:r>
            <a:r>
              <a:rPr lang="en-US" sz="2800" dirty="0"/>
              <a:t>is falsely claimed to be an "either/or" situation, when in fact there is at least one additional option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866" y="4194171"/>
            <a:ext cx="4218734" cy="2663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428" y="1428751"/>
            <a:ext cx="39338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934" y="170064"/>
            <a:ext cx="10364451" cy="1276350"/>
          </a:xfrm>
        </p:spPr>
        <p:txBody>
          <a:bodyPr/>
          <a:lstStyle/>
          <a:p>
            <a:r>
              <a:rPr lang="en-US" b="1" dirty="0" smtClean="0"/>
              <a:t>Plain Folks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6768" y="1951323"/>
            <a:ext cx="5573531" cy="462092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speaker presents him or herself as an average Joe — a common person who can understand and empathize with a listener's concerns</a:t>
            </a:r>
            <a:r>
              <a:rPr lang="en-US" sz="2800" dirty="0" smtClean="0"/>
              <a:t>. “I’m just like you!”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AND/OR:</a:t>
            </a:r>
          </a:p>
          <a:p>
            <a:r>
              <a:rPr lang="en-US" sz="2800" dirty="0" smtClean="0"/>
              <a:t>Using everyday people to convince others to believe your point of view.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299" y="1713115"/>
            <a:ext cx="3046038" cy="4420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147" y="2085205"/>
            <a:ext cx="2804853" cy="36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845" y="16058"/>
            <a:ext cx="10364451" cy="1596177"/>
          </a:xfrm>
        </p:spPr>
        <p:txBody>
          <a:bodyPr/>
          <a:lstStyle/>
          <a:p>
            <a:r>
              <a:rPr lang="en-US" b="1" dirty="0" smtClean="0"/>
              <a:t>association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6390" y="2005688"/>
            <a:ext cx="3827416" cy="357650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Associating a certain idea, person, or product with particular values, beliefs, etc. </a:t>
            </a:r>
          </a:p>
          <a:p>
            <a:r>
              <a:rPr lang="en-US" sz="2800" dirty="0" smtClean="0"/>
              <a:t>Can be positive or negative to create the desired effect on target audience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313" y="1178976"/>
            <a:ext cx="3356086" cy="5160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805" y="4353247"/>
            <a:ext cx="3030583" cy="2131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889" y="1194529"/>
            <a:ext cx="2426470" cy="31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75" y="580417"/>
            <a:ext cx="10364451" cy="1596177"/>
          </a:xfrm>
        </p:spPr>
        <p:txBody>
          <a:bodyPr/>
          <a:lstStyle/>
          <a:p>
            <a:r>
              <a:rPr lang="en-US" b="1" dirty="0" smtClean="0"/>
              <a:t>Simplification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90078" y="2053629"/>
            <a:ext cx="5547222" cy="436390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Distortions of truth that </a:t>
            </a:r>
            <a:r>
              <a:rPr lang="en-US" sz="2800" b="1" dirty="0"/>
              <a:t>overly simplify </a:t>
            </a:r>
            <a:r>
              <a:rPr lang="en-US" sz="2800" dirty="0"/>
              <a:t>a complicated situation. 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can result in the formation of stereotypical images which are often </a:t>
            </a:r>
            <a:r>
              <a:rPr lang="en-US" sz="2800" b="1" dirty="0"/>
              <a:t>distortions of the truth </a:t>
            </a:r>
            <a:r>
              <a:rPr lang="en-US" sz="2800" dirty="0"/>
              <a:t>and which can lead to opinions based on </a:t>
            </a:r>
            <a:r>
              <a:rPr lang="en-US" sz="2800" b="1" dirty="0"/>
              <a:t>prejudice</a:t>
            </a:r>
            <a:r>
              <a:rPr lang="en-US" sz="2800" dirty="0"/>
              <a:t>. Ex: Throwing around the term “terrorist” loosely.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2050" name="Picture 2" descr="Image result for us vs them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481394"/>
            <a:ext cx="49149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575" y="-73636"/>
            <a:ext cx="10364451" cy="1596177"/>
          </a:xfrm>
        </p:spPr>
        <p:txBody>
          <a:bodyPr/>
          <a:lstStyle/>
          <a:p>
            <a:r>
              <a:rPr lang="en-US" b="1" dirty="0" smtClean="0"/>
              <a:t>Assertion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66124" y="1687642"/>
            <a:ext cx="10363826" cy="34241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Making a statement as fact that is impossible to be measured.</a:t>
            </a:r>
          </a:p>
          <a:p>
            <a:r>
              <a:rPr lang="en-US" sz="2400" dirty="0" smtClean="0"/>
              <a:t>Ex. “Yakima is the greatest city in the world!”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24" y="2773077"/>
            <a:ext cx="6481011" cy="372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272" y="2163477"/>
            <a:ext cx="3405378" cy="43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509" y="0"/>
            <a:ext cx="10364451" cy="1596177"/>
          </a:xfrm>
        </p:spPr>
        <p:txBody>
          <a:bodyPr/>
          <a:lstStyle/>
          <a:p>
            <a:r>
              <a:rPr lang="en-US" b="1" dirty="0" smtClean="0"/>
              <a:t>Emotive language or images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3691" y="1892686"/>
            <a:ext cx="4451714" cy="441777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use of powerful words, phrases, or images that evoke specific emotions within the target audience to persuade them through emotion as opposed to logic. </a:t>
            </a:r>
          </a:p>
          <a:p>
            <a:r>
              <a:rPr lang="en-US" sz="2400" dirty="0" smtClean="0"/>
              <a:t>“Trigger words” </a:t>
            </a:r>
          </a:p>
          <a:p>
            <a:r>
              <a:rPr lang="en-US" sz="2400" dirty="0" smtClean="0"/>
              <a:t>Use of children</a:t>
            </a:r>
          </a:p>
          <a:p>
            <a:r>
              <a:rPr lang="en-US" sz="2400" dirty="0" smtClean="0"/>
              <a:t>Attention grabbing headlines</a:t>
            </a:r>
          </a:p>
          <a:p>
            <a:r>
              <a:rPr lang="en-US" sz="2400" dirty="0" smtClean="0"/>
              <a:t>Linked to </a:t>
            </a:r>
            <a:r>
              <a:rPr lang="en-US" sz="2400" b="1" dirty="0" smtClean="0">
                <a:solidFill>
                  <a:srgbClr val="7030A0"/>
                </a:solidFill>
              </a:rPr>
              <a:t>pathos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42639"/>
            <a:ext cx="4114800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66" y="1340846"/>
            <a:ext cx="3238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300" y="381000"/>
            <a:ext cx="78867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Rhetoric, Language, Propaganda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102870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With your group rank each of the following lists of words from most </a:t>
            </a:r>
            <a:r>
              <a:rPr lang="en-US" sz="2800" b="1" i="1" dirty="0">
                <a:solidFill>
                  <a:schemeClr val="accent6"/>
                </a:solidFill>
              </a:rPr>
              <a:t>positive</a:t>
            </a:r>
            <a:r>
              <a:rPr lang="en-US" sz="2800" dirty="0"/>
              <a:t> to most </a:t>
            </a:r>
            <a:r>
              <a:rPr lang="en-US" sz="2800" b="1" i="1" dirty="0">
                <a:solidFill>
                  <a:schemeClr val="accent6"/>
                </a:solidFill>
              </a:rPr>
              <a:t>negative</a:t>
            </a:r>
            <a:r>
              <a:rPr lang="en-US" sz="2800" dirty="0"/>
              <a:t>:</a:t>
            </a:r>
          </a:p>
          <a:p>
            <a:pPr marL="109728" indent="0">
              <a:buNone/>
            </a:pPr>
            <a:r>
              <a:rPr lang="en-US" sz="2800" u="sng" dirty="0"/>
              <a:t>List 1</a:t>
            </a:r>
            <a:r>
              <a:rPr lang="en-US" sz="2800" dirty="0"/>
              <a:t>: Thin, slim, lanky, skinny, gaunt, slender 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800" u="sng" dirty="0"/>
              <a:t>List 2</a:t>
            </a:r>
            <a:r>
              <a:rPr lang="en-US" sz="2800" dirty="0"/>
              <a:t>: Aggressive, assertive, domineering, dynamic, pushy, forceful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800" u="sng" dirty="0"/>
              <a:t>Line 3</a:t>
            </a:r>
            <a:r>
              <a:rPr lang="en-US" sz="2800" dirty="0"/>
              <a:t>: Shrewd, egghead, bright, clever, brilliant, cunning, smart, intelligent, brainy</a:t>
            </a:r>
          </a:p>
        </p:txBody>
      </p:sp>
    </p:spTree>
    <p:extLst>
      <p:ext uri="{BB962C8B-B14F-4D97-AF65-F5344CB8AC3E}">
        <p14:creationId xmlns:p14="http://schemas.microsoft.com/office/powerpoint/2010/main" val="18964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266" y="312254"/>
            <a:ext cx="10364451" cy="1596177"/>
          </a:xfrm>
        </p:spPr>
        <p:txBody>
          <a:bodyPr/>
          <a:lstStyle/>
          <a:p>
            <a:r>
              <a:rPr lang="en-US" b="1" dirty="0" smtClean="0"/>
              <a:t>Questioning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9968" y="2276587"/>
            <a:ext cx="4558937" cy="41278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Asking the target audience a specific question to persuade them</a:t>
            </a:r>
          </a:p>
          <a:p>
            <a:r>
              <a:rPr lang="en-US" sz="2800" dirty="0" smtClean="0"/>
              <a:t>Call to action</a:t>
            </a:r>
          </a:p>
          <a:p>
            <a:r>
              <a:rPr lang="en-US" sz="2800" dirty="0" smtClean="0"/>
              <a:t>Appeals to fear, patriotic feelings, or other strong emotions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959" y="1523735"/>
            <a:ext cx="3298858" cy="4702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218" y="1971787"/>
            <a:ext cx="2920115" cy="42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Thinking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905000"/>
            <a:ext cx="9461500" cy="4669536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Was ranking the words easy or hard? Did your table group agree quickly on the most </a:t>
            </a:r>
            <a:r>
              <a:rPr lang="en-US" sz="2800" i="1" dirty="0" smtClean="0">
                <a:solidFill>
                  <a:schemeClr val="accent2"/>
                </a:solidFill>
              </a:rPr>
              <a:t>positive</a:t>
            </a:r>
            <a:r>
              <a:rPr lang="en-US" sz="2800" dirty="0" smtClean="0"/>
              <a:t> words easily in each list?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What is the difference in the meanings of the most </a:t>
            </a:r>
            <a:r>
              <a:rPr lang="en-US" sz="2800" i="1" dirty="0" smtClean="0">
                <a:solidFill>
                  <a:schemeClr val="accent2"/>
                </a:solidFill>
              </a:rPr>
              <a:t>positive</a:t>
            </a:r>
            <a:r>
              <a:rPr lang="en-US" sz="2800" dirty="0" smtClean="0"/>
              <a:t> and most </a:t>
            </a:r>
            <a:r>
              <a:rPr lang="en-US" sz="2800" i="1" dirty="0" smtClean="0">
                <a:solidFill>
                  <a:schemeClr val="accent4"/>
                </a:solidFill>
              </a:rPr>
              <a:t>negative</a:t>
            </a:r>
            <a:r>
              <a:rPr lang="en-US" sz="2800" dirty="0" smtClean="0"/>
              <a:t> words?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What does it mean that our lists </a:t>
            </a:r>
            <a:r>
              <a:rPr lang="en-US" sz="2800" dirty="0" smtClean="0"/>
              <a:t>were </a:t>
            </a:r>
            <a:r>
              <a:rPr lang="en-US" sz="2800" dirty="0"/>
              <a:t>generally the same (or very similar) all over the room??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/>
              <a:t>Why do you think this is?</a:t>
            </a:r>
          </a:p>
        </p:txBody>
      </p:sp>
    </p:spTree>
    <p:extLst>
      <p:ext uri="{BB962C8B-B14F-4D97-AF65-F5344CB8AC3E}">
        <p14:creationId xmlns:p14="http://schemas.microsoft.com/office/powerpoint/2010/main" val="10700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9448800" cy="1066800"/>
          </a:xfrm>
        </p:spPr>
        <p:txBody>
          <a:bodyPr/>
          <a:lstStyle/>
          <a:p>
            <a:r>
              <a:rPr lang="en-US" dirty="0" smtClean="0"/>
              <a:t>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866900"/>
            <a:ext cx="10807700" cy="470763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Diction</a:t>
            </a:r>
            <a:r>
              <a:rPr lang="en-US" sz="3600" dirty="0"/>
              <a:t>: </a:t>
            </a:r>
            <a:r>
              <a:rPr lang="en-US" sz="3600" u="sng" dirty="0"/>
              <a:t>word choice </a:t>
            </a:r>
            <a:r>
              <a:rPr lang="en-US" sz="3600" dirty="0"/>
              <a:t>that a writer or speaker uses</a:t>
            </a:r>
          </a:p>
          <a:p>
            <a:r>
              <a:rPr lang="en-US" sz="3600" b="1" dirty="0">
                <a:solidFill>
                  <a:srgbClr val="92D050"/>
                </a:solidFill>
              </a:rPr>
              <a:t>Denotation</a:t>
            </a:r>
            <a:r>
              <a:rPr lang="en-US" sz="3600" dirty="0"/>
              <a:t>: the literal (explicit) meaning of a word</a:t>
            </a:r>
          </a:p>
          <a:p>
            <a:r>
              <a:rPr lang="en-US" sz="3600" b="1" dirty="0">
                <a:solidFill>
                  <a:srgbClr val="FFC000"/>
                </a:solidFill>
              </a:rPr>
              <a:t>Connotation</a:t>
            </a:r>
            <a:r>
              <a:rPr lang="en-US" sz="3600" dirty="0"/>
              <a:t>: the implicit </a:t>
            </a:r>
            <a:r>
              <a:rPr lang="en-US" sz="3600" b="1" dirty="0"/>
              <a:t>ideas and emotions </a:t>
            </a:r>
            <a:r>
              <a:rPr lang="en-US" sz="3600" dirty="0"/>
              <a:t>we associate with a word or phrase.  These meanings are </a:t>
            </a:r>
            <a:r>
              <a:rPr lang="en-US" sz="3600" b="1" dirty="0"/>
              <a:t>socially constructed</a:t>
            </a:r>
            <a:r>
              <a:rPr lang="en-US" sz="3600" dirty="0"/>
              <a:t>.  Connotative meanings are </a:t>
            </a:r>
            <a:r>
              <a:rPr lang="en-US" sz="3600" b="1" dirty="0"/>
              <a:t>dynamic over time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35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133600"/>
            <a:ext cx="9982200" cy="4572000"/>
          </a:xfrm>
        </p:spPr>
        <p:txBody>
          <a:bodyPr/>
          <a:lstStyle/>
          <a:p>
            <a:r>
              <a:rPr lang="en-US" b="1" dirty="0" smtClean="0"/>
              <a:t>Negative</a:t>
            </a:r>
            <a:r>
              <a:rPr lang="en-US" dirty="0" smtClean="0"/>
              <a:t>: </a:t>
            </a:r>
            <a:r>
              <a:rPr lang="en-US" dirty="0"/>
              <a:t>There are over 2,000 </a:t>
            </a:r>
            <a:r>
              <a:rPr lang="en-US" b="1" dirty="0">
                <a:solidFill>
                  <a:srgbClr val="7030A0"/>
                </a:solidFill>
              </a:rPr>
              <a:t>vagrants</a:t>
            </a:r>
            <a:r>
              <a:rPr lang="en-US" dirty="0"/>
              <a:t> in the city. </a:t>
            </a:r>
            <a:endParaRPr lang="en-US" dirty="0" smtClean="0"/>
          </a:p>
          <a:p>
            <a:r>
              <a:rPr lang="en-US" b="1" dirty="0" smtClean="0"/>
              <a:t>Neutral</a:t>
            </a:r>
            <a:r>
              <a:rPr lang="en-US" dirty="0" smtClean="0"/>
              <a:t>: </a:t>
            </a:r>
            <a:r>
              <a:rPr lang="en-US" dirty="0"/>
              <a:t>There are over 2,000 </a:t>
            </a:r>
            <a:r>
              <a:rPr lang="en-US" b="1" dirty="0">
                <a:solidFill>
                  <a:srgbClr val="7030A0"/>
                </a:solidFill>
              </a:rPr>
              <a:t>people with no fixed address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in the city. </a:t>
            </a:r>
          </a:p>
          <a:p>
            <a:r>
              <a:rPr lang="en-US" b="1" dirty="0" smtClean="0"/>
              <a:t>Positive</a:t>
            </a:r>
            <a:r>
              <a:rPr lang="en-US" dirty="0" smtClean="0"/>
              <a:t>: </a:t>
            </a:r>
            <a:r>
              <a:rPr lang="en-US" dirty="0"/>
              <a:t>There are over 2,000 </a:t>
            </a:r>
            <a:r>
              <a:rPr lang="en-US" b="1" dirty="0" smtClean="0">
                <a:solidFill>
                  <a:srgbClr val="7030A0"/>
                </a:solidFill>
              </a:rPr>
              <a:t>people experiencing homelessness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in the city.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The</a:t>
            </a:r>
            <a:r>
              <a:rPr lang="en-US" b="1" dirty="0" smtClean="0">
                <a:solidFill>
                  <a:schemeClr val="accent4"/>
                </a:solidFill>
              </a:rPr>
              <a:t> denotations</a:t>
            </a:r>
            <a:r>
              <a:rPr lang="en-US" dirty="0" smtClean="0"/>
              <a:t> of each word/phrase are very </a:t>
            </a:r>
            <a:r>
              <a:rPr lang="en-US" b="1" dirty="0" smtClean="0"/>
              <a:t>similar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r>
              <a:rPr lang="en-US" dirty="0" smtClean="0"/>
              <a:t>But the </a:t>
            </a:r>
            <a:r>
              <a:rPr lang="en-US" b="1" dirty="0">
                <a:solidFill>
                  <a:srgbClr val="FFC000"/>
                </a:solidFill>
              </a:rPr>
              <a:t>c</a:t>
            </a:r>
            <a:r>
              <a:rPr lang="en-US" b="1" dirty="0" smtClean="0">
                <a:solidFill>
                  <a:srgbClr val="FFC000"/>
                </a:solidFill>
              </a:rPr>
              <a:t>onnotations</a:t>
            </a:r>
            <a:r>
              <a:rPr lang="en-US" dirty="0" smtClean="0"/>
              <a:t> are very different.</a:t>
            </a:r>
          </a:p>
          <a:p>
            <a:pPr marL="109728" indent="0">
              <a:buNone/>
            </a:pPr>
            <a:r>
              <a:rPr lang="en-US" dirty="0" smtClean="0"/>
              <a:t>A </a:t>
            </a:r>
            <a:r>
              <a:rPr lang="en-US" b="1" i="1" dirty="0" smtClean="0">
                <a:solidFill>
                  <a:srgbClr val="7030A0"/>
                </a:solidFill>
              </a:rPr>
              <a:t>vagrant</a:t>
            </a:r>
            <a:r>
              <a:rPr lang="en-US" dirty="0" smtClean="0"/>
              <a:t> is someone who is a public problem and underserving of help.  A </a:t>
            </a:r>
            <a:r>
              <a:rPr lang="en-US" b="1" i="1" dirty="0" smtClean="0">
                <a:solidFill>
                  <a:srgbClr val="7030A0"/>
                </a:solidFill>
              </a:rPr>
              <a:t>person experiencing homelessness </a:t>
            </a:r>
            <a:r>
              <a:rPr lang="en-US" dirty="0" smtClean="0"/>
              <a:t>is someone who deserves our empathy and help.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450" y="18528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13.4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78675"/>
            <a:ext cx="10695941" cy="458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Connotation and Denotation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Write an example sentence that illustrates </a:t>
            </a:r>
            <a:r>
              <a:rPr lang="en-US" sz="4400" dirty="0">
                <a:solidFill>
                  <a:schemeClr val="bg1"/>
                </a:solidFill>
              </a:rPr>
              <a:t>a the </a:t>
            </a:r>
            <a:r>
              <a:rPr lang="en-US" sz="4400" b="1" dirty="0">
                <a:solidFill>
                  <a:srgbClr val="92D050"/>
                </a:solidFill>
              </a:rPr>
              <a:t>denotative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rgbClr val="92D050"/>
                </a:solidFill>
              </a:rPr>
              <a:t>similarities</a:t>
            </a:r>
            <a:r>
              <a:rPr lang="en-US" sz="4400" dirty="0">
                <a:solidFill>
                  <a:schemeClr val="bg1"/>
                </a:solidFill>
              </a:rPr>
              <a:t> between “</a:t>
            </a:r>
            <a:r>
              <a:rPr lang="en-US" sz="4400" dirty="0" smtClean="0">
                <a:solidFill>
                  <a:schemeClr val="bg1"/>
                </a:solidFill>
              </a:rPr>
              <a:t>cheap” </a:t>
            </a:r>
            <a:r>
              <a:rPr lang="en-US" sz="4400" dirty="0">
                <a:solidFill>
                  <a:schemeClr val="bg1"/>
                </a:solidFill>
              </a:rPr>
              <a:t>and </a:t>
            </a:r>
            <a:r>
              <a:rPr lang="en-US" sz="4400" dirty="0" smtClean="0">
                <a:solidFill>
                  <a:schemeClr val="bg1"/>
                </a:solidFill>
              </a:rPr>
              <a:t>“inexpensive</a:t>
            </a:r>
            <a:r>
              <a:rPr lang="en-US" sz="4400" dirty="0">
                <a:solidFill>
                  <a:schemeClr val="bg1"/>
                </a:solidFill>
              </a:rPr>
              <a:t>” but </a:t>
            </a:r>
            <a:r>
              <a:rPr lang="en-US" sz="4400" u="sng" dirty="0">
                <a:solidFill>
                  <a:schemeClr val="bg1"/>
                </a:solidFill>
              </a:rPr>
              <a:t>also</a:t>
            </a:r>
            <a:r>
              <a:rPr lang="en-US" sz="4400" dirty="0">
                <a:solidFill>
                  <a:schemeClr val="bg1"/>
                </a:solidFill>
              </a:rPr>
              <a:t> the </a:t>
            </a:r>
            <a:r>
              <a:rPr lang="en-US" sz="4400" b="1" dirty="0">
                <a:solidFill>
                  <a:srgbClr val="FFC000"/>
                </a:solidFill>
              </a:rPr>
              <a:t>connotative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rgbClr val="FFC000"/>
                </a:solidFill>
              </a:rPr>
              <a:t>difference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between the two. </a:t>
            </a:r>
          </a:p>
        </p:txBody>
      </p:sp>
    </p:spTree>
    <p:extLst>
      <p:ext uri="{BB962C8B-B14F-4D97-AF65-F5344CB8AC3E}">
        <p14:creationId xmlns:p14="http://schemas.microsoft.com/office/powerpoint/2010/main" val="34893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902200"/>
            <a:ext cx="10820400" cy="1316485"/>
          </a:xfrm>
        </p:spPr>
        <p:txBody>
          <a:bodyPr/>
          <a:lstStyle/>
          <a:p>
            <a:r>
              <a:rPr lang="en-US" dirty="0" smtClean="0"/>
              <a:t>Which words are negatively-</a:t>
            </a:r>
            <a:r>
              <a:rPr lang="en-US" dirty="0" err="1" smtClean="0"/>
              <a:t>connotated</a:t>
            </a:r>
            <a:r>
              <a:rPr lang="en-US" dirty="0" smtClean="0"/>
              <a:t>? Which words are positively-</a:t>
            </a:r>
            <a:r>
              <a:rPr lang="en-US" dirty="0" err="1" smtClean="0"/>
              <a:t>connotated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Picture 2" descr="http://www.visitliberty.com/wp-content/themes/handy-man/images/leader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12215906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Rhetoric: </a:t>
            </a:r>
            <a:br>
              <a:rPr lang="en-US" dirty="0" smtClean="0"/>
            </a:br>
            <a:r>
              <a:rPr lang="en-US" dirty="0" smtClean="0"/>
              <a:t>Propaganda techniques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you are not immune to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4" y="3733611"/>
            <a:ext cx="3438525" cy="250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0" y="0"/>
            <a:ext cx="4358023" cy="1596177"/>
          </a:xfrm>
        </p:spPr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1730" y="4997697"/>
            <a:ext cx="11800270" cy="1549639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propaganda</a:t>
            </a:r>
            <a:r>
              <a:rPr lang="en-US" sz="3600" dirty="0" smtClean="0"/>
              <a:t>:  </a:t>
            </a:r>
            <a:r>
              <a:rPr lang="en-US" sz="3600" dirty="0"/>
              <a:t>The conscious effort to shape public opinion toward a </a:t>
            </a:r>
            <a:r>
              <a:rPr lang="en-US" sz="3600" dirty="0" smtClean="0"/>
              <a:t>certain ideological position</a:t>
            </a:r>
            <a:endParaRPr lang="en-US" sz="3600" dirty="0"/>
          </a:p>
          <a:p>
            <a:r>
              <a:rPr lang="en-US" sz="2400" dirty="0"/>
              <a:t>Not always bad!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23" y="590797"/>
            <a:ext cx="266639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0" y="1028055"/>
            <a:ext cx="5339041" cy="36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Vapor Trail</vt:lpstr>
      <vt:lpstr>Rhetoric:  Connotation and Denotation</vt:lpstr>
      <vt:lpstr>Rhetoric, Language, Propaganda</vt:lpstr>
      <vt:lpstr>Thinking Questions:</vt:lpstr>
      <vt:lpstr>Diction</vt:lpstr>
      <vt:lpstr>Example…</vt:lpstr>
      <vt:lpstr>13.4</vt:lpstr>
      <vt:lpstr>PowerPoint Presentation</vt:lpstr>
      <vt:lpstr>Rhetoric:  Propaganda techniques</vt:lpstr>
      <vt:lpstr>Propaganda</vt:lpstr>
      <vt:lpstr>Name calling/ pinpointing the enemy</vt:lpstr>
      <vt:lpstr>Glittering generalities</vt:lpstr>
      <vt:lpstr>Card Stacking</vt:lpstr>
      <vt:lpstr>Bandwagon</vt:lpstr>
      <vt:lpstr>False Dilemma</vt:lpstr>
      <vt:lpstr>Plain Folks</vt:lpstr>
      <vt:lpstr>association</vt:lpstr>
      <vt:lpstr>Simplification</vt:lpstr>
      <vt:lpstr>Assertion</vt:lpstr>
      <vt:lpstr>Emotive language or images</vt:lpstr>
      <vt:lpstr>Questioning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Rhetoric:  Connotation and Denotation</dc:title>
  <dc:creator>Gilpin, Courtney    SHS - Staff</dc:creator>
  <cp:lastModifiedBy>Gilpin, Courtney    SHS - Staff</cp:lastModifiedBy>
  <cp:revision>1</cp:revision>
  <dcterms:created xsi:type="dcterms:W3CDTF">2019-12-06T00:35:24Z</dcterms:created>
  <dcterms:modified xsi:type="dcterms:W3CDTF">2019-12-06T00:35:35Z</dcterms:modified>
</cp:coreProperties>
</file>