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B1FB7-713A-4708-9D13-583591C480C7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98200-7A6F-4BF9-8908-151EE7D5DED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35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B1FB7-713A-4708-9D13-583591C480C7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98200-7A6F-4BF9-8908-151EE7D5DED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038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B1FB7-713A-4708-9D13-583591C480C7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98200-7A6F-4BF9-8908-151EE7D5DED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144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B1FB7-713A-4708-9D13-583591C480C7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98200-7A6F-4BF9-8908-151EE7D5DED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5777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B1FB7-713A-4708-9D13-583591C480C7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98200-7A6F-4BF9-8908-151EE7D5DED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202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B1FB7-713A-4708-9D13-583591C480C7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98200-7A6F-4BF9-8908-151EE7D5DED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235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B1FB7-713A-4708-9D13-583591C480C7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98200-7A6F-4BF9-8908-151EE7D5DED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58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B1FB7-713A-4708-9D13-583591C480C7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98200-7A6F-4BF9-8908-151EE7D5DED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187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B1FB7-713A-4708-9D13-583591C480C7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98200-7A6F-4BF9-8908-151EE7D5DED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10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B1FB7-713A-4708-9D13-583591C480C7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98200-7A6F-4BF9-8908-151EE7D5DED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56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B1FB7-713A-4708-9D13-583591C480C7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98200-7A6F-4BF9-8908-151EE7D5DED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24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B1FB7-713A-4708-9D13-583591C480C7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98200-7A6F-4BF9-8908-151EE7D5DED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64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B1FB7-713A-4708-9D13-583591C480C7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98200-7A6F-4BF9-8908-151EE7D5DED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83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B1FB7-713A-4708-9D13-583591C480C7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98200-7A6F-4BF9-8908-151EE7D5DED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95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B1FB7-713A-4708-9D13-583591C480C7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98200-7A6F-4BF9-8908-151EE7D5DED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08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B1FB7-713A-4708-9D13-583591C480C7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98200-7A6F-4BF9-8908-151EE7D5DED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0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B1FB7-713A-4708-9D13-583591C480C7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98200-7A6F-4BF9-8908-151EE7D5DED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80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5B1FB7-713A-4708-9D13-583591C480C7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98200-7A6F-4BF9-8908-151EE7D5DED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14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336FA-2FED-4CA6-8FFD-601187364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A4E41-3F72-483A-8FD3-39D183018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723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dirty="0">
                <a:ea typeface="+mn-lt"/>
                <a:cs typeface="+mn-lt"/>
              </a:rPr>
              <a:t>Annotate </a:t>
            </a:r>
            <a:r>
              <a:rPr lang="en-US" sz="3200" dirty="0">
                <a:ea typeface="+mn-lt"/>
                <a:cs typeface="+mn-lt"/>
              </a:rPr>
              <a:t>your source by identifying 2-3 elements of rhetoric and persuasion for each source. Provide </a:t>
            </a:r>
            <a:r>
              <a:rPr lang="en-US" sz="3200" u="sng" dirty="0">
                <a:ea typeface="+mn-lt"/>
                <a:cs typeface="+mn-lt"/>
              </a:rPr>
              <a:t>short explanations of significance</a:t>
            </a:r>
            <a:r>
              <a:rPr lang="en-US" sz="3200" dirty="0">
                <a:ea typeface="+mn-lt"/>
                <a:cs typeface="+mn-lt"/>
              </a:rPr>
              <a:t> for your annotations (go beyond just identification).</a:t>
            </a:r>
          </a:p>
          <a:p>
            <a:pPr lvl="1"/>
            <a:r>
              <a:rPr lang="en-US" sz="3000" dirty="0"/>
              <a:t>Can include...</a:t>
            </a:r>
          </a:p>
          <a:p>
            <a:pPr lvl="2"/>
            <a:r>
              <a:rPr lang="en-US" sz="2800" dirty="0"/>
              <a:t>Elements of the Rhetorical Triangle</a:t>
            </a:r>
          </a:p>
          <a:p>
            <a:pPr lvl="2"/>
            <a:r>
              <a:rPr lang="en-US" sz="2800" dirty="0"/>
              <a:t>Diction (Connotation/denotation) </a:t>
            </a:r>
          </a:p>
          <a:p>
            <a:pPr lvl="2"/>
            <a:r>
              <a:rPr lang="en-US" sz="2800" dirty="0"/>
              <a:t>Propaganda techniques (for cartoons)</a:t>
            </a:r>
          </a:p>
          <a:p>
            <a:pPr lvl="2"/>
            <a:r>
              <a:rPr lang="en-US" sz="2800" dirty="0"/>
              <a:t>Some other </a:t>
            </a:r>
            <a:r>
              <a:rPr lang="en-US" sz="2800" b="1" dirty="0"/>
              <a:t>language technique</a:t>
            </a:r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06232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8B61B-8960-49DC-8D4B-15687818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0" y="764373"/>
            <a:ext cx="6832600" cy="1293028"/>
          </a:xfrm>
        </p:spPr>
        <p:txBody>
          <a:bodyPr>
            <a:normAutofit/>
          </a:bodyPr>
          <a:lstStyle/>
          <a:p>
            <a:r>
              <a:rPr lang="en-US" dirty="0"/>
              <a:t>Ussr 1964</a:t>
            </a:r>
          </a:p>
        </p:txBody>
      </p:sp>
      <p:pic>
        <p:nvPicPr>
          <p:cNvPr id="6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B537CFDA-2B1D-49FC-9FA9-6AA67E4D2A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20" r="6898" b="5"/>
          <a:stretch/>
        </p:blipFill>
        <p:spPr>
          <a:xfrm>
            <a:off x="-1197" y="2709"/>
            <a:ext cx="4583522" cy="68850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9F0BE-DC60-4461-9860-D52926107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0" y="2194560"/>
            <a:ext cx="6832600" cy="40241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cap="all" dirty="0">
                <a:ea typeface="+mn-lt"/>
                <a:cs typeface="+mn-lt"/>
              </a:rPr>
              <a:t>"THESE ARE CHAINS, AND THESE ARE CHAINS. DOES IT MATTER WHAT METAL THEY ARE MADE FROM?</a:t>
            </a:r>
            <a:endParaRPr lang="en-US" dirty="0">
              <a:ea typeface="+mn-lt"/>
              <a:cs typeface="+mn-lt"/>
            </a:endParaRPr>
          </a:p>
          <a:p>
            <a:r>
              <a:rPr lang="en-US" dirty="0"/>
              <a:t>This propaganda poster uses the propaganda technique of __________ to convince the audience that American economics (represented by a gold dollar sign) is just as controlling as slavery (represented by the chains).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716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56AB6-5F9C-421E-900C-1419BA10A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771" y="-118432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Strong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FB6CD-BEC3-4464-A6A9-AD511EA55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552" y="1748511"/>
            <a:ext cx="6234770" cy="50649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Strong analysis connects a </a:t>
            </a:r>
            <a:r>
              <a:rPr lang="en-US" sz="2000" b="1" dirty="0"/>
              <a:t>how</a:t>
            </a:r>
            <a:r>
              <a:rPr lang="en-US" sz="2000" dirty="0"/>
              <a:t> to a </a:t>
            </a:r>
            <a:r>
              <a:rPr lang="en-US" sz="2000" b="1" dirty="0"/>
              <a:t>what </a:t>
            </a:r>
            <a:r>
              <a:rPr lang="en-US" sz="2000" dirty="0"/>
              <a:t>and </a:t>
            </a:r>
            <a:r>
              <a:rPr lang="en-US" sz="2000" b="1" dirty="0"/>
              <a:t>so what</a:t>
            </a:r>
            <a:r>
              <a:rPr lang="en-US" sz="2000" dirty="0"/>
              <a:t> - 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HOW</a:t>
            </a:r>
            <a:r>
              <a:rPr lang="en-US" dirty="0"/>
              <a:t>: What TECHNIQUE is being used?</a:t>
            </a:r>
          </a:p>
          <a:p>
            <a:pPr lvl="2"/>
            <a:r>
              <a:rPr lang="en-US" sz="2000" dirty="0"/>
              <a:t>Get VERY SPECIFIC. You cannot just say "the cartoon depicts people negatively." How do you see that it's negative? 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WHAT</a:t>
            </a:r>
            <a:r>
              <a:rPr lang="en-US" dirty="0"/>
              <a:t>: Do not stop at just identifying a propaganda technique.</a:t>
            </a:r>
          </a:p>
          <a:p>
            <a:pPr lvl="2"/>
            <a:r>
              <a:rPr lang="en-US" sz="2000" dirty="0"/>
              <a:t>"This shows the propaganda technique of assertion" - how do you KNOW? WHAT shows that technique?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SO WHAT</a:t>
            </a:r>
            <a:r>
              <a:rPr lang="en-US" dirty="0"/>
              <a:t>: What is the MESSAGE that is being created by the HOW and WHAT?</a:t>
            </a:r>
          </a:p>
          <a:p>
            <a:pPr marL="0" indent="0">
              <a:buNone/>
            </a:pPr>
            <a:endParaRPr lang="en-US" sz="1900" dirty="0"/>
          </a:p>
        </p:txBody>
      </p:sp>
      <p:pic>
        <p:nvPicPr>
          <p:cNvPr id="4" name="Picture 4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DC95DBA6-D7E8-4889-A642-C66DD1F0F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405" y="716963"/>
            <a:ext cx="4263657" cy="34109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D3C681-2462-4A68-B4E3-CBFD441906BA}"/>
              </a:ext>
            </a:extLst>
          </p:cNvPr>
          <p:cNvSpPr txBox="1"/>
          <p:nvPr/>
        </p:nvSpPr>
        <p:spPr>
          <a:xfrm>
            <a:off x="7196254" y="4166839"/>
            <a:ext cx="4698708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Former National Security Advisor John Bolton is being depicted as war-hungry, holding a symbolic, exaggerated mace. He casually refers to it as "a ball," like a child quitting a game, but the viewer can see that the "ball" is very dangerous. This is a criticism of his war-focused views. </a:t>
            </a:r>
          </a:p>
        </p:txBody>
      </p:sp>
    </p:spTree>
    <p:extLst>
      <p:ext uri="{BB962C8B-B14F-4D97-AF65-F5344CB8AC3E}">
        <p14:creationId xmlns:p14="http://schemas.microsoft.com/office/powerpoint/2010/main" val="27619561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Century Gothic</vt:lpstr>
      <vt:lpstr>Vapor Trail</vt:lpstr>
      <vt:lpstr>Language analysis</vt:lpstr>
      <vt:lpstr>Ussr 1964</vt:lpstr>
      <vt:lpstr>Strong 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analysis</dc:title>
  <dc:creator>Gilpin, Courtney    SHS - Staff</dc:creator>
  <cp:lastModifiedBy>Gilpin, Courtney    SHS - Staff</cp:lastModifiedBy>
  <cp:revision>1</cp:revision>
  <dcterms:created xsi:type="dcterms:W3CDTF">2019-12-10T23:41:41Z</dcterms:created>
  <dcterms:modified xsi:type="dcterms:W3CDTF">2019-12-10T23:41:54Z</dcterms:modified>
</cp:coreProperties>
</file>