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 concepts and theme statements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4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62063" y="1691322"/>
          <a:ext cx="8970904" cy="50752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85452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485452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595244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love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Love is blind.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4278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Revenge is a dish best served cold.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27403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beauty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90775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593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807124" y="3200133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7124" y="2323115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07124" y="4228941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6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62063" y="1691322"/>
          <a:ext cx="8970904" cy="50752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85452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485452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595244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love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Love is blind.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4278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Revenge is a dish best served cold.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27403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Good always conquers evil.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beauty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90775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593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807124" y="3200133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7124" y="2323115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07124" y="4228941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7124" y="5370022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62063" y="1691322"/>
          <a:ext cx="8970904" cy="50752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85452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485452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595244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love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Love is blind.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4278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Revenge is a dish best served cold.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27403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Good always conquers evil.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beauty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Beauty is only </a:t>
                      </a:r>
                      <a:b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skin</a:t>
                      </a:r>
                      <a:r>
                        <a:rPr lang="en-US" sz="3200" b="1" i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deep.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90775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593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807124" y="3200133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7124" y="2323115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07124" y="4228941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7124" y="5370022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62308" y="3507971"/>
          <a:ext cx="9702426" cy="28253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51213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851213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632333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Good always conquers evil.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</a:p>
                    <a:p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Doing good is a waste of time;</a:t>
                      </a:r>
                      <a:r>
                        <a:rPr lang="en-US" sz="3200" b="1" i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help yourself.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95355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970568" y="4675413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155" y="2057401"/>
            <a:ext cx="1077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 Not every theme concept creates the same theme statement!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theme statement is often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author’s message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about the theme concept.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70569" y="5684228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62308" y="3507971"/>
          <a:ext cx="9702426" cy="32833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51213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851213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632333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Revenge</a:t>
                      </a:r>
                      <a:r>
                        <a:rPr lang="en-US" sz="3200" b="1" i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is a dish best served cold. 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</a:p>
                    <a:p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Revenge</a:t>
                      </a:r>
                      <a:r>
                        <a:rPr lang="en-US" sz="3200" b="1" i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will never heal you; only forgiveness can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95355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970568" y="4675413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155" y="2057401"/>
            <a:ext cx="1077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 Not every theme concept creates the same theme statement!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theme statement is often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author’s message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about the theme concept.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70569" y="5684228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94" y="0"/>
            <a:ext cx="9692640" cy="1397124"/>
          </a:xfrm>
        </p:spPr>
        <p:txBody>
          <a:bodyPr anchor="t"/>
          <a:lstStyle/>
          <a:p>
            <a:pPr algn="r"/>
            <a:r>
              <a:rPr lang="en-US" dirty="0" smtClean="0"/>
              <a:t>Disney Themes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08384"/>
            <a:ext cx="9376756" cy="62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98" y="667140"/>
            <a:ext cx="8783177" cy="59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Concept, statement, or neither?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75969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Love is a waste of time.</a:t>
            </a:r>
          </a:p>
          <a:p>
            <a:r>
              <a:rPr lang="en-US" sz="2800" dirty="0" smtClean="0"/>
              <a:t>Good vs evil</a:t>
            </a:r>
          </a:p>
          <a:p>
            <a:r>
              <a:rPr lang="en-US" sz="2800" dirty="0" smtClean="0"/>
              <a:t>Good will always triumph over evil.</a:t>
            </a:r>
          </a:p>
          <a:p>
            <a:r>
              <a:rPr lang="en-US" sz="2800" dirty="0" smtClean="0"/>
              <a:t>Language is powerful because it both connects and divides people.</a:t>
            </a:r>
          </a:p>
          <a:p>
            <a:r>
              <a:rPr lang="en-US" sz="2800" dirty="0" smtClean="0"/>
              <a:t>Honor and valor</a:t>
            </a:r>
          </a:p>
          <a:p>
            <a:r>
              <a:rPr lang="en-US" sz="2800" dirty="0" smtClean="0"/>
              <a:t>Medieval art</a:t>
            </a:r>
          </a:p>
          <a:p>
            <a:r>
              <a:rPr lang="en-US" sz="2800" dirty="0" smtClean="0"/>
              <a:t>Pride</a:t>
            </a:r>
          </a:p>
          <a:p>
            <a:r>
              <a:rPr lang="en-US" sz="2800" dirty="0" smtClean="0"/>
              <a:t>Too much pride will lead to downfall. </a:t>
            </a:r>
          </a:p>
          <a:p>
            <a:r>
              <a:rPr lang="en-US" sz="2800" dirty="0" smtClean="0"/>
              <a:t>Lamp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HOMS Outline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/>
              <a:t>How does Cisneros use a literary technique to develop a theme of House on Mango Street</a:t>
            </a:r>
            <a:r>
              <a:rPr lang="en-US" sz="4400" b="1" dirty="0" smtClean="0"/>
              <a:t>?</a:t>
            </a:r>
          </a:p>
          <a:p>
            <a:endParaRPr lang="en-US" sz="4400" dirty="0"/>
          </a:p>
          <a:p>
            <a:r>
              <a:rPr lang="en-US" sz="4400" i="1" dirty="0" smtClean="0"/>
              <a:t>What is Cisneros’s </a:t>
            </a:r>
            <a:r>
              <a:rPr lang="en-US" sz="4400" i="1" u="sng" dirty="0" smtClean="0"/>
              <a:t>message</a:t>
            </a:r>
            <a:r>
              <a:rPr lang="en-US" sz="4400" i="1" dirty="0" smtClean="0"/>
              <a:t> in HOMS, and how does she create that message using </a:t>
            </a:r>
            <a:r>
              <a:rPr lang="en-US" sz="4400" i="1" u="sng" dirty="0" smtClean="0"/>
              <a:t>language</a:t>
            </a:r>
            <a:r>
              <a:rPr lang="en-US" sz="4400" i="1" dirty="0" smtClean="0"/>
              <a:t>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445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a “text” is really about is called </a:t>
            </a:r>
            <a:r>
              <a:rPr lang="en-US" dirty="0" smtClean="0"/>
              <a:t>its </a:t>
            </a:r>
            <a:r>
              <a:rPr lang="en-US" i="1" u="sng" dirty="0"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80" y="2322095"/>
            <a:ext cx="977576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Theme </a:t>
            </a:r>
            <a:r>
              <a:rPr lang="en-US" sz="2800" dirty="0" smtClean="0"/>
              <a:t>in </a:t>
            </a:r>
            <a:r>
              <a:rPr lang="en-US" sz="2800" dirty="0"/>
              <a:t>a story is its underlying </a:t>
            </a:r>
            <a:r>
              <a:rPr lang="en-US" sz="2800" b="1" dirty="0"/>
              <a:t>message, or 'big idea.' </a:t>
            </a:r>
            <a:r>
              <a:rPr lang="en-US" sz="2800" dirty="0"/>
              <a:t>In other words, what critical belief about life is the author trying to convey in the writing of a novel, play, short story or poem?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belief, or idea, </a:t>
            </a:r>
            <a:r>
              <a:rPr lang="en-US" sz="2800" b="1" dirty="0"/>
              <a:t>transcends cultural barriers</a:t>
            </a:r>
            <a:r>
              <a:rPr lang="en-US" sz="2800" dirty="0"/>
              <a:t>. It is usually </a:t>
            </a:r>
            <a:r>
              <a:rPr lang="en-US" sz="2800" b="1" dirty="0"/>
              <a:t>universal</a:t>
            </a:r>
            <a:r>
              <a:rPr lang="en-US" sz="2800" dirty="0"/>
              <a:t> in nature. When a theme is universal, it touches on the human experience, regardless of race or language. It is what the story means. Often, a piece of writing will have more than one theme.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A </a:t>
            </a:r>
            <a:r>
              <a:rPr lang="en-US" altLang="en-US" sz="3600" dirty="0"/>
              <a:t>theme is a </a:t>
            </a:r>
            <a:r>
              <a:rPr lang="en-US" altLang="en-US" sz="3600" b="1" dirty="0"/>
              <a:t>message or main idea </a:t>
            </a:r>
            <a:r>
              <a:rPr lang="en-US" altLang="en-US" sz="3600" dirty="0"/>
              <a:t>that the writer wants the reader to remember after reading his/her work. </a:t>
            </a:r>
            <a:endParaRPr lang="en-US" altLang="en-US" sz="3600" dirty="0" smtClean="0"/>
          </a:p>
          <a:p>
            <a:r>
              <a:rPr lang="en-US" altLang="en-US" sz="3600" dirty="0" smtClean="0"/>
              <a:t>Most </a:t>
            </a:r>
            <a:r>
              <a:rPr lang="en-US" altLang="en-US" sz="3600" dirty="0"/>
              <a:t>stories, plays, novels, and poems have more than one theme. 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094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Differentiate between</a:t>
            </a:r>
            <a:r>
              <a:rPr lang="en-US" sz="4000" dirty="0" smtClean="0"/>
              <a:t> theme concepts and theme statements.</a:t>
            </a:r>
          </a:p>
          <a:p>
            <a:r>
              <a:rPr lang="en-US" sz="4000" u="sng" dirty="0" smtClean="0"/>
              <a:t>Identify</a:t>
            </a:r>
            <a:r>
              <a:rPr lang="en-US" sz="4000" dirty="0" smtClean="0"/>
              <a:t> theme concepts and theme statements in given texts.</a:t>
            </a:r>
          </a:p>
          <a:p>
            <a:r>
              <a:rPr lang="en-US" sz="4000" u="sng" dirty="0" smtClean="0"/>
              <a:t>Find evidence in texts</a:t>
            </a:r>
            <a:r>
              <a:rPr lang="en-US" sz="4000" dirty="0" smtClean="0"/>
              <a:t> that show how the author develops a theme. 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779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229" y="764373"/>
            <a:ext cx="8610600" cy="1293028"/>
          </a:xfrm>
        </p:spPr>
        <p:txBody>
          <a:bodyPr anchor="t"/>
          <a:lstStyle/>
          <a:p>
            <a:r>
              <a:rPr lang="en-US" dirty="0"/>
              <a:t>What a “text” is really about is called </a:t>
            </a:r>
            <a:r>
              <a:rPr lang="en-US" dirty="0" smtClean="0"/>
              <a:t>its </a:t>
            </a:r>
            <a:r>
              <a:rPr lang="en-US" i="1" u="sng" dirty="0"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We talk about theme in two ways: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u="sng" dirty="0">
                <a:solidFill>
                  <a:schemeClr val="accent2"/>
                </a:solidFill>
              </a:rPr>
              <a:t>Theme Concept</a:t>
            </a:r>
            <a:r>
              <a:rPr lang="en-US" sz="4000" dirty="0"/>
              <a:t>: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topic</a:t>
            </a:r>
            <a:r>
              <a:rPr lang="en-US" sz="3200" dirty="0"/>
              <a:t> the text is really about– sometimes this is hidden through figurative </a:t>
            </a:r>
            <a:r>
              <a:rPr lang="en-US" sz="3200" dirty="0" smtClean="0"/>
              <a:t>language - </a:t>
            </a:r>
            <a:r>
              <a:rPr lang="en-US" sz="3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(noun or noun phrase)</a:t>
            </a:r>
            <a:endParaRPr lang="en-US" sz="30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3500" b="1" dirty="0" smtClean="0"/>
          </a:p>
          <a:p>
            <a:pPr marL="0" indent="0" algn="ctr">
              <a:buNone/>
            </a:pPr>
            <a:endParaRPr lang="en-US" sz="3500" b="1" dirty="0"/>
          </a:p>
          <a:p>
            <a:pPr marL="0" indent="0" algn="ctr">
              <a:buNone/>
            </a:pPr>
            <a:r>
              <a:rPr lang="en-US" sz="3500" b="1" dirty="0" smtClean="0"/>
              <a:t>*Themes address </a:t>
            </a:r>
            <a:r>
              <a:rPr lang="en-US" sz="3500" b="1" u="sng" dirty="0" smtClean="0"/>
              <a:t>universal human concepts*</a:t>
            </a:r>
            <a:endParaRPr lang="en-US" sz="35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 the chart below, as a table, decide if each word or idea is likely to be a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theme concept</a:t>
            </a:r>
            <a:r>
              <a:rPr lang="en-US" sz="3200" dirty="0" smtClean="0"/>
              <a:t>, or not.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0382" y="2548833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1. Truth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2. Family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3. Revenge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4. Fear of failure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5. Hair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6. Cooking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7. Suitcase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8. Trust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9. Football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10. </a:t>
                      </a: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of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11. 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12. Good vs. Evil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7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 the chart below, as a table, decide if each word or idea is likely to be a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theme concept</a:t>
            </a:r>
            <a:r>
              <a:rPr lang="en-US" sz="3200" b="1" dirty="0" smtClean="0"/>
              <a:t>,</a:t>
            </a:r>
            <a:r>
              <a:rPr lang="en-US" sz="3200" dirty="0" smtClean="0"/>
              <a:t> or not.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13757" y="2415829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1. Truth</a:t>
                      </a:r>
                      <a:endParaRPr lang="en-US" sz="3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 </a:t>
                      </a:r>
                      <a:r>
                        <a:rPr lang="en-US" sz="3600" u="non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Family</a:t>
                      </a:r>
                      <a:endParaRPr lang="en-US" sz="3600" u="non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3. Revenge</a:t>
                      </a:r>
                      <a:endParaRPr lang="en-US" sz="3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4. Fear of failure</a:t>
                      </a:r>
                      <a:endParaRPr lang="en-US" sz="3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5. Hair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6. Cooking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7. Suitcase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8. Trust</a:t>
                      </a:r>
                      <a:endParaRPr lang="en-US" sz="3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9. Football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10. </a:t>
                      </a:r>
                      <a:r>
                        <a:rPr lang="en-US" sz="32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of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11. 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12. Good vs. evil </a:t>
                      </a:r>
                      <a:endParaRPr lang="en-US" sz="3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229" y="764373"/>
            <a:ext cx="8610600" cy="1293028"/>
          </a:xfrm>
        </p:spPr>
        <p:txBody>
          <a:bodyPr anchor="t"/>
          <a:lstStyle/>
          <a:p>
            <a:r>
              <a:rPr lang="en-US" dirty="0"/>
              <a:t>What a “text” is really about is called </a:t>
            </a:r>
            <a:r>
              <a:rPr lang="en-US" dirty="0" smtClean="0"/>
              <a:t>its </a:t>
            </a:r>
            <a:r>
              <a:rPr lang="en-US" i="1" u="sng" dirty="0"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We talk about theme in two ways: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u="sng" dirty="0">
                <a:solidFill>
                  <a:schemeClr val="accent2"/>
                </a:solidFill>
              </a:rPr>
              <a:t>Theme Concept</a:t>
            </a:r>
            <a:r>
              <a:rPr lang="en-US" sz="4000" dirty="0"/>
              <a:t>: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topic</a:t>
            </a:r>
            <a:r>
              <a:rPr lang="en-US" sz="3200" dirty="0"/>
              <a:t> the text is really about– sometimes this is hidden through figurative </a:t>
            </a:r>
            <a:r>
              <a:rPr lang="en-US" sz="3200" dirty="0" smtClean="0"/>
              <a:t>language - </a:t>
            </a:r>
            <a:r>
              <a:rPr lang="en-US" sz="3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(noun or noun phrase)</a:t>
            </a:r>
            <a:endParaRPr lang="en-US" sz="30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4000" b="1" u="sng" dirty="0">
                <a:solidFill>
                  <a:schemeClr val="accent3">
                    <a:lumMod val="75000"/>
                  </a:schemeClr>
                </a:solidFill>
              </a:rPr>
              <a:t>Theme Statement</a:t>
            </a:r>
            <a:r>
              <a:rPr lang="en-US" sz="4000" dirty="0"/>
              <a:t>: </a:t>
            </a:r>
            <a:r>
              <a:rPr lang="en-US" sz="3200" dirty="0"/>
              <a:t>the author’s specific </a:t>
            </a:r>
            <a:r>
              <a:rPr lang="en-US" sz="3200" b="1" u="sng" dirty="0"/>
              <a:t>message</a:t>
            </a:r>
            <a:r>
              <a:rPr lang="en-US" sz="3200" dirty="0"/>
              <a:t> about that </a:t>
            </a:r>
            <a:r>
              <a:rPr lang="en-US" sz="3200" dirty="0" smtClean="0"/>
              <a:t>topic; </a:t>
            </a:r>
            <a:r>
              <a:rPr lang="en-US" sz="3200" dirty="0"/>
              <a:t>this is created by how the author writes about the </a:t>
            </a:r>
            <a:r>
              <a:rPr lang="en-US" sz="3200" dirty="0" smtClean="0"/>
              <a:t>subject - </a:t>
            </a:r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(sentence)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3500" b="1" dirty="0" smtClean="0"/>
              <a:t>*Themes address </a:t>
            </a:r>
            <a:r>
              <a:rPr lang="en-US" sz="3500" b="1" u="sng" dirty="0" smtClean="0"/>
              <a:t>universal human concepts*</a:t>
            </a:r>
            <a:endParaRPr lang="en-US" sz="35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534" y="523150"/>
            <a:ext cx="8610600" cy="1293028"/>
          </a:xfrm>
        </p:spPr>
        <p:txBody>
          <a:bodyPr anchor="t"/>
          <a:lstStyle/>
          <a:p>
            <a:r>
              <a:rPr lang="en-US" dirty="0" smtClean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62063" y="1691322"/>
          <a:ext cx="8970904" cy="50752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85452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485452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595244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love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4278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27403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beauty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90775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59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807124" y="2323115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1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theme</a:t>
            </a:r>
            <a:endParaRPr lang="en-US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62063" y="1691322"/>
          <a:ext cx="8970904" cy="50752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85452">
                  <a:extLst>
                    <a:ext uri="{9D8B030D-6E8A-4147-A177-3AD203B41FA5}">
                      <a16:colId xmlns:a16="http://schemas.microsoft.com/office/drawing/2014/main" val="1941818448"/>
                    </a:ext>
                  </a:extLst>
                </a:gridCol>
                <a:gridCol w="4485452">
                  <a:extLst>
                    <a:ext uri="{9D8B030D-6E8A-4147-A177-3AD203B41FA5}">
                      <a16:colId xmlns:a16="http://schemas.microsoft.com/office/drawing/2014/main" val="958421360"/>
                    </a:ext>
                  </a:extLst>
                </a:gridCol>
              </a:tblGrid>
              <a:tr h="595244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Theme Concept</a:t>
                      </a:r>
                      <a:endParaRPr lang="en-US" sz="32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Theme Statement</a:t>
                      </a:r>
                      <a:endParaRPr lang="en-US" sz="3200" b="1" u="sng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8772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love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i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Love is blind.</a:t>
                      </a:r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42782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revenge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27403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good vs. evil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70081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beauty</a:t>
                      </a:r>
                      <a:endParaRPr lang="en-US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90775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i="1" u="non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593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807124" y="3200133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7124" y="2323115"/>
            <a:ext cx="1504603" cy="49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</TotalTime>
  <Words>759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Vapor Trail</vt:lpstr>
      <vt:lpstr>Theme concepts and theme statements</vt:lpstr>
      <vt:lpstr>Theme!</vt:lpstr>
      <vt:lpstr>Lesson objective</vt:lpstr>
      <vt:lpstr>What a “text” is really about is called its theme</vt:lpstr>
      <vt:lpstr>For the chart below, as a table, decide if each word or idea is likely to be a theme concept, or not.</vt:lpstr>
      <vt:lpstr>For the chart below, as a table, decide if each word or idea is likely to be a theme concept, or not.</vt:lpstr>
      <vt:lpstr>What a “text” is really about is called its theme</vt:lpstr>
      <vt:lpstr>theme</vt:lpstr>
      <vt:lpstr>theme</vt:lpstr>
      <vt:lpstr>theme</vt:lpstr>
      <vt:lpstr>theme</vt:lpstr>
      <vt:lpstr>theme</vt:lpstr>
      <vt:lpstr>theme</vt:lpstr>
      <vt:lpstr>theme</vt:lpstr>
      <vt:lpstr>Disney Themes</vt:lpstr>
      <vt:lpstr>PowerPoint Presentation</vt:lpstr>
      <vt:lpstr>Concept, statement, or neither?</vt:lpstr>
      <vt:lpstr>HOMS Outline prompt</vt:lpstr>
      <vt:lpstr>What a “text” is really about is called its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concepts and theme statements</dc:title>
  <dc:creator>Gilpin, Courtney    SHS - Staff</dc:creator>
  <cp:lastModifiedBy>Gilpin, Courtney    SHS - Staff</cp:lastModifiedBy>
  <cp:revision>1</cp:revision>
  <dcterms:created xsi:type="dcterms:W3CDTF">2019-09-27T22:05:20Z</dcterms:created>
  <dcterms:modified xsi:type="dcterms:W3CDTF">2019-09-27T22:12:26Z</dcterms:modified>
</cp:coreProperties>
</file>