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4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4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06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78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32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8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38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7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3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4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3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0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3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6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8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0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50000">
              <a:schemeClr val="tx1"/>
            </a:gs>
            <a:gs pos="100000">
              <a:schemeClr val="bg2">
                <a:lumMod val="60000"/>
                <a:lumOff val="4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2" y="2061556"/>
            <a:ext cx="11072552" cy="47382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DO NOT!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. . . use quotes to repeat the same thing you’ve written</a:t>
            </a:r>
            <a:r>
              <a:rPr lang="en-US" u="sng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Boxer believes that Napoleon is always correct. </a:t>
            </a:r>
            <a:r>
              <a:rPr lang="en-US" dirty="0">
                <a:solidFill>
                  <a:schemeClr val="bg1"/>
                </a:solidFill>
              </a:rPr>
              <a:t>He says, </a:t>
            </a:r>
            <a:r>
              <a:rPr lang="en-US" dirty="0" smtClean="0">
                <a:solidFill>
                  <a:schemeClr val="bg1"/>
                </a:solidFill>
              </a:rPr>
              <a:t>“Napoleon is always right” (X). NOOOOOOOOOOOOOOOOO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&gt;&gt; Boxer believes that “Napoleon is always right” (x). Good!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DO NOT!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. </a:t>
            </a:r>
            <a:r>
              <a:rPr lang="en-US" b="1" u="sng" dirty="0">
                <a:solidFill>
                  <a:schemeClr val="bg1"/>
                </a:solidFill>
              </a:rPr>
              <a:t>. . use quotes that are very long</a:t>
            </a:r>
            <a:r>
              <a:rPr lang="en-US" dirty="0">
                <a:solidFill>
                  <a:schemeClr val="bg1"/>
                </a:solidFill>
              </a:rPr>
              <a:t>.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 </a:t>
            </a:r>
            <a:r>
              <a:rPr lang="en-US" dirty="0">
                <a:solidFill>
                  <a:schemeClr val="bg1"/>
                </a:solidFill>
              </a:rPr>
              <a:t>the ellipsis (. . . ) to focus on the section of the quote that makes your point. Use an ellipsis whenever a part of a sentence  is omitted.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 paraphrasing to sum up a long part of the quote, then quote the important words.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50000">
              <a:schemeClr val="tx1"/>
            </a:gs>
            <a:gs pos="100000">
              <a:schemeClr val="bg2">
                <a:lumMod val="60000"/>
                <a:lumOff val="4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5" y="2061556"/>
            <a:ext cx="10756669" cy="4738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00B050"/>
                </a:solidFill>
              </a:rPr>
              <a:t>DO!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bg1"/>
                </a:solidFill>
              </a:rPr>
              <a:t>Provide </a:t>
            </a:r>
            <a:r>
              <a:rPr lang="en-US" b="1" u="sng" dirty="0" smtClean="0">
                <a:solidFill>
                  <a:schemeClr val="bg1"/>
                </a:solidFill>
              </a:rPr>
              <a:t>Context - explain </a:t>
            </a:r>
            <a:r>
              <a:rPr lang="en-US" b="1" u="sng" dirty="0">
                <a:solidFill>
                  <a:schemeClr val="bg1"/>
                </a:solidFill>
              </a:rPr>
              <a:t>what’s happening</a:t>
            </a:r>
            <a:r>
              <a:rPr lang="en-US" b="1" u="sng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This can be very brief: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Snowball suggests building a windmill to power the farm, and that it “could all be done in a year” (x) but Napoleon maintained that “the great need of the moment was to increase food production” (x-y).  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You can also use transitions: 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In the beginning, </a:t>
            </a:r>
            <a:r>
              <a:rPr lang="en-US" b="1" dirty="0" smtClean="0">
                <a:solidFill>
                  <a:schemeClr val="bg1"/>
                </a:solidFill>
              </a:rPr>
              <a:t>the Commandment reads, “No animal shall sleep in a bed” (X). </a:t>
            </a:r>
            <a:r>
              <a:rPr lang="en-US" b="1" dirty="0">
                <a:solidFill>
                  <a:schemeClr val="bg1"/>
                </a:solidFill>
              </a:rPr>
              <a:t>But by the end, </a:t>
            </a:r>
            <a:r>
              <a:rPr lang="en-US" b="1" dirty="0" smtClean="0">
                <a:solidFill>
                  <a:schemeClr val="bg1"/>
                </a:solidFill>
              </a:rPr>
              <a:t>the animals realize it reads, “No animal shall sleep in a bed </a:t>
            </a:r>
            <a:r>
              <a:rPr lang="en-US" b="1" i="1" dirty="0" smtClean="0">
                <a:solidFill>
                  <a:schemeClr val="bg1"/>
                </a:solidFill>
              </a:rPr>
              <a:t>with sheets</a:t>
            </a:r>
            <a:r>
              <a:rPr lang="en-US" b="1" dirty="0" smtClean="0">
                <a:solidFill>
                  <a:schemeClr val="bg1"/>
                </a:solidFill>
              </a:rPr>
              <a:t>” (X). They blame their poor memories for the change.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50000">
              <a:schemeClr val="tx1"/>
            </a:gs>
            <a:gs pos="100000">
              <a:schemeClr val="bg2">
                <a:lumMod val="60000"/>
                <a:lumOff val="4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633" y="2061556"/>
            <a:ext cx="11072552" cy="4738255"/>
          </a:xfrm>
        </p:spPr>
        <p:txBody>
          <a:bodyPr>
            <a:normAutofit fontScale="92500"/>
          </a:bodyPr>
          <a:lstStyle/>
          <a:p>
            <a:pPr marL="45720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Georgia"/>
              <a:buAutoNum type="alphaUcPeriod"/>
            </a:pPr>
            <a:r>
              <a:rPr lang="en-US" sz="2200" b="1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Squealer’s persuasion demonstrates the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  <a:latin typeface="Georgia"/>
                <a:ea typeface="Georgia"/>
                <a:cs typeface="Georgia"/>
                <a:sym typeface="Georgia"/>
              </a:rPr>
              <a:t>intoxication of power</a:t>
            </a:r>
            <a:r>
              <a:rPr lang="en-US" sz="2200" b="1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through revisionist history presented to the animals.</a:t>
            </a:r>
          </a:p>
          <a:p>
            <a:pPr marL="914400" lvl="1" indent="-3683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lphaLcPeriod"/>
            </a:pPr>
            <a:r>
              <a:rPr lang="en-US" sz="22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“The others said of Squealer that he could turn black into white” (16).</a:t>
            </a:r>
            <a:endParaRPr lang="en-US" sz="22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371600" lvl="2" indent="-3683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romanLcPeriod"/>
            </a:pPr>
            <a:r>
              <a:rPr lang="en-US" sz="22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Squealer is characterized, through the general opinion of his comrades, as incredibly persuasive. </a:t>
            </a:r>
          </a:p>
          <a:p>
            <a:pPr marL="1371600" lvl="2" indent="-3683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romanLcPeriod"/>
            </a:pPr>
            <a:r>
              <a:rPr lang="en-US" sz="22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 this reason, he is able to use persuasion and propaganda to establish power over them. </a:t>
            </a:r>
          </a:p>
          <a:p>
            <a:pPr marL="914400" lvl="1" indent="-3683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lphaLcPeriod"/>
            </a:pPr>
            <a:r>
              <a:rPr lang="en-US" sz="24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“And as to the Battle of the Cowshed, I believe the time will come when we shall find that Snowball’s part in it was much exaggerated” (55).</a:t>
            </a:r>
          </a:p>
          <a:p>
            <a:pPr marL="1371600" lvl="2" indent="-3683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lphaLcPeriod"/>
            </a:pPr>
            <a:r>
              <a:rPr lang="en-US" sz="22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Over time, Squealer challenges the accepted narrative of important events such as the Battle of the Cowshed. </a:t>
            </a:r>
          </a:p>
          <a:p>
            <a:pPr marL="1371600" lvl="2" indent="-3683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lphaLcPeriod"/>
            </a:pPr>
            <a:r>
              <a:rPr lang="en-US" sz="22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Through this tactic of revisionist history, Squealer casts former ally Snowball in a harsh light, removing him and his ideas as a potential threat to Napoleon’s goals. </a:t>
            </a:r>
            <a:endParaRPr lang="en-US" sz="22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48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Georgia</vt:lpstr>
      <vt:lpstr>Trebuchet MS</vt:lpstr>
      <vt:lpstr>Berlin</vt:lpstr>
      <vt:lpstr>Embedding Quotes</vt:lpstr>
      <vt:lpstr>Embedding Quotes</vt:lpstr>
      <vt:lpstr>Embedding Quotes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Quotes</dc:title>
  <dc:creator>Gilpin, Courtney    SHS - Staff</dc:creator>
  <cp:lastModifiedBy>Gilpin, Courtney    SHS - Staff</cp:lastModifiedBy>
  <cp:revision>1</cp:revision>
  <dcterms:created xsi:type="dcterms:W3CDTF">2017-11-14T22:53:36Z</dcterms:created>
  <dcterms:modified xsi:type="dcterms:W3CDTF">2017-11-14T22:53:47Z</dcterms:modified>
</cp:coreProperties>
</file>