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1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8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24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46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89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04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42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43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62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6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98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51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58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0440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5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79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20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28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5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6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0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7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9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0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F7D88-9D69-4342-9655-E07889BFD54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2F7C8-843F-49F3-9F3D-7987D69E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0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04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smtClean="0"/>
              <a:t>Intro Paragraph Generally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Hook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Interesting quote from </a:t>
            </a:r>
            <a:r>
              <a:rPr lang="en-US" i="1" dirty="0" smtClean="0">
                <a:solidFill>
                  <a:srgbClr val="FF0000"/>
                </a:solidFill>
              </a:rPr>
              <a:t>Animal Farm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related to your topic</a:t>
            </a:r>
            <a:r>
              <a:rPr lang="en-US" dirty="0" smtClean="0">
                <a:solidFill>
                  <a:srgbClr val="FF0000"/>
                </a:solidFill>
              </a:rPr>
              <a:t> that is integrated.</a:t>
            </a:r>
            <a:r>
              <a:rPr lang="en-US" dirty="0" smtClean="0"/>
              <a:t> </a:t>
            </a:r>
          </a:p>
          <a:p>
            <a:pPr marL="914400" lvl="1" indent="-514350"/>
            <a:r>
              <a:rPr lang="en-US" dirty="0" smtClean="0"/>
              <a:t>1 sentence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Briefly </a:t>
            </a:r>
            <a:r>
              <a:rPr lang="en-US" dirty="0">
                <a:solidFill>
                  <a:srgbClr val="0070C0"/>
                </a:solidFill>
              </a:rPr>
              <a:t>explain </a:t>
            </a:r>
            <a:r>
              <a:rPr lang="en-US" i="1" dirty="0" smtClean="0">
                <a:solidFill>
                  <a:srgbClr val="0070C0"/>
                </a:solidFill>
              </a:rPr>
              <a:t>Animal Farm</a:t>
            </a:r>
            <a:r>
              <a:rPr lang="en-US" dirty="0" smtClean="0">
                <a:solidFill>
                  <a:srgbClr val="0070C0"/>
                </a:solidFill>
              </a:rPr>
              <a:t>’s plot</a:t>
            </a:r>
          </a:p>
          <a:p>
            <a:pPr marL="914400" lvl="1" indent="-514350"/>
            <a:r>
              <a:rPr lang="en-US" dirty="0" smtClean="0"/>
              <a:t>2-4 sentences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7030A0"/>
                </a:solidFill>
              </a:rPr>
              <a:t>Establish ETHOS** (demonstrate an authoritative voice)</a:t>
            </a:r>
          </a:p>
          <a:p>
            <a:pPr marL="914400" lvl="1" indent="-514350"/>
            <a:r>
              <a:rPr lang="en-US" dirty="0" smtClean="0"/>
              <a:t>Explain </a:t>
            </a:r>
            <a:r>
              <a:rPr lang="en-US" dirty="0"/>
              <a:t>your literary </a:t>
            </a:r>
            <a:r>
              <a:rPr lang="en-US" dirty="0" smtClean="0"/>
              <a:t>term, term and/or its context</a:t>
            </a:r>
          </a:p>
          <a:p>
            <a:pPr marL="914400" lvl="1" indent="-514350"/>
            <a:r>
              <a:rPr lang="en-US" dirty="0" smtClean="0"/>
              <a:t>2 sentences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Thesis Statement</a:t>
            </a:r>
          </a:p>
          <a:p>
            <a:pPr marL="914400" lvl="1" indent="-514350"/>
            <a:r>
              <a:rPr lang="en-US" dirty="0"/>
              <a:t>1 sentence</a:t>
            </a:r>
          </a:p>
          <a:p>
            <a:pPr marL="914400" lvl="1" indent="-514350">
              <a:buAutoNum type="alphaUcPeriod"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Merge 8"/>
          <p:cNvSpPr/>
          <p:nvPr/>
        </p:nvSpPr>
        <p:spPr>
          <a:xfrm rot="10800000">
            <a:off x="7022869" y="2739043"/>
            <a:ext cx="2590800" cy="358694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669" y="663474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/>
              <a:t>Intro Paragraphs vs. Conclusion Paragraphs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3876268">
            <a:off x="-549624" y="4282785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Introductions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7281910">
            <a:off x="8851916" y="4212632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Conclusions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25738" y="2286000"/>
            <a:ext cx="3785063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Restated thesis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Summary of Evidence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 what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Universal or thematic culminating thought</a:t>
            </a:r>
            <a:endParaRPr lang="en-US" dirty="0"/>
          </a:p>
        </p:txBody>
      </p:sp>
      <p:sp>
        <p:nvSpPr>
          <p:cNvPr id="7" name="Flowchart: Merge 6"/>
          <p:cNvSpPr/>
          <p:nvPr/>
        </p:nvSpPr>
        <p:spPr>
          <a:xfrm>
            <a:off x="1770611" y="2765526"/>
            <a:ext cx="2590800" cy="356046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79" y="2286000"/>
            <a:ext cx="5156864" cy="38401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Hook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Context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Ethos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Office Theme</vt:lpstr>
      <vt:lpstr>Berlin</vt:lpstr>
      <vt:lpstr>Intro Paragraph Generally</vt:lpstr>
      <vt:lpstr>Intro Paragraphs vs. Conclusion Paragraphs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Paragraph Generally</dc:title>
  <dc:creator>Gilpin, Courtney    SHS - Staff</dc:creator>
  <cp:lastModifiedBy>Gilpin, Courtney    SHS - Staff</cp:lastModifiedBy>
  <cp:revision>1</cp:revision>
  <dcterms:created xsi:type="dcterms:W3CDTF">2017-11-17T00:56:48Z</dcterms:created>
  <dcterms:modified xsi:type="dcterms:W3CDTF">2017-11-17T00:57:02Z</dcterms:modified>
</cp:coreProperties>
</file>